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93" r:id="rId1"/>
  </p:sldMasterIdLst>
  <p:notesMasterIdLst>
    <p:notesMasterId r:id="rId29"/>
  </p:notesMasterIdLst>
  <p:sldIdLst>
    <p:sldId id="273" r:id="rId2"/>
    <p:sldId id="347" r:id="rId3"/>
    <p:sldId id="327" r:id="rId4"/>
    <p:sldId id="328" r:id="rId5"/>
    <p:sldId id="330" r:id="rId6"/>
    <p:sldId id="331" r:id="rId7"/>
    <p:sldId id="333" r:id="rId8"/>
    <p:sldId id="334" r:id="rId9"/>
    <p:sldId id="335" r:id="rId10"/>
    <p:sldId id="336" r:id="rId11"/>
    <p:sldId id="338" r:id="rId12"/>
    <p:sldId id="339" r:id="rId13"/>
    <p:sldId id="342" r:id="rId14"/>
    <p:sldId id="344" r:id="rId15"/>
    <p:sldId id="349" r:id="rId16"/>
    <p:sldId id="350" r:id="rId17"/>
    <p:sldId id="351" r:id="rId18"/>
    <p:sldId id="353" r:id="rId19"/>
    <p:sldId id="356" r:id="rId20"/>
    <p:sldId id="358" r:id="rId21"/>
    <p:sldId id="360" r:id="rId22"/>
    <p:sldId id="362" r:id="rId23"/>
    <p:sldId id="363" r:id="rId24"/>
    <p:sldId id="364" r:id="rId25"/>
    <p:sldId id="365" r:id="rId26"/>
    <p:sldId id="366" r:id="rId27"/>
    <p:sldId id="367" r:id="rId28"/>
  </p:sldIdLst>
  <p:sldSz cx="9906000" cy="6858000" type="A4"/>
  <p:notesSz cx="7099300" cy="10234613"/>
  <p:embeddedFontLst>
    <p:embeddedFont>
      <p:font typeface="Wingdings 3" panose="05040102010807070707" pitchFamily="18" charset="2"/>
      <p:regular r:id="rId30"/>
    </p:embeddedFont>
    <p:embeddedFont>
      <p:font typeface="ＭＳ Ｐゴシック" panose="020B0600070205080204" pitchFamily="34" charset="-128"/>
      <p:regular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orient="horz" pos="1888" userDrawn="1">
          <p15:clr>
            <a:srgbClr val="A4A3A4"/>
          </p15:clr>
        </p15:guide>
        <p15:guide id="5" pos="3908" userDrawn="1">
          <p15:clr>
            <a:srgbClr val="A4A3A4"/>
          </p15:clr>
        </p15:guide>
        <p15:guide id="6" orient="horz" pos="1388">
          <p15:clr>
            <a:srgbClr val="A4A3A4"/>
          </p15:clr>
        </p15:guide>
        <p15:guide id="7" pos="3120">
          <p15:clr>
            <a:srgbClr val="A4A3A4"/>
          </p15:clr>
        </p15:guide>
        <p15:guide id="8" pos="3175">
          <p15:clr>
            <a:srgbClr val="A4A3A4"/>
          </p15:clr>
        </p15:guide>
        <p15:guide id="9" pos="501">
          <p15:clr>
            <a:srgbClr val="A4A3A4"/>
          </p15:clr>
        </p15:guide>
        <p15:guide id="10" pos="59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C6C"/>
    <a:srgbClr val="6C97AE"/>
    <a:srgbClr val="8B5261"/>
    <a:srgbClr val="B7AD47"/>
    <a:srgbClr val="EB8667"/>
    <a:srgbClr val="BDBEBE"/>
    <a:srgbClr val="97BE0D"/>
    <a:srgbClr val="0FBE0D"/>
    <a:srgbClr val="009AB1"/>
    <a:srgbClr val="004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2" autoAdjust="0"/>
    <p:restoredTop sz="95854" autoAdjust="0"/>
  </p:normalViewPr>
  <p:slideViewPr>
    <p:cSldViewPr snapToGrid="0">
      <p:cViewPr>
        <p:scale>
          <a:sx n="390" d="100"/>
          <a:sy n="390" d="100"/>
        </p:scale>
        <p:origin x="-7170" y="-5568"/>
      </p:cViewPr>
      <p:guideLst>
        <p:guide pos="3840"/>
        <p:guide orient="horz" pos="3906"/>
        <p:guide orient="horz" pos="1888"/>
        <p:guide pos="3908"/>
        <p:guide orient="horz" pos="1388"/>
        <p:guide pos="3120"/>
        <p:guide pos="3175"/>
        <p:guide pos="501"/>
        <p:guide pos="5991"/>
      </p:guideLst>
    </p:cSldViewPr>
  </p:slideViewPr>
  <p:outlineViewPr>
    <p:cViewPr>
      <p:scale>
        <a:sx n="75" d="100"/>
        <a:sy n="75" d="100"/>
      </p:scale>
      <p:origin x="78" y="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0BCB4AA5-8720-446D-8166-15C986B53A3E}" type="datetimeFigureOut">
              <a:rPr lang="en-GB" smtClean="0"/>
              <a:pPr/>
              <a:t>16/08/2016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87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070C0406-3497-479F-B28E-9B42F29634E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48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79525"/>
            <a:ext cx="4987925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0406-3497-479F-B28E-9B42F29634E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73" y="3068639"/>
            <a:ext cx="8702576" cy="2881312"/>
          </a:xfrm>
        </p:spPr>
        <p:txBody>
          <a:bodyPr anchor="t"/>
          <a:lstStyle>
            <a:lvl1pPr algn="l">
              <a:lnSpc>
                <a:spcPct val="100000"/>
              </a:lnSpc>
              <a:defRPr sz="2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86289" y="2457451"/>
            <a:ext cx="8705156" cy="61118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75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ne cov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781645" y="5976001"/>
            <a:ext cx="8705156" cy="224775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8"/>
          </p:nvPr>
        </p:nvSpPr>
        <p:spPr>
          <a:xfrm>
            <a:off x="3078974" y="2169872"/>
            <a:ext cx="6406279" cy="3772547"/>
          </a:xfrm>
        </p:spPr>
        <p:txBody>
          <a:bodyPr rIns="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786289" y="2169871"/>
            <a:ext cx="1989000" cy="376976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2879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41550"/>
            <a:ext cx="9906000" cy="1358900"/>
          </a:xfrm>
          <a:noFill/>
        </p:spPr>
        <p:txBody>
          <a:bodyPr lIns="972000" anchor="t"/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781645" y="1434668"/>
            <a:ext cx="2925000" cy="180000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781645" y="6567804"/>
            <a:ext cx="1075523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smtClean="0"/>
              <a:t>January 23, 2015</a:t>
            </a:r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34765" y="6567805"/>
            <a:ext cx="7544297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smtClean="0"/>
              <a:t>Pitchbook</a:t>
            </a:r>
            <a:endParaRPr lang="de-DE" dirty="0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479062" y="6549516"/>
            <a:ext cx="36007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03C7EDE-C1C1-4A17-8A67-66AA4FFFB73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645" y="6456235"/>
            <a:ext cx="0" cy="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1645" y="6456236"/>
            <a:ext cx="557578" cy="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2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6991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9859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t="176" r="908" b="44535"/>
          <a:stretch/>
        </p:blipFill>
        <p:spPr>
          <a:xfrm>
            <a:off x="0" y="-16191"/>
            <a:ext cx="9936956" cy="68741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6" name="Grafik 5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" t="176" r="908" b="44535"/>
          <a:stretch/>
        </p:blipFill>
        <p:spPr>
          <a:xfrm>
            <a:off x="0" y="-16191"/>
            <a:ext cx="9936956" cy="68741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8" name="Grafik 7"/>
          <p:cNvPicPr preferRelativeResize="0"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userDrawn="1">
          <p15:clr>
            <a:srgbClr val="FBAE40"/>
          </p15:clr>
        </p15:guide>
        <p15:guide id="1" pos="7680" userDrawn="1">
          <p15:clr>
            <a:srgbClr val="FBAE40"/>
          </p15:clr>
        </p15:guide>
        <p15:guide id="2" pos="186" userDrawn="1">
          <p15:clr>
            <a:srgbClr val="FBAE40"/>
          </p15:clr>
        </p15:guide>
        <p15:guide id="3" pos="34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b="23874"/>
          <a:stretch/>
        </p:blipFill>
        <p:spPr>
          <a:xfrm>
            <a:off x="-8488" y="-29497"/>
            <a:ext cx="9931732" cy="69092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/>
          <a:srcRect l="39465" r="28435"/>
          <a:stretch/>
        </p:blipFill>
        <p:spPr>
          <a:xfrm>
            <a:off x="-15478" y="1407323"/>
            <a:ext cx="9936956" cy="55129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b="23874"/>
          <a:stretch/>
        </p:blipFill>
        <p:spPr>
          <a:xfrm>
            <a:off x="-8488" y="-29497"/>
            <a:ext cx="9931732" cy="69092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 cstate="print"/>
          <a:srcRect l="39465" r="28435"/>
          <a:stretch/>
        </p:blipFill>
        <p:spPr>
          <a:xfrm>
            <a:off x="-15478" y="1407323"/>
            <a:ext cx="9936956" cy="551293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97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b="32425"/>
          <a:stretch/>
        </p:blipFill>
        <p:spPr>
          <a:xfrm>
            <a:off x="0" y="-14749"/>
            <a:ext cx="9906000" cy="687274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8" name="Grafik 7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b="32425"/>
          <a:stretch/>
        </p:blipFill>
        <p:spPr>
          <a:xfrm>
            <a:off x="0" y="-14749"/>
            <a:ext cx="9906000" cy="687274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7" name="Grafik 6"/>
          <p:cNvPicPr preferRelativeResize="0"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446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7" b="23"/>
          <a:stretch/>
        </p:blipFill>
        <p:spPr>
          <a:xfrm>
            <a:off x="-494082" y="-29497"/>
            <a:ext cx="10400082" cy="688749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8" name="Grafik 7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7" b="23"/>
          <a:stretch/>
        </p:blipFill>
        <p:spPr>
          <a:xfrm>
            <a:off x="-494082" y="-29497"/>
            <a:ext cx="10400082" cy="68874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7" name="Grafik 6"/>
          <p:cNvPicPr preferRelativeResize="0"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96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0" orient="horz" userDrawn="1">
          <p15:clr>
            <a:srgbClr val="FBAE40"/>
          </p15:clr>
        </p15:guide>
        <p15:guide id="3" orient="horz" pos="431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8"/>
          <a:stretch/>
        </p:blipFill>
        <p:spPr>
          <a:xfrm>
            <a:off x="-15478" y="0"/>
            <a:ext cx="9921478" cy="69022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/>
          <a:srcRect l="39465" r="28435"/>
          <a:stretch/>
        </p:blipFill>
        <p:spPr>
          <a:xfrm>
            <a:off x="-15478" y="1407323"/>
            <a:ext cx="9936956" cy="55129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8"/>
          <a:stretch/>
        </p:blipFill>
        <p:spPr>
          <a:xfrm>
            <a:off x="-15478" y="0"/>
            <a:ext cx="9921478" cy="69022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/>
          <a:srcRect l="39465" r="28435"/>
          <a:stretch/>
        </p:blipFill>
        <p:spPr>
          <a:xfrm>
            <a:off x="-15478" y="1407323"/>
            <a:ext cx="9936956" cy="551293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7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0" orient="horz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5" r="721" b="7069"/>
          <a:stretch/>
        </p:blipFill>
        <p:spPr>
          <a:xfrm>
            <a:off x="0" y="0"/>
            <a:ext cx="9945943" cy="687274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8" name="Grafik 7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5" r="721" b="7069"/>
          <a:stretch/>
        </p:blipFill>
        <p:spPr>
          <a:xfrm>
            <a:off x="0" y="0"/>
            <a:ext cx="9945943" cy="68727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7" name="Grafik 6"/>
          <p:cNvPicPr preferRelativeResize="0"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1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31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85515" y="1497649"/>
            <a:ext cx="8695857" cy="49720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86547" y="2168525"/>
            <a:ext cx="8698706" cy="4032250"/>
          </a:xfrm>
        </p:spPr>
        <p:txBody>
          <a:bodyPr/>
          <a:lstStyle>
            <a:lvl1pPr marL="360000" indent="-360000">
              <a:spcAft>
                <a:spcPts val="400"/>
              </a:spcAft>
              <a:buFont typeface="+mj-lt"/>
              <a:buAutoNum type="arabicPeriod"/>
              <a:tabLst>
                <a:tab pos="360363" algn="l"/>
              </a:tabLst>
              <a:defRPr/>
            </a:lvl1pPr>
            <a:lvl2pPr>
              <a:spcBef>
                <a:spcPts val="400"/>
              </a:spcBef>
              <a:spcAft>
                <a:spcPts val="400"/>
              </a:spcAft>
              <a:tabLst>
                <a:tab pos="360363" algn="l"/>
              </a:tabLst>
              <a:defRPr/>
            </a:lvl2pPr>
            <a:lvl3pPr>
              <a:spcBef>
                <a:spcPts val="400"/>
              </a:spcBef>
              <a:spcAft>
                <a:spcPts val="400"/>
              </a:spcAft>
              <a:tabLst>
                <a:tab pos="360363" algn="l"/>
              </a:tabLst>
              <a:defRPr/>
            </a:lvl3pPr>
            <a:lvl4pPr>
              <a:spcBef>
                <a:spcPts val="400"/>
              </a:spcBef>
              <a:spcAft>
                <a:spcPts val="400"/>
              </a:spcAft>
              <a:tabLst>
                <a:tab pos="360363" algn="l"/>
              </a:tabLst>
              <a:defRPr/>
            </a:lvl4pPr>
            <a:lvl5pPr>
              <a:spcBef>
                <a:spcPts val="400"/>
              </a:spcBef>
              <a:spcAft>
                <a:spcPts val="400"/>
              </a:spcAft>
              <a:tabLst>
                <a:tab pos="360363" algn="l"/>
              </a:tabLst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94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36133" r="15623" b="-20794"/>
          <a:stretch/>
        </p:blipFill>
        <p:spPr>
          <a:xfrm>
            <a:off x="-47933" y="-14748"/>
            <a:ext cx="9969911" cy="917349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8" name="Grafik 7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36133" r="15623" b="-20794"/>
          <a:stretch/>
        </p:blipFill>
        <p:spPr>
          <a:xfrm>
            <a:off x="-47933" y="-14748"/>
            <a:ext cx="9969911" cy="91734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7" name="Grafik 6"/>
          <p:cNvPicPr preferRelativeResize="0"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31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b="10792"/>
          <a:stretch/>
        </p:blipFill>
        <p:spPr>
          <a:xfrm>
            <a:off x="-8931" y="-29497"/>
            <a:ext cx="9944154" cy="68874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/>
          <a:srcRect l="39465" r="28435"/>
          <a:stretch/>
        </p:blipFill>
        <p:spPr>
          <a:xfrm>
            <a:off x="-15478" y="1407323"/>
            <a:ext cx="9936956" cy="551293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b="10792"/>
          <a:stretch/>
        </p:blipFill>
        <p:spPr>
          <a:xfrm>
            <a:off x="-8931" y="-29497"/>
            <a:ext cx="9944154" cy="68874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/>
          <a:srcRect l="39465" r="28435"/>
          <a:stretch/>
        </p:blipFill>
        <p:spPr>
          <a:xfrm>
            <a:off x="-15478" y="1407323"/>
            <a:ext cx="9936956" cy="55129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412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16" y="1589"/>
            <a:ext cx="9939967" cy="6858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7" name="Grafik 6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16" y="1589"/>
            <a:ext cx="9939967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8" name="Grafik 7"/>
          <p:cNvPicPr preferRelativeResize="0"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18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31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7988" r="8083" b="17571"/>
          <a:stretch/>
        </p:blipFill>
        <p:spPr>
          <a:xfrm>
            <a:off x="1" y="1"/>
            <a:ext cx="9945943" cy="687274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8" name="Grafik 7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7988" r="8083" b="17571"/>
          <a:stretch/>
        </p:blipFill>
        <p:spPr>
          <a:xfrm>
            <a:off x="1" y="1"/>
            <a:ext cx="9945943" cy="687274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/>
          <a:srcRect l="39517" r="28483"/>
          <a:stretch/>
        </p:blipFill>
        <p:spPr>
          <a:xfrm>
            <a:off x="0" y="1405099"/>
            <a:ext cx="9906000" cy="5512932"/>
          </a:xfrm>
          <a:prstGeom prst="rect">
            <a:avLst/>
          </a:prstGeom>
        </p:spPr>
      </p:pic>
      <p:pic>
        <p:nvPicPr>
          <p:cNvPr id="7" name="Grafik 6"/>
          <p:cNvPicPr preferRelativeResize="0"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1950" y="0"/>
            <a:ext cx="409500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794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31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43"/>
            <a:ext cx="9924120" cy="689804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43"/>
            <a:ext cx="9924120" cy="689804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354" y="822458"/>
            <a:ext cx="8760112" cy="460810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7354" y="822458"/>
            <a:ext cx="8760112" cy="46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8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31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/>
          <a:srcRect t="9297" b="9429"/>
          <a:stretch/>
        </p:blipFill>
        <p:spPr>
          <a:xfrm>
            <a:off x="1" y="-38100"/>
            <a:ext cx="9924120" cy="6934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/>
          <a:srcRect t="9297" b="9429"/>
          <a:stretch/>
        </p:blipFill>
        <p:spPr>
          <a:xfrm>
            <a:off x="1" y="-38100"/>
            <a:ext cx="9924120" cy="6934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2784" y="0"/>
            <a:ext cx="409500" cy="11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50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431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86289" y="2168525"/>
            <a:ext cx="8697417" cy="4032250"/>
          </a:xfrm>
        </p:spPr>
        <p:txBody>
          <a:bodyPr/>
          <a:lstStyle>
            <a:lvl1pPr marL="360000" indent="-360000">
              <a:buFont typeface="+mj-lt"/>
              <a:buAutoNum type="arabicPeriod"/>
              <a:defRPr b="1"/>
            </a:lvl1pPr>
            <a:lvl2pPr marL="541338" indent="-180000">
              <a:buFont typeface="Wingdings 3" panose="05040102010807070707" pitchFamily="18" charset="2"/>
              <a:buChar char=""/>
              <a:defRPr/>
            </a:lvl2pPr>
            <a:lvl3pPr marL="720000" indent="-180000">
              <a:defRPr/>
            </a:lvl3pPr>
            <a:lvl4pPr marL="898525" indent="-180000">
              <a:defRPr/>
            </a:lvl4pPr>
            <a:lvl5pPr marL="1080000" indent="-180000"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06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063" y="2168526"/>
            <a:ext cx="8697417" cy="4032250"/>
          </a:xfrm>
        </p:spPr>
        <p:txBody>
          <a:bodyPr rIns="0"/>
          <a:lstStyle>
            <a:lvl1pPr>
              <a:defRPr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8"/>
          <p:cNvSpPr>
            <a:spLocks noGrp="1"/>
          </p:cNvSpPr>
          <p:nvPr userDrawn="1">
            <p:ph type="dt" sz="half" idx="10"/>
          </p:nvPr>
        </p:nvSpPr>
        <p:spPr>
          <a:xfrm>
            <a:off x="781645" y="6567803"/>
            <a:ext cx="8595268" cy="186679"/>
          </a:xfrm>
        </p:spPr>
        <p:txBody>
          <a:bodyPr/>
          <a:lstStyle/>
          <a:p>
            <a:r>
              <a:rPr lang="de-DE" dirty="0" err="1" smtClean="0"/>
              <a:t>Varian</a:t>
            </a:r>
            <a:r>
              <a:rPr lang="de-DE" dirty="0" smtClean="0"/>
              <a:t>: Grundzüge der Mikroökonomik 9. A. De </a:t>
            </a:r>
            <a:r>
              <a:rPr lang="de-DE" dirty="0" err="1" smtClean="0"/>
              <a:t>Gruyter</a:t>
            </a:r>
            <a:r>
              <a:rPr lang="de-DE" dirty="0" smtClean="0"/>
              <a:t>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85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87063" y="1501648"/>
            <a:ext cx="8697417" cy="4688967"/>
          </a:xfrm>
        </p:spPr>
        <p:txBody>
          <a:bodyPr rIns="0"/>
          <a:lstStyle>
            <a:lvl5pPr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1681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6"/>
          </p:nvPr>
        </p:nvSpPr>
        <p:spPr>
          <a:xfrm>
            <a:off x="786288" y="2170418"/>
            <a:ext cx="8697417" cy="377953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781645" y="5976001"/>
            <a:ext cx="8705156" cy="224775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2806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2"/>
          <p:cNvSpPr>
            <a:spLocks noGrp="1"/>
          </p:cNvSpPr>
          <p:nvPr>
            <p:ph type="body" idx="13"/>
          </p:nvPr>
        </p:nvSpPr>
        <p:spPr>
          <a:xfrm>
            <a:off x="781645" y="5967802"/>
            <a:ext cx="4241250" cy="180000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7"/>
          </p:nvPr>
        </p:nvSpPr>
        <p:spPr>
          <a:xfrm>
            <a:off x="5237812" y="5967802"/>
            <a:ext cx="4241250" cy="180000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Inhaltsplatzhalter 6"/>
          <p:cNvSpPr>
            <a:spLocks noGrp="1"/>
          </p:cNvSpPr>
          <p:nvPr>
            <p:ph sz="quarter" idx="20"/>
          </p:nvPr>
        </p:nvSpPr>
        <p:spPr>
          <a:xfrm>
            <a:off x="786289" y="2170574"/>
            <a:ext cx="4241250" cy="3779376"/>
          </a:xfrm>
        </p:spPr>
        <p:txBody>
          <a:bodyPr rIns="0"/>
          <a:lstStyle>
            <a:lvl5pPr>
              <a:defRPr/>
            </a:lvl5pPr>
            <a:lvl6pPr marL="536575" indent="0">
              <a:buNone/>
              <a:defRPr/>
            </a:lvl6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8" name="Inhaltsplatzhalter 6"/>
          <p:cNvSpPr>
            <a:spLocks noGrp="1"/>
          </p:cNvSpPr>
          <p:nvPr>
            <p:ph sz="quarter" idx="21"/>
          </p:nvPr>
        </p:nvSpPr>
        <p:spPr>
          <a:xfrm>
            <a:off x="5237812" y="2170574"/>
            <a:ext cx="4241250" cy="3779376"/>
          </a:xfrm>
        </p:spPr>
        <p:txBody>
          <a:bodyPr rIns="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9510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5216301" y="2170669"/>
            <a:ext cx="4270500" cy="377254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6"/>
          </p:nvPr>
        </p:nvSpPr>
        <p:spPr>
          <a:xfrm>
            <a:off x="786289" y="2170669"/>
            <a:ext cx="4270500" cy="377254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8"/>
          </p:nvPr>
        </p:nvSpPr>
        <p:spPr>
          <a:xfrm>
            <a:off x="3766517" y="5967802"/>
            <a:ext cx="1290788" cy="180000"/>
          </a:xfrm>
        </p:spPr>
        <p:txBody>
          <a:bodyPr rIns="0"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9"/>
          </p:nvPr>
        </p:nvSpPr>
        <p:spPr>
          <a:xfrm>
            <a:off x="8196013" y="5967802"/>
            <a:ext cx="1290788" cy="180000"/>
          </a:xfrm>
        </p:spPr>
        <p:txBody>
          <a:bodyPr rIns="0"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3"/>
          </p:nvPr>
        </p:nvSpPr>
        <p:spPr>
          <a:xfrm>
            <a:off x="781645" y="5967802"/>
            <a:ext cx="4241250" cy="180000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idx="17"/>
          </p:nvPr>
        </p:nvSpPr>
        <p:spPr>
          <a:xfrm>
            <a:off x="5237812" y="5967802"/>
            <a:ext cx="4241250" cy="180000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001006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January 23,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Pitchbook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781645" y="5976001"/>
            <a:ext cx="8705156" cy="224775"/>
          </a:xfr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>
          <a:xfrm>
            <a:off x="786289" y="2170430"/>
            <a:ext cx="1989000" cy="377254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7"/>
          </p:nvPr>
        </p:nvSpPr>
        <p:spPr>
          <a:xfrm>
            <a:off x="3023460" y="2170430"/>
            <a:ext cx="1989000" cy="377254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8"/>
          </p:nvPr>
        </p:nvSpPr>
        <p:spPr>
          <a:xfrm>
            <a:off x="5260630" y="2170430"/>
            <a:ext cx="1989000" cy="377254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9"/>
          </p:nvPr>
        </p:nvSpPr>
        <p:spPr>
          <a:xfrm>
            <a:off x="7497801" y="2170430"/>
            <a:ext cx="1989000" cy="377254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779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87063" y="1497649"/>
            <a:ext cx="8695857" cy="497205"/>
          </a:xfrm>
          <a:prstGeom prst="rect">
            <a:avLst/>
          </a:prstGeom>
        </p:spPr>
        <p:txBody>
          <a:bodyPr vert="horz" lIns="0" tIns="0" rIns="14400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7063" y="2169106"/>
            <a:ext cx="8697417" cy="3780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4"/>
            <a:r>
              <a:rPr lang="de-DE" dirty="0" smtClean="0"/>
              <a:t>Sechste Ebene</a:t>
            </a:r>
          </a:p>
          <a:p>
            <a:pPr lvl="5"/>
            <a:r>
              <a:rPr lang="de-DE" dirty="0" smtClean="0"/>
              <a:t>Siebte Ebene</a:t>
            </a:r>
          </a:p>
          <a:p>
            <a:pPr lvl="6"/>
            <a:r>
              <a:rPr lang="de-DE" dirty="0" smtClean="0"/>
              <a:t>Achte Ebene</a:t>
            </a:r>
          </a:p>
          <a:p>
            <a:pPr lvl="7"/>
            <a:r>
              <a:rPr lang="de-DE" dirty="0" smtClean="0"/>
              <a:t>Neunte Ebene</a:t>
            </a:r>
          </a:p>
          <a:p>
            <a:pPr lvl="8"/>
            <a:r>
              <a:rPr lang="de-DE" sz="1200" dirty="0" smtClean="0"/>
              <a:t>Zehnte Ebene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81645" y="6567804"/>
            <a:ext cx="1075523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smtClean="0"/>
              <a:t>January 23,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34765" y="6567805"/>
            <a:ext cx="7544297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de-DE" smtClean="0"/>
              <a:t>Pitchbook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479062" y="6549516"/>
            <a:ext cx="36007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03C7EDE-C1C1-4A17-8A67-66AA4FFFB73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81645" y="6456235"/>
            <a:ext cx="0" cy="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1645" y="6456236"/>
            <a:ext cx="557578" cy="52007"/>
          </a:xfrm>
          <a:prstGeom prst="rect">
            <a:avLst/>
          </a:prstGeom>
        </p:spPr>
      </p:pic>
      <p:pic>
        <p:nvPicPr>
          <p:cNvPr id="18" name="Grafik 17" descr="rz_dg-oldenbourg.eps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450895" y="-10048"/>
            <a:ext cx="12858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7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28" r:id="rId2"/>
    <p:sldLayoutId id="2147483730" r:id="rId3"/>
    <p:sldLayoutId id="2147483695" r:id="rId4"/>
    <p:sldLayoutId id="2147483696" r:id="rId5"/>
    <p:sldLayoutId id="2147483701" r:id="rId6"/>
    <p:sldLayoutId id="2147483698" r:id="rId7"/>
    <p:sldLayoutId id="2147483677" r:id="rId8"/>
    <p:sldLayoutId id="2147483729" r:id="rId9"/>
    <p:sldLayoutId id="2147483703" r:id="rId10"/>
    <p:sldLayoutId id="2147483709" r:id="rId11"/>
    <p:sldLayoutId id="2147483699" r:id="rId12"/>
    <p:sldLayoutId id="214748370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800"/>
        </a:spcAft>
        <a:buFont typeface="Arial" panose="020B0604020202020204" pitchFamily="34" charset="0"/>
        <a:buNone/>
        <a:defRPr sz="1400" b="1" i="0" kern="1200" cap="all" spc="5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70000"/>
        <a:buFont typeface="Wingdings 3" panose="05040102010807070707" pitchFamily="18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70000"/>
        <a:buFont typeface="Wingdings 3" panose="05040102010807070707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70000"/>
        <a:buFont typeface="Wingdings 3" panose="05040102010807070707" pitchFamily="18" charset="2"/>
        <a:buChar char=""/>
        <a:defRPr sz="1200" b="0" i="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70000"/>
        <a:buFont typeface="Wingdings 3" panose="05040102010807070707" pitchFamily="18" charset="2"/>
        <a:buChar char="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70000"/>
        <a:buFont typeface="Wingdings 3" panose="05040102010807070707" pitchFamily="18" charset="2"/>
        <a:buChar char="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70000"/>
        <a:buFont typeface="Wingdings 3" panose="05040102010807070707" pitchFamily="18" charset="2"/>
        <a:buChar char="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70000"/>
        <a:buFont typeface="Wingdings 3" panose="05040102010807070707" pitchFamily="18" charset="2"/>
        <a:buChar char="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70000"/>
        <a:buFont typeface="Wingdings 3" panose="05040102010807070707" pitchFamily="18" charset="2"/>
        <a:buChar char="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7355" userDrawn="1">
          <p15:clr>
            <a:srgbClr val="F26B43"/>
          </p15:clr>
        </p15:guide>
        <p15:guide id="1" orient="horz" pos="981" userDrawn="1">
          <p15:clr>
            <a:srgbClr val="F26B43"/>
          </p15:clr>
        </p15:guide>
        <p15:guide id="2" orient="horz" pos="1253" userDrawn="1">
          <p15:clr>
            <a:srgbClr val="F26B43"/>
          </p15:clr>
        </p15:guide>
        <p15:guide id="3" orient="horz" pos="1366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Grundzüge der Mikroökonomik 9.A.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Zusatzmaterialien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835433" y="6671321"/>
            <a:ext cx="8595268" cy="186679"/>
          </a:xfrm>
        </p:spPr>
        <p:txBody>
          <a:bodyPr/>
          <a:lstStyle/>
          <a:p>
            <a:r>
              <a:rPr lang="de-DE" dirty="0" err="1" smtClean="0"/>
              <a:t>Varian</a:t>
            </a:r>
            <a:r>
              <a:rPr lang="de-DE" dirty="0" smtClean="0"/>
              <a:t>: Grundzüge der Mikroökonomik 9. A. De Gruyter </a:t>
            </a:r>
            <a:r>
              <a:rPr lang="de-DE" dirty="0" err="1" smtClean="0"/>
              <a:t>Oldenbourg</a:t>
            </a:r>
            <a:r>
              <a:rPr lang="de-DE" dirty="0" smtClean="0"/>
              <a:t> 2016. ISBN 9978-3-11-044093-5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2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Marktgleichgewicht bei Wettbewerb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063" y="2213681"/>
            <a:ext cx="8697417" cy="4032250"/>
          </a:xfrm>
        </p:spPr>
        <p:txBody>
          <a:bodyPr/>
          <a:lstStyle/>
          <a:p>
            <a:endParaRPr lang="de-DE" altLang="ja-JP" dirty="0" smtClean="0">
              <a:ea typeface="ＭＳ Ｐゴシック" pitchFamily="-84" charset="-128"/>
            </a:endParaRPr>
          </a:p>
          <a:p>
            <a:r>
              <a:rPr lang="de-DE" altLang="ja-JP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„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Niedrige” Miete 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nachgefragte Anzahl an Wohnungen übersteigt die verfügbare Wohnungsanzahl 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der Preis wird steigen.</a:t>
            </a:r>
          </a:p>
          <a:p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„Hohe” Miete 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nachgefragte Menge ist kleiner als die verfügbare Menge 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der Preis wird fallen.</a:t>
            </a:r>
            <a:endParaRPr lang="de-DE" altLang="de-DE" sz="1600" b="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Nachgefragte Menge = angebotene Menge</a:t>
            </a:r>
          </a:p>
          <a:p>
            <a:pPr lvl="0"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 der Preis wird weder steigen  noch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fallen.</a:t>
            </a:r>
            <a:endParaRPr lang="de-DE" altLang="de-DE" sz="1600" b="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Der Markt ist daher in einem Wettbewerbsgleichgewicht.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</p:spTree>
    <p:extLst>
      <p:ext uri="{BB962C8B-B14F-4D97-AF65-F5344CB8AC3E}">
        <p14:creationId xmlns:p14="http://schemas.microsoft.com/office/powerpoint/2010/main" val="270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Wettbewerbsgleichgewicht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  <p:sp>
        <p:nvSpPr>
          <p:cNvPr id="6" name="Line 6"/>
          <p:cNvSpPr>
            <a:spLocks noGrp="1" noChangeShapeType="1"/>
          </p:cNvSpPr>
          <p:nvPr>
            <p:ph idx="1"/>
          </p:nvPr>
        </p:nvSpPr>
        <p:spPr bwMode="auto">
          <a:xfrm>
            <a:off x="1948541" y="2476448"/>
            <a:ext cx="32658" cy="33147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1937657" y="5769429"/>
            <a:ext cx="404948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2100942" y="3015342"/>
            <a:ext cx="3439887" cy="2481944"/>
          </a:xfrm>
          <a:custGeom>
            <a:avLst/>
            <a:gdLst>
              <a:gd name="T0" fmla="*/ 0 w 2208"/>
              <a:gd name="T1" fmla="*/ 0 h 1728"/>
              <a:gd name="T2" fmla="*/ 2147483647 w 2208"/>
              <a:gd name="T3" fmla="*/ 2147483647 h 1728"/>
              <a:gd name="T4" fmla="*/ 2147483647 w 2208"/>
              <a:gd name="T5" fmla="*/ 2147483647 h 1728"/>
              <a:gd name="T6" fmla="*/ 2147483647 w 2208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1728"/>
              <a:gd name="T14" fmla="*/ 2208 w 2208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1728">
                <a:moveTo>
                  <a:pt x="0" y="0"/>
                </a:moveTo>
                <a:cubicBezTo>
                  <a:pt x="128" y="400"/>
                  <a:pt x="256" y="800"/>
                  <a:pt x="480" y="1056"/>
                </a:cubicBezTo>
                <a:cubicBezTo>
                  <a:pt x="704" y="1312"/>
                  <a:pt x="1056" y="1424"/>
                  <a:pt x="1344" y="1536"/>
                </a:cubicBezTo>
                <a:cubicBezTo>
                  <a:pt x="1632" y="1648"/>
                  <a:pt x="1920" y="1688"/>
                  <a:pt x="2208" y="1728"/>
                </a:cubicBezTo>
              </a:path>
            </a:pathLst>
          </a:cu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615722" y="2793227"/>
            <a:ext cx="30991" cy="2954428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1937656" y="5044168"/>
            <a:ext cx="163285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26359" y="2525877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485482" y="4815568"/>
            <a:ext cx="4010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cs typeface="Arial" panose="020B0604020202020204" pitchFamily="34" charset="0"/>
              </a:rPr>
              <a:t>p</a:t>
            </a:r>
            <a:r>
              <a:rPr lang="en-US" altLang="de-DE" sz="1600" baseline="30000" dirty="0" err="1" smtClean="0">
                <a:cs typeface="Arial" panose="020B0604020202020204" pitchFamily="34" charset="0"/>
              </a:rPr>
              <a:t>E</a:t>
            </a:r>
            <a:endParaRPr lang="en-US" altLang="de-DE" sz="1600" dirty="0"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880606" y="2710543"/>
            <a:ext cx="4207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PERSONEN, DIE BEREIT SIND </a:t>
            </a:r>
            <a:r>
              <a:rPr lang="de-DE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de-DE" sz="16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NAHE GELEGENE WOHNUNG ZU ZAHLEN, ERHALTEN DIESE.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529335" y="3668875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PERSONEN, DIE NICHT BEREIT SIND, </a:t>
            </a:r>
            <a:r>
              <a:rPr lang="en-US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de-DE" sz="16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EINE NAHE GELEGENE WOHNUNG ZU ZAHLEN, ERHALTEN EINE ENTFERNTE.</a:t>
            </a:r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2525487" y="3123026"/>
            <a:ext cx="1360713" cy="6861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4529335" y="4499872"/>
            <a:ext cx="859093" cy="6850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084235" y="5747655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349" y="793314"/>
            <a:ext cx="8695857" cy="497205"/>
          </a:xfrm>
        </p:spPr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Marktgleichgewicht bei Wettbewerb</a:t>
            </a:r>
            <a:r>
              <a:rPr lang="de-DE" altLang="de-DE" dirty="0">
                <a:ea typeface="ＭＳ Ｐゴシック" pitchFamily="-84" charset="-128"/>
              </a:rPr>
              <a:t>, endogene </a:t>
            </a:r>
            <a:r>
              <a:rPr lang="de-DE" altLang="de-DE" dirty="0" smtClean="0">
                <a:ea typeface="ＭＳ Ｐゴシック" pitchFamily="-84" charset="-128"/>
              </a:rPr>
              <a:t>und </a:t>
            </a:r>
            <a:r>
              <a:rPr lang="de-DE" altLang="de-DE" dirty="0">
                <a:ea typeface="ＭＳ Ｐゴシック" pitchFamily="-84" charset="-128"/>
              </a:rPr>
              <a:t>exogene </a:t>
            </a:r>
            <a:r>
              <a:rPr lang="de-DE" altLang="de-DE" dirty="0" smtClean="0">
                <a:ea typeface="ＭＳ Ｐゴシック" pitchFamily="-84" charset="-128"/>
              </a:rPr>
              <a:t>variablen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063" y="1729946"/>
            <a:ext cx="8697417" cy="4470830"/>
          </a:xfrm>
        </p:spPr>
        <p:txBody>
          <a:bodyPr/>
          <a:lstStyle/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Personen mit hoher Zahlungsbereitschaft MIETEN DIE NAHE GELEGENEN WOHNUNGEN.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Personen mit geringer Zahlungsbereitschaft MIETEN DIE ENTFERNT GELEGENEN WOHNUNGEN.</a:t>
            </a:r>
          </a:p>
          <a:p>
            <a:pPr lvl="0"/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Allokation auf einem Wettbewerbsmarkt wird durch die „Zahlungsbereitschaft” bestimmt. </a:t>
            </a:r>
          </a:p>
          <a:p>
            <a:pPr lvl="0"/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Gleichgewichtspreis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und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-menge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sind endogene variablen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.</a:t>
            </a:r>
            <a:endParaRPr lang="de-DE" altLang="de-DE" sz="1600" b="0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lvl="0"/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Exogene variablen sind</a:t>
            </a:r>
            <a:b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</a:b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- Preis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der entfernt gelegenen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Wohnungen</a:t>
            </a:r>
            <a:b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</a:b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- Menge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der nahe gelegenen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Wohnungen</a:t>
            </a:r>
            <a:b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</a:b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- Einkommen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der potenziellen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Mieter</a:t>
            </a:r>
          </a:p>
          <a:p>
            <a:pPr lvl="0"/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Was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geschieht, wenn sich diese exogenen Variablen ändern?</a:t>
            </a:r>
            <a:endParaRPr lang="de-DE" sz="1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ea typeface="ＭＳ Ｐゴシック" pitchFamily="-8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</p:spTree>
    <p:extLst>
      <p:ext uri="{BB962C8B-B14F-4D97-AF65-F5344CB8AC3E}">
        <p14:creationId xmlns:p14="http://schemas.microsoft.com/office/powerpoint/2010/main" val="2214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Marktgleichgewicht und komparative </a:t>
            </a:r>
            <a:r>
              <a:rPr lang="de-DE" altLang="de-DE" dirty="0" err="1" smtClean="0">
                <a:ea typeface="ＭＳ Ｐゴシック" pitchFamily="-84" charset="-128"/>
              </a:rPr>
              <a:t>statik</a:t>
            </a:r>
            <a:r>
              <a:rPr lang="de-DE" altLang="de-DE" dirty="0" smtClean="0">
                <a:ea typeface="ＭＳ Ｐゴシック" pitchFamily="-84" charset="-128"/>
              </a:rPr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  <p:sp>
        <p:nvSpPr>
          <p:cNvPr id="6" name="Line 6"/>
          <p:cNvSpPr>
            <a:spLocks noGrp="1" noChangeShapeType="1"/>
          </p:cNvSpPr>
          <p:nvPr>
            <p:ph idx="1"/>
          </p:nvPr>
        </p:nvSpPr>
        <p:spPr bwMode="auto">
          <a:xfrm>
            <a:off x="1469568" y="2190797"/>
            <a:ext cx="54431" cy="32520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1523998" y="5453743"/>
            <a:ext cx="47243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676400" y="2209800"/>
            <a:ext cx="3581400" cy="3048000"/>
          </a:xfrm>
          <a:custGeom>
            <a:avLst/>
            <a:gdLst>
              <a:gd name="T0" fmla="*/ 0 w 2208"/>
              <a:gd name="T1" fmla="*/ 0 h 1728"/>
              <a:gd name="T2" fmla="*/ 2147483647 w 2208"/>
              <a:gd name="T3" fmla="*/ 2147483647 h 1728"/>
              <a:gd name="T4" fmla="*/ 2147483647 w 2208"/>
              <a:gd name="T5" fmla="*/ 2147483647 h 1728"/>
              <a:gd name="T6" fmla="*/ 2147483647 w 2208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1728"/>
              <a:gd name="T14" fmla="*/ 2208 w 2208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1728">
                <a:moveTo>
                  <a:pt x="0" y="0"/>
                </a:moveTo>
                <a:cubicBezTo>
                  <a:pt x="128" y="400"/>
                  <a:pt x="256" y="800"/>
                  <a:pt x="480" y="1056"/>
                </a:cubicBezTo>
                <a:cubicBezTo>
                  <a:pt x="704" y="1312"/>
                  <a:pt x="1056" y="1424"/>
                  <a:pt x="1344" y="1536"/>
                </a:cubicBezTo>
                <a:cubicBezTo>
                  <a:pt x="1632" y="1648"/>
                  <a:pt x="1920" y="1688"/>
                  <a:pt x="2208" y="1728"/>
                </a:cubicBezTo>
              </a:path>
            </a:pathLst>
          </a:custGeom>
          <a:noFill/>
          <a:ln w="3175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209800" y="2209800"/>
            <a:ext cx="3733800" cy="2971800"/>
          </a:xfrm>
          <a:custGeom>
            <a:avLst/>
            <a:gdLst>
              <a:gd name="T0" fmla="*/ 0 w 2208"/>
              <a:gd name="T1" fmla="*/ 0 h 1728"/>
              <a:gd name="T2" fmla="*/ 2147483647 w 2208"/>
              <a:gd name="T3" fmla="*/ 2147483647 h 1728"/>
              <a:gd name="T4" fmla="*/ 2147483647 w 2208"/>
              <a:gd name="T5" fmla="*/ 2147483647 h 1728"/>
              <a:gd name="T6" fmla="*/ 2147483647 w 2208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1728"/>
              <a:gd name="T14" fmla="*/ 2208 w 2208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1728">
                <a:moveTo>
                  <a:pt x="0" y="0"/>
                </a:moveTo>
                <a:cubicBezTo>
                  <a:pt x="128" y="400"/>
                  <a:pt x="256" y="800"/>
                  <a:pt x="480" y="1056"/>
                </a:cubicBezTo>
                <a:cubicBezTo>
                  <a:pt x="704" y="1312"/>
                  <a:pt x="1056" y="1424"/>
                  <a:pt x="1344" y="1536"/>
                </a:cubicBezTo>
                <a:cubicBezTo>
                  <a:pt x="1632" y="1648"/>
                  <a:pt x="1920" y="1688"/>
                  <a:pt x="2208" y="1728"/>
                </a:cubicBezTo>
              </a:path>
            </a:pathLst>
          </a:cu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3307520" y="2209799"/>
            <a:ext cx="1736" cy="3243943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046514" y="3124200"/>
            <a:ext cx="522515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1523998" y="4674053"/>
            <a:ext cx="173083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1523998" y="4305299"/>
            <a:ext cx="181247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1905000" y="4307340"/>
            <a:ext cx="304800" cy="366713"/>
          </a:xfrm>
          <a:prstGeom prst="upArrow">
            <a:avLst>
              <a:gd name="adj1" fmla="val 50000"/>
              <a:gd name="adj2" fmla="val 3515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6" name="Rechteck 15"/>
          <p:cNvSpPr/>
          <p:nvPr/>
        </p:nvSpPr>
        <p:spPr>
          <a:xfrm>
            <a:off x="1101816" y="217714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b="1" dirty="0"/>
              <a:t>p</a:t>
            </a:r>
            <a:endParaRPr lang="de-DE" sz="1400" b="1" dirty="0"/>
          </a:p>
        </p:txBody>
      </p:sp>
      <p:sp>
        <p:nvSpPr>
          <p:cNvPr id="17" name="Rechteck 16"/>
          <p:cNvSpPr/>
          <p:nvPr/>
        </p:nvSpPr>
        <p:spPr>
          <a:xfrm>
            <a:off x="6026003" y="545374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b="1" dirty="0" err="1" smtClean="0"/>
              <a:t>q</a:t>
            </a:r>
            <a:r>
              <a:rPr lang="en-US" altLang="de-DE" sz="1400" b="1" baseline="30000" dirty="0" err="1" smtClean="0"/>
              <a:t>D</a:t>
            </a:r>
            <a:r>
              <a:rPr lang="en-US" altLang="de-DE" sz="1400" b="1" dirty="0" smtClean="0"/>
              <a:t>, </a:t>
            </a:r>
            <a:r>
              <a:rPr lang="en-US" altLang="de-DE" sz="1400" b="1" dirty="0" err="1" smtClean="0"/>
              <a:t>q</a:t>
            </a:r>
            <a:r>
              <a:rPr lang="en-US" altLang="de-DE" sz="1400" b="1" baseline="30000" dirty="0" err="1" smtClean="0"/>
              <a:t>S</a:t>
            </a:r>
            <a:endParaRPr lang="de-DE" sz="1400" b="1" dirty="0"/>
          </a:p>
        </p:txBody>
      </p:sp>
      <p:sp>
        <p:nvSpPr>
          <p:cNvPr id="18" name="Rechteck 17"/>
          <p:cNvSpPr/>
          <p:nvPr/>
        </p:nvSpPr>
        <p:spPr>
          <a:xfrm>
            <a:off x="1126757" y="412267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b="1" dirty="0" err="1"/>
              <a:t>p</a:t>
            </a:r>
            <a:r>
              <a:rPr lang="en-US" altLang="de-DE" b="1" baseline="30000" dirty="0" err="1"/>
              <a:t>e</a:t>
            </a:r>
            <a:endParaRPr lang="de-DE" b="1" dirty="0"/>
          </a:p>
        </p:txBody>
      </p:sp>
      <p:sp>
        <p:nvSpPr>
          <p:cNvPr id="19" name="Rechteck 18"/>
          <p:cNvSpPr/>
          <p:nvPr/>
        </p:nvSpPr>
        <p:spPr>
          <a:xfrm>
            <a:off x="3071385" y="5607630"/>
            <a:ext cx="530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400" b="1" dirty="0"/>
              <a:t>100</a:t>
            </a:r>
            <a:endParaRPr lang="de-DE" sz="1400" b="1" dirty="0"/>
          </a:p>
        </p:txBody>
      </p:sp>
      <p:sp>
        <p:nvSpPr>
          <p:cNvPr id="3" name="Rechteck 2"/>
          <p:cNvSpPr/>
          <p:nvPr/>
        </p:nvSpPr>
        <p:spPr>
          <a:xfrm>
            <a:off x="4396811" y="2572224"/>
            <a:ext cx="4252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HÖHERE NACHFRAGE, Z. </a:t>
            </a:r>
            <a:r>
              <a:rPr lang="en-US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r>
              <a:rPr lang="en-US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DURCH HÖHERE EINKOMMEN ODER HÖHERE PREISE DER ENTFERNT GELEGENEN WOHNUNGEN, FÜHRT ZU EINER STEIGERUNG DES MARKTPREISES, DIE MENGE BLEIBT UNVERÄNDERT.</a:t>
            </a:r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Marktgleichgewicht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  <p:sp>
        <p:nvSpPr>
          <p:cNvPr id="6" name="Line 6"/>
          <p:cNvSpPr>
            <a:spLocks noGrp="1" noChangeShapeType="1"/>
          </p:cNvSpPr>
          <p:nvPr>
            <p:ph idx="1"/>
          </p:nvPr>
        </p:nvSpPr>
        <p:spPr bwMode="auto">
          <a:xfrm>
            <a:off x="1371606" y="2312450"/>
            <a:ext cx="49526" cy="32262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436912" y="5529942"/>
            <a:ext cx="367937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4082135" y="2438400"/>
            <a:ext cx="10894" cy="3091542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3374564" y="2486069"/>
            <a:ext cx="32657" cy="3043869"/>
          </a:xfrm>
          <a:prstGeom prst="line">
            <a:avLst/>
          </a:prstGeom>
          <a:noFill/>
          <a:ln w="31750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1883222" y="2536368"/>
            <a:ext cx="3048000" cy="2634346"/>
          </a:xfrm>
          <a:custGeom>
            <a:avLst/>
            <a:gdLst>
              <a:gd name="T0" fmla="*/ 0 w 2208"/>
              <a:gd name="T1" fmla="*/ 0 h 1728"/>
              <a:gd name="T2" fmla="*/ 2147483647 w 2208"/>
              <a:gd name="T3" fmla="*/ 2147483647 h 1728"/>
              <a:gd name="T4" fmla="*/ 2147483647 w 2208"/>
              <a:gd name="T5" fmla="*/ 2147483647 h 1728"/>
              <a:gd name="T6" fmla="*/ 2147483647 w 2208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1728"/>
              <a:gd name="T14" fmla="*/ 2208 w 2208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1728">
                <a:moveTo>
                  <a:pt x="0" y="0"/>
                </a:moveTo>
                <a:cubicBezTo>
                  <a:pt x="128" y="400"/>
                  <a:pt x="256" y="800"/>
                  <a:pt x="480" y="1056"/>
                </a:cubicBezTo>
                <a:cubicBezTo>
                  <a:pt x="704" y="1312"/>
                  <a:pt x="1056" y="1424"/>
                  <a:pt x="1344" y="1536"/>
                </a:cubicBezTo>
                <a:cubicBezTo>
                  <a:pt x="1632" y="1648"/>
                  <a:pt x="1920" y="1688"/>
                  <a:pt x="2208" y="1728"/>
                </a:cubicBezTo>
              </a:path>
            </a:pathLst>
          </a:cu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444767" y="3617385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1436911" y="5038725"/>
            <a:ext cx="265611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1393365" y="477202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2209800" y="4781550"/>
            <a:ext cx="228600" cy="247650"/>
          </a:xfrm>
          <a:prstGeom prst="downArrow">
            <a:avLst>
              <a:gd name="adj1" fmla="val 50000"/>
              <a:gd name="adj2" fmla="val 270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6" name="Rechteck 15"/>
          <p:cNvSpPr/>
          <p:nvPr/>
        </p:nvSpPr>
        <p:spPr>
          <a:xfrm>
            <a:off x="4931223" y="2438400"/>
            <a:ext cx="3805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HÖHERES ANGEBOT FÜHRT ZU</a:t>
            </a:r>
            <a:br>
              <a:rPr lang="de-DE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EINEM NIEDRIGEREN MARKTPREIS UND ZU EINER HÖHEREN GLEICHGEWICHTSMENGE.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224639" y="5552885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898565" y="5541218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000507" y="4781551"/>
            <a:ext cx="392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de-DE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000508" y="2382479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Besteuerung der Vermieter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 smtClean="0">
              <a:ea typeface="ＭＳ Ｐゴシック" pitchFamily="-84" charset="-128"/>
            </a:endParaRP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Wie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ändern sich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dadurch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der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Preis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und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die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Menge der vermieteten nahe gelegenen Wohnungen?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Wird die Steuer auf die Mieter „überwälzt“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?</a:t>
            </a:r>
            <a:endParaRPr lang="de-DE" altLang="de-DE" sz="1600" b="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2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Analyse der Besteuerung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>
              <a:ea typeface="ＭＳ Ｐゴシック" pitchFamily="-84" charset="-128"/>
            </a:endParaRP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Nun besteuert die Gemeinde die Wohnungseigentümer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.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Das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Marktangebot ist nicht betroffen.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Die Marktnachfrage ist nicht betroffen.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Daher bleibt das Marktgleichgewicht durch die Steuer unverändert.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Der Preis und die Menge der nahe gelegenen Wohnungen ändern sich nicht.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Die Vermieter tragen die gesamte Steuer.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8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Unvollkommene Wettbewerbsmärkte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z="1600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Einige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Möglichkeiten unter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vielen: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ein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monopolistischer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Vermieter,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ein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perfekt diskriminierender monopolistischer Vermieter, </a:t>
            </a:r>
            <a:endParaRPr lang="de-DE" altLang="de-DE" sz="1600" b="0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ein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Wettbewerbsmarkt mit Mietenkontrolle.</a:t>
            </a:r>
            <a:endParaRPr 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1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Marktgleichgewicht beim Monopol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  <p:sp>
        <p:nvSpPr>
          <p:cNvPr id="6" name="Line 6"/>
          <p:cNvSpPr>
            <a:spLocks noGrp="1" noChangeShapeType="1"/>
          </p:cNvSpPr>
          <p:nvPr>
            <p:ph idx="1"/>
          </p:nvPr>
        </p:nvSpPr>
        <p:spPr bwMode="auto">
          <a:xfrm flipH="1">
            <a:off x="1992922" y="2250831"/>
            <a:ext cx="11723" cy="342899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2004646" y="5668107"/>
            <a:ext cx="42789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2086708" y="2426676"/>
            <a:ext cx="3774830" cy="3012832"/>
          </a:xfrm>
          <a:custGeom>
            <a:avLst/>
            <a:gdLst>
              <a:gd name="T0" fmla="*/ 0 w 2208"/>
              <a:gd name="T1" fmla="*/ 0 h 1728"/>
              <a:gd name="T2" fmla="*/ 2147483647 w 2208"/>
              <a:gd name="T3" fmla="*/ 2147483647 h 1728"/>
              <a:gd name="T4" fmla="*/ 2147483647 w 2208"/>
              <a:gd name="T5" fmla="*/ 2147483647 h 1728"/>
              <a:gd name="T6" fmla="*/ 2147483647 w 2208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1728"/>
              <a:gd name="T14" fmla="*/ 2208 w 2208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1728">
                <a:moveTo>
                  <a:pt x="0" y="0"/>
                </a:moveTo>
                <a:cubicBezTo>
                  <a:pt x="128" y="400"/>
                  <a:pt x="256" y="800"/>
                  <a:pt x="480" y="1056"/>
                </a:cubicBezTo>
                <a:cubicBezTo>
                  <a:pt x="704" y="1312"/>
                  <a:pt x="1056" y="1424"/>
                  <a:pt x="1344" y="1536"/>
                </a:cubicBezTo>
                <a:cubicBezTo>
                  <a:pt x="1632" y="1648"/>
                  <a:pt x="1920" y="1688"/>
                  <a:pt x="2208" y="1728"/>
                </a:cubicBezTo>
              </a:path>
            </a:pathLst>
          </a:cu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04646" y="4220307"/>
            <a:ext cx="838200" cy="1447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3845169" y="2535507"/>
            <a:ext cx="39566" cy="3132597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31341" y="3897140"/>
            <a:ext cx="1555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„MITTLERER”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PREIS</a:t>
            </a:r>
            <a:endParaRPr lang="de-DE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37729" y="2234640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962005" y="5688595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618184" y="5697360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885343" y="4078872"/>
            <a:ext cx="999392" cy="304800"/>
          </a:xfrm>
          <a:prstGeom prst="leftRightArrow">
            <a:avLst>
              <a:gd name="adj1" fmla="val 50000"/>
              <a:gd name="adj2" fmla="val 75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7" name="Rechteck 16"/>
          <p:cNvSpPr/>
          <p:nvPr/>
        </p:nvSpPr>
        <p:spPr>
          <a:xfrm>
            <a:off x="3974123" y="3835584"/>
            <a:ext cx="2631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VERMIETETE NAHE GELEGENE WOHNUNGEN.</a:t>
            </a:r>
            <a:endParaRPr lang="de-DE" altLang="de-DE" sz="16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506040" y="2388528"/>
            <a:ext cx="4166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„MITTLERER” PREIS, „MITTLERE” NACHGEFRAGTE MENGE, HÖHERER ERLÖS. DER MONOPOLIST VERMIETET NICHT ALLE NAHE GELEGENEN WOHNUNGEN.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Perfekt Diskriminierender </a:t>
            </a:r>
            <a:r>
              <a:rPr lang="de-DE" altLang="de-DE" dirty="0">
                <a:ea typeface="ＭＳ Ｐゴシック" pitchFamily="-84" charset="-128"/>
              </a:rPr>
              <a:t>Monopolist: Marktgleichgewicht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62808" y="3087487"/>
            <a:ext cx="185900" cy="258062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0" name="Line 5"/>
          <p:cNvSpPr>
            <a:spLocks noGrp="1" noChangeShapeType="1"/>
          </p:cNvSpPr>
          <p:nvPr>
            <p:ph idx="1"/>
          </p:nvPr>
        </p:nvSpPr>
        <p:spPr bwMode="auto">
          <a:xfrm flipH="1">
            <a:off x="1362806" y="2309446"/>
            <a:ext cx="1" cy="33586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362808" y="5650522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458058" y="2813537"/>
            <a:ext cx="3899388" cy="2473733"/>
          </a:xfrm>
          <a:custGeom>
            <a:avLst/>
            <a:gdLst>
              <a:gd name="T0" fmla="*/ 0 w 2208"/>
              <a:gd name="T1" fmla="*/ 0 h 1728"/>
              <a:gd name="T2" fmla="*/ 2147483647 w 2208"/>
              <a:gd name="T3" fmla="*/ 2147483647 h 1728"/>
              <a:gd name="T4" fmla="*/ 2147483647 w 2208"/>
              <a:gd name="T5" fmla="*/ 2147483647 h 1728"/>
              <a:gd name="T6" fmla="*/ 2147483647 w 2208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1728"/>
              <a:gd name="T14" fmla="*/ 2208 w 2208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1728">
                <a:moveTo>
                  <a:pt x="0" y="0"/>
                </a:moveTo>
                <a:cubicBezTo>
                  <a:pt x="128" y="400"/>
                  <a:pt x="256" y="800"/>
                  <a:pt x="480" y="1056"/>
                </a:cubicBezTo>
                <a:cubicBezTo>
                  <a:pt x="704" y="1312"/>
                  <a:pt x="1056" y="1424"/>
                  <a:pt x="1344" y="1536"/>
                </a:cubicBezTo>
                <a:cubicBezTo>
                  <a:pt x="1632" y="1648"/>
                  <a:pt x="1920" y="1688"/>
                  <a:pt x="2208" y="1728"/>
                </a:cubicBezTo>
              </a:path>
            </a:pathLst>
          </a:cu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53308" y="3562350"/>
            <a:ext cx="190500" cy="21057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43808" y="3973159"/>
            <a:ext cx="247649" cy="170570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991457" y="4219574"/>
            <a:ext cx="235928" cy="144853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V="1">
            <a:off x="3204063" y="2391507"/>
            <a:ext cx="0" cy="32766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977078" y="5647564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/>
              <a:t>100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>
          <a:xfrm>
            <a:off x="1411491" y="5650522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/>
              <a:t>1</a:t>
            </a:r>
            <a:endParaRPr lang="de-DE" sz="1400" dirty="0"/>
          </a:p>
        </p:txBody>
      </p:sp>
      <p:sp>
        <p:nvSpPr>
          <p:cNvPr id="19" name="Rechteck 18"/>
          <p:cNvSpPr/>
          <p:nvPr/>
        </p:nvSpPr>
        <p:spPr>
          <a:xfrm>
            <a:off x="1606591" y="5668107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/>
              <a:t>2</a:t>
            </a:r>
            <a:endParaRPr lang="de-DE" sz="1400" dirty="0"/>
          </a:p>
        </p:txBody>
      </p:sp>
      <p:sp>
        <p:nvSpPr>
          <p:cNvPr id="20" name="Rechteck 19"/>
          <p:cNvSpPr/>
          <p:nvPr/>
        </p:nvSpPr>
        <p:spPr>
          <a:xfrm>
            <a:off x="1834987" y="5678866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/>
              <a:t>3</a:t>
            </a:r>
            <a:endParaRPr lang="de-DE" sz="1400" dirty="0"/>
          </a:p>
        </p:txBody>
      </p:sp>
      <p:sp>
        <p:nvSpPr>
          <p:cNvPr id="21" name="Rechteck 20"/>
          <p:cNvSpPr/>
          <p:nvPr/>
        </p:nvSpPr>
        <p:spPr>
          <a:xfrm>
            <a:off x="5210442" y="5700846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,Q</a:t>
            </a:r>
            <a:r>
              <a:rPr lang="en-US" altLang="de-DE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088374" y="223761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400" dirty="0"/>
              <a:t>p</a:t>
            </a:r>
            <a:endParaRPr lang="en-US" altLang="de-DE" sz="1400" dirty="0">
              <a:latin typeface="Times New Roman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54791" y="2918210"/>
            <a:ext cx="1056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de-DE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$</a:t>
            </a: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24" name="Rechteck 23"/>
          <p:cNvSpPr/>
          <p:nvPr/>
        </p:nvSpPr>
        <p:spPr>
          <a:xfrm>
            <a:off x="379822" y="3393073"/>
            <a:ext cx="1075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de-DE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$</a:t>
            </a: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490</a:t>
            </a:r>
          </a:p>
        </p:txBody>
      </p:sp>
      <p:sp>
        <p:nvSpPr>
          <p:cNvPr id="25" name="Rechteck 24"/>
          <p:cNvSpPr/>
          <p:nvPr/>
        </p:nvSpPr>
        <p:spPr>
          <a:xfrm>
            <a:off x="345173" y="3803882"/>
            <a:ext cx="1075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de-DE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$</a:t>
            </a:r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475</a:t>
            </a:r>
          </a:p>
        </p:txBody>
      </p:sp>
      <p:sp>
        <p:nvSpPr>
          <p:cNvPr id="26" name="Rechteck 25"/>
          <p:cNvSpPr/>
          <p:nvPr/>
        </p:nvSpPr>
        <p:spPr>
          <a:xfrm>
            <a:off x="3998598" y="2436015"/>
            <a:ext cx="5009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PERFEKT DISKRIMINIERENDE MONOPOLIST VERLANGT VON JEDEM MIETER DESSEN MAXIMALE ZAHLUNGSBEREITSCHAFT; ER VERRECHNET DEM LETZTEN MIETER DEN PREIS DES WETTBEWERBSMARKTS UND VERMIETET DIE WETTBEWERBSMENGE AN NAHE GELEGENEN WOHNUNGEN.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109421" y="5647564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 smtClean="0"/>
              <a:t>4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330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Kapitel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de-DE" dirty="0" smtClean="0">
              <a:ea typeface="ＭＳ Ｐゴシック" pitchFamily="-84" charset="-128"/>
            </a:endParaRPr>
          </a:p>
          <a:p>
            <a:r>
              <a:rPr lang="en-GB" altLang="de-DE" sz="1600" dirty="0" smtClean="0">
                <a:ea typeface="ＭＳ Ｐゴシック" pitchFamily="-84" charset="-128"/>
              </a:rPr>
              <a:t>Der </a:t>
            </a:r>
            <a:r>
              <a:rPr lang="de-DE" altLang="de-DE" sz="1600" dirty="0" smtClean="0">
                <a:ea typeface="ＭＳ Ｐゴシック" pitchFamily="-84" charset="-128"/>
              </a:rPr>
              <a:t>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</p:spTree>
    <p:extLst>
      <p:ext uri="{BB962C8B-B14F-4D97-AF65-F5344CB8AC3E}">
        <p14:creationId xmlns:p14="http://schemas.microsoft.com/office/powerpoint/2010/main" val="26995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063" y="1497649"/>
            <a:ext cx="8695857" cy="331151"/>
          </a:xfrm>
        </p:spPr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Marktgleichgewicht - </a:t>
            </a:r>
            <a:r>
              <a:rPr lang="de-DE" altLang="de-DE" dirty="0">
                <a:solidFill>
                  <a:srgbClr val="000000"/>
                </a:solidFill>
                <a:ea typeface="ＭＳ Ｐゴシック" pitchFamily="-84" charset="-128"/>
              </a:rPr>
              <a:t>Mietenkontrolle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  <p:sp>
        <p:nvSpPr>
          <p:cNvPr id="6" name="Line 6"/>
          <p:cNvSpPr>
            <a:spLocks noGrp="1" noChangeShapeType="1"/>
          </p:cNvSpPr>
          <p:nvPr>
            <p:ph idx="1"/>
          </p:nvPr>
        </p:nvSpPr>
        <p:spPr bwMode="auto">
          <a:xfrm>
            <a:off x="1652954" y="2168770"/>
            <a:ext cx="70338" cy="3259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1723292" y="5404338"/>
            <a:ext cx="47478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1840524" y="2479431"/>
            <a:ext cx="3927230" cy="2725615"/>
          </a:xfrm>
          <a:custGeom>
            <a:avLst/>
            <a:gdLst>
              <a:gd name="T0" fmla="*/ 0 w 2208"/>
              <a:gd name="T1" fmla="*/ 0 h 1728"/>
              <a:gd name="T2" fmla="*/ 2147483647 w 2208"/>
              <a:gd name="T3" fmla="*/ 2147483647 h 1728"/>
              <a:gd name="T4" fmla="*/ 2147483647 w 2208"/>
              <a:gd name="T5" fmla="*/ 2147483647 h 1728"/>
              <a:gd name="T6" fmla="*/ 2147483647 w 2208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1728"/>
              <a:gd name="T14" fmla="*/ 2208 w 2208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1728">
                <a:moveTo>
                  <a:pt x="0" y="0"/>
                </a:moveTo>
                <a:cubicBezTo>
                  <a:pt x="128" y="400"/>
                  <a:pt x="256" y="800"/>
                  <a:pt x="480" y="1056"/>
                </a:cubicBezTo>
                <a:cubicBezTo>
                  <a:pt x="704" y="1312"/>
                  <a:pt x="1056" y="1424"/>
                  <a:pt x="1344" y="1536"/>
                </a:cubicBezTo>
                <a:cubicBezTo>
                  <a:pt x="1632" y="1648"/>
                  <a:pt x="1920" y="1688"/>
                  <a:pt x="2208" y="1728"/>
                </a:cubicBezTo>
              </a:path>
            </a:pathLst>
          </a:cu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3505200" y="2133600"/>
            <a:ext cx="0" cy="32766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1723292" y="4654794"/>
            <a:ext cx="178190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1723292" y="4950070"/>
            <a:ext cx="254390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032702" y="5418965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395003" y="203825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b="1" dirty="0"/>
              <a:t>p</a:t>
            </a:r>
            <a:endParaRPr lang="de-DE" sz="1400" b="1" dirty="0"/>
          </a:p>
        </p:txBody>
      </p:sp>
      <p:sp>
        <p:nvSpPr>
          <p:cNvPr id="14" name="Rechteck 13"/>
          <p:cNvSpPr/>
          <p:nvPr/>
        </p:nvSpPr>
        <p:spPr>
          <a:xfrm>
            <a:off x="1392205" y="4500905"/>
            <a:ext cx="385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de-DE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239921" y="4808682"/>
            <a:ext cx="582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de-DE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532310" y="4808682"/>
            <a:ext cx="762000" cy="277668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FFFF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94310" y="4500905"/>
            <a:ext cx="2920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ÜBERSCHUSSNACHFRAGE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804139" y="2190387"/>
            <a:ext cx="57970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400"/>
              </a:spcBef>
              <a:spcAft>
                <a:spcPts val="800"/>
              </a:spcAft>
            </a:pPr>
            <a:r>
              <a:rPr lang="de-DE" altLang="de-DE" sz="1600" cap="all" spc="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Die Gemeinde verordnet eine gesetzlich maximal zulässige (Höchst-)Miete, </a:t>
            </a:r>
            <a:r>
              <a:rPr lang="de-DE" altLang="de-DE" sz="1600" spc="5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</a:t>
            </a:r>
            <a:r>
              <a:rPr lang="de-DE" altLang="de-DE" sz="1600" spc="50" baseline="300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max</a:t>
            </a:r>
            <a:r>
              <a:rPr lang="de-DE" altLang="de-DE" sz="1600" cap="all" spc="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, die niedriger ist als die Gleichgewichtsmiete, </a:t>
            </a:r>
            <a:r>
              <a:rPr lang="de-DE" altLang="de-DE" sz="1600" spc="5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</a:t>
            </a:r>
            <a:r>
              <a:rPr lang="de-DE" altLang="de-DE" sz="1600" spc="50" baseline="3000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</a:t>
            </a:r>
            <a:r>
              <a:rPr lang="de-DE" altLang="de-DE" sz="1600" cap="all" spc="5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.</a:t>
            </a:r>
            <a:r>
              <a:rPr lang="de-DE" altLang="de-DE" sz="1600" cap="all" spc="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</a:t>
            </a:r>
            <a:br>
              <a:rPr lang="de-DE" altLang="de-DE" sz="1600" cap="all" spc="5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</a:b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ALLOKATION DER 100 NAHE GELEGENEN WOHNUNGEN ERFOLGT NICHT MEHR NACH DER ZAHLUNGSBEREITSCHAFT, SONDERN DURCH VERLOSUNG, WARTESCHLANGEN, </a:t>
            </a:r>
            <a:r>
              <a:rPr lang="de-DE" alt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GROßFAMILIEN</a:t>
            </a: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ZUERST, …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>
                <a:ea typeface="ＭＳ Ｐゴシック" pitchFamily="-84" charset="-128"/>
              </a:rPr>
              <a:t>Kriterium </a:t>
            </a:r>
            <a:r>
              <a:rPr lang="en-US" altLang="de-DE" dirty="0" err="1" smtClean="0">
                <a:ea typeface="ＭＳ Ｐゴシック" pitchFamily="-84" charset="-128"/>
              </a:rPr>
              <a:t>zur</a:t>
            </a:r>
            <a:r>
              <a:rPr lang="en-US" altLang="de-DE" dirty="0" smtClean="0">
                <a:ea typeface="ＭＳ Ｐゴシック" pitchFamily="-84" charset="-128"/>
              </a:rPr>
              <a:t> </a:t>
            </a:r>
            <a:r>
              <a:rPr lang="en-US" altLang="de-DE" dirty="0" err="1" smtClean="0">
                <a:ea typeface="ＭＳ Ｐゴシック" pitchFamily="-84" charset="-128"/>
              </a:rPr>
              <a:t>beurteilung</a:t>
            </a:r>
            <a:r>
              <a:rPr lang="en-US" altLang="de-DE" dirty="0" smtClean="0">
                <a:ea typeface="ＭＳ Ｐゴシック" pitchFamily="-84" charset="-128"/>
              </a:rPr>
              <a:t> </a:t>
            </a:r>
            <a:r>
              <a:rPr lang="en-US" altLang="de-DE" dirty="0" err="1" smtClean="0">
                <a:ea typeface="ＭＳ Ｐゴシック" pitchFamily="-84" charset="-128"/>
              </a:rPr>
              <a:t>unterschiedlicher</a:t>
            </a:r>
            <a:r>
              <a:rPr lang="en-US" altLang="de-DE" dirty="0" smtClean="0">
                <a:ea typeface="ＭＳ Ｐゴシック" pitchFamily="-84" charset="-128"/>
              </a:rPr>
              <a:t> </a:t>
            </a:r>
            <a:r>
              <a:rPr lang="en-US" altLang="de-DE" dirty="0" err="1" smtClean="0">
                <a:ea typeface="ＭＳ Ｐゴシック" pitchFamily="-84" charset="-128"/>
              </a:rPr>
              <a:t>marktlösungen</a:t>
            </a:r>
            <a:r>
              <a:rPr lang="en-US" altLang="de-DE" dirty="0" smtClean="0">
                <a:ea typeface="ＭＳ Ｐゴシック" pitchFamily="-84" charset="-128"/>
              </a:rPr>
              <a:t>: Pareto-</a:t>
            </a:r>
            <a:r>
              <a:rPr lang="de-DE" altLang="de-DE" dirty="0" smtClean="0">
                <a:ea typeface="ＭＳ Ｐゴシック" pitchFamily="-84" charset="-128"/>
              </a:rPr>
              <a:t>Effizienz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063" y="2168526"/>
            <a:ext cx="8697417" cy="3935712"/>
          </a:xfrm>
        </p:spPr>
        <p:txBody>
          <a:bodyPr/>
          <a:lstStyle/>
          <a:p>
            <a:pPr lvl="0"/>
            <a:r>
              <a:rPr lang="de-DE" altLang="de-DE" dirty="0">
                <a:solidFill>
                  <a:srgbClr val="000000"/>
                </a:solidFill>
                <a:ea typeface="ＭＳ Ｐゴシック" pitchFamily="-84" charset="-128"/>
              </a:rPr>
              <a:t/>
            </a:r>
            <a:br>
              <a:rPr lang="de-DE" altLang="de-DE" dirty="0">
                <a:solidFill>
                  <a:srgbClr val="000000"/>
                </a:solidFill>
                <a:ea typeface="ＭＳ Ｐゴシック" pitchFamily="-84" charset="-128"/>
              </a:rPr>
            </a:b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Was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ist ‚besser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‘?</a:t>
            </a:r>
          </a:p>
          <a:p>
            <a:pPr lvl="0"/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- Mietenkontrolle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/>
            </a:r>
            <a:b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</a:b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- Vollkommener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Wettbewerb</a:t>
            </a:r>
            <a:b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</a:b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- Monopol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/>
            </a:r>
            <a:b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</a:b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- Diskriminierender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Monopolist</a:t>
            </a:r>
            <a:endParaRPr lang="de-DE" altLang="de-DE" sz="1600" b="0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Vilfredo Pareto,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1848-1923.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Ein Pareto-Ergebnis vermeidet „Verschwendung von Wohlfahrt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”;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d. h. die einzige Möglichkeit, die Wohlfahrt einer Person zu erhöhen, ist durch Verringerung der Wohlfahrt einer anderen Person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. </a:t>
            </a:r>
            <a:endParaRPr lang="de-DE" altLang="de-DE" sz="1600" b="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95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Pareto-Effizienz </a:t>
            </a:r>
            <a:r>
              <a:rPr lang="de-DE" altLang="de-DE" dirty="0">
                <a:ea typeface="ＭＳ Ｐゴシック" pitchFamily="-84" charset="-128"/>
              </a:rPr>
              <a:t>vs. </a:t>
            </a:r>
            <a:r>
              <a:rPr lang="de-DE" altLang="de-DE" dirty="0" smtClean="0">
                <a:ea typeface="ＭＳ Ｐゴシック" pitchFamily="-84" charset="-128"/>
              </a:rPr>
              <a:t>Pareto-Ineffizienz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063" y="2100650"/>
            <a:ext cx="8697417" cy="3954162"/>
          </a:xfrm>
        </p:spPr>
        <p:txBody>
          <a:bodyPr/>
          <a:lstStyle/>
          <a:p>
            <a:pPr lvl="0"/>
            <a:r>
              <a:rPr lang="de-DE" altLang="de-DE" dirty="0">
                <a:ea typeface="ＭＳ Ｐゴシック" pitchFamily="-84" charset="-128"/>
              </a:rPr>
              <a:t/>
            </a:r>
            <a:br>
              <a:rPr lang="de-DE" altLang="de-DE" dirty="0">
                <a:ea typeface="ＭＳ Ｐゴシック" pitchFamily="-84" charset="-128"/>
              </a:rPr>
            </a:b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Grete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hat ein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Wohnung,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Hans hat keine.</a:t>
            </a:r>
          </a:p>
          <a:p>
            <a:pPr lvl="0"/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Für Grete ist die Wohnung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€200 wert,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Hans würde dafür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€400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zahlen.</a:t>
            </a:r>
          </a:p>
          <a:p>
            <a:pPr lvl="0"/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Grete könnte die Wohnung an Hans um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€300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untervermieten.</a:t>
            </a:r>
          </a:p>
          <a:p>
            <a:pPr lvl="0"/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Beide gewinnen dadurch, daher war die Vermietung der Wohnung an Grete Pareto-ineffizient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.</a:t>
            </a:r>
            <a:endParaRPr lang="de-DE" altLang="de-DE" sz="1600" b="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Ein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Pareto-ineffizientes Ergebnis bedeutet, dass es noch nicht realisierte (gemeinsame) Tauschgewinne gibt.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Jedes Marktergebnis, das alle möglichen Tauschgewinne ausschöpft, muss Pareto-effizient sein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.</a:t>
            </a:r>
            <a:r>
              <a:rPr lang="de-DE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de-DE" sz="1600" b="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5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Wettbewerb und </a:t>
            </a:r>
            <a:r>
              <a:rPr lang="de-DE" altLang="de-DE" dirty="0" smtClean="0">
                <a:ea typeface="ＭＳ Ｐゴシック" pitchFamily="-84" charset="-128"/>
              </a:rPr>
              <a:t>Pareto-Effizienz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2233" y="2168526"/>
            <a:ext cx="8697417" cy="4032250"/>
          </a:xfrm>
        </p:spPr>
        <p:txBody>
          <a:bodyPr/>
          <a:lstStyle/>
          <a:p>
            <a:endParaRPr lang="de-DE" altLang="de-DE" dirty="0" smtClean="0">
              <a:ea typeface="ＭＳ Ｐゴシック" pitchFamily="-84" charset="-128"/>
            </a:endParaRPr>
          </a:p>
          <a:p>
            <a:r>
              <a:rPr lang="de-DE" altLang="de-DE" sz="16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Wettbewerbsgleichgewicht: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alle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Mieter nahe gelegener Wohnungen bewerten diese zu </a:t>
            </a:r>
            <a:r>
              <a:rPr lang="de-DE" altLang="de-DE" sz="1600" b="0" cap="none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</a:t>
            </a:r>
            <a:r>
              <a:rPr lang="de-DE" altLang="de-DE" sz="1600" b="0" baseline="30000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	oder höher;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alle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anderen bewerten nahe gelegene Wohnungen geringer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als </a:t>
            </a:r>
            <a:r>
              <a:rPr lang="de-DE" altLang="de-DE" sz="1600" b="0" cap="none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</a:t>
            </a:r>
            <a:r>
              <a:rPr lang="de-DE" altLang="de-DE" sz="1600" b="0" baseline="30000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;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es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verbleiben somit keine Tauschmöglichkeiten zum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beiderseitigen Vorteil;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das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Ergebnis ist daher Pareto-effizient.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45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Diskriminierender Monopolist und </a:t>
            </a:r>
            <a:r>
              <a:rPr lang="de-DE" altLang="de-DE" dirty="0" smtClean="0">
                <a:ea typeface="ＭＳ Ｐゴシック" pitchFamily="-84" charset="-128"/>
              </a:rPr>
              <a:t>Pareto-Effizienz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 smtClean="0">
              <a:ea typeface="ＭＳ Ｐゴシック" pitchFamily="-84" charset="-128"/>
            </a:endParaRPr>
          </a:p>
          <a:p>
            <a:r>
              <a:rPr lang="de-DE" altLang="de-DE" sz="16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Diskriminierender Monopolist: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Die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Wohnungszuteilung ist dieselbe wie beim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Wettbewerbsmarkt;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daher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ist das Ergebnis bei einem diskriminierenden Monopol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ebenso Pareto-effizient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7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Monopol und </a:t>
            </a:r>
            <a:r>
              <a:rPr lang="de-DE" altLang="de-DE" dirty="0" smtClean="0">
                <a:ea typeface="ＭＳ Ｐゴシック" pitchFamily="-84" charset="-128"/>
              </a:rPr>
              <a:t>Pareto-Effizienz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 smtClean="0">
              <a:ea typeface="ＭＳ Ｐゴシック" pitchFamily="-84" charset="-128"/>
            </a:endParaRPr>
          </a:p>
          <a:p>
            <a:r>
              <a:rPr lang="de-DE" altLang="de-DE" sz="16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Monopol: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nicht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alle Wohnungen sind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bewohnt.</a:t>
            </a:r>
          </a:p>
          <a:p>
            <a:r>
              <a:rPr lang="de-DE" altLang="ja-JP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ein 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Bewohner einer entfernten Wohnung könnte eine nahe </a:t>
            </a:r>
            <a:r>
              <a:rPr lang="de-DE" altLang="ja-JP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Wohnung erhalten 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und hätte eine höhere Wohlfahrt, </a:t>
            </a:r>
            <a:r>
              <a:rPr lang="de-DE" altLang="ja-JP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ohne 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die Wohlfahrt von </a:t>
            </a:r>
            <a:r>
              <a:rPr lang="de-DE" altLang="ja-JP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jemand </a:t>
            </a:r>
            <a:r>
              <a:rPr lang="de-DE" altLang="ja-JP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anderem zu </a:t>
            </a:r>
            <a:r>
              <a:rPr lang="de-DE" altLang="ja-JP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senken.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daher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ist das Monopolergebnis Pareto-ineffizient.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1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Mietenkontrolle und </a:t>
            </a:r>
            <a:r>
              <a:rPr lang="de-DE" altLang="de-DE" dirty="0" smtClean="0">
                <a:ea typeface="ＭＳ Ｐゴシック" pitchFamily="-84" charset="-128"/>
              </a:rPr>
              <a:t>Pareto-Effizienz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 smtClean="0">
              <a:ea typeface="ＭＳ Ｐゴシック" pitchFamily="-84" charset="-128"/>
            </a:endParaRPr>
          </a:p>
          <a:p>
            <a:r>
              <a:rPr lang="de-DE" altLang="de-DE" sz="16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Mietenkontrolle: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einige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nahe gelegene Wohnungen werden Mietern zugeteilt,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die sie	geringer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als </a:t>
            </a:r>
            <a:r>
              <a:rPr lang="de-DE" altLang="de-DE" sz="1600" b="0" cap="none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</a:t>
            </a:r>
            <a:r>
              <a:rPr lang="de-DE" altLang="de-DE" sz="1600" b="0" baseline="30000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</a:t>
            </a:r>
            <a:r>
              <a:rPr lang="de-DE" altLang="de-DE" sz="1600" b="0" baseline="300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bewerten;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einige Mieter, die eine Wohnung höher als </a:t>
            </a:r>
            <a:r>
              <a:rPr lang="de-DE" altLang="de-DE" sz="1600" b="0" cap="none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</a:t>
            </a:r>
            <a:r>
              <a:rPr lang="de-DE" altLang="de-DE" sz="1600" b="0" baseline="30000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bewerten, 	erhalten keine nahe gelegene Wohnung;</a:t>
            </a:r>
            <a:endParaRPr lang="de-DE" altLang="de-DE" sz="1600" b="0" dirty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Pareto-ineffizientes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Ergebnis.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8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Kniffligere 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 smtClean="0">
              <a:ea typeface="ＭＳ Ｐゴシック" pitchFamily="-84" charset="-128"/>
            </a:endParaRPr>
          </a:p>
          <a:p>
            <a:r>
              <a:rPr lang="de-DE" altLang="de-DE" sz="16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Wird </a:t>
            </a:r>
            <a:r>
              <a:rPr lang="de-DE" altLang="de-DE" sz="160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im Verlauf der </a:t>
            </a:r>
            <a:r>
              <a:rPr lang="de-DE" altLang="de-DE" sz="16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Zeit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das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Angebot an nahe gelegenen Wohnungen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steigen?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Mietenkontrolle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das Angebot an Wohnungen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reduzieren?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ein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Monopolist mehr Wohnungen anbieten als ein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Wettbewerbsmarkt für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Mietwohnungen?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Varian: Grundzüge der Mikroökonomik 9. A. De Gruyter Oldenbourg 2016. ISBN 9978-3-11-04409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pitchFamily="-84" charset="-128"/>
              </a:rPr>
              <a:t>Ökonomische Modelle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063" y="2168525"/>
            <a:ext cx="8697417" cy="4036331"/>
          </a:xfrm>
        </p:spPr>
        <p:txBody>
          <a:bodyPr/>
          <a:lstStyle/>
          <a:p>
            <a:endParaRPr lang="de-DE" altLang="de-DE" dirty="0" smtClean="0">
              <a:ea typeface="ＭＳ Ｐゴシック" pitchFamily="-84" charset="-128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Wodurch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wird was in Wirtschaftssystemen verursacht 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Auf welchem Niveau sollen wir ein ökonomisches Phänomen modellieren?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Welche Variablen werden außerhalb des Modells bestimmt (exogen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)?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welche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Variablen sollen durch das Modell bestimmt werden (endogen)?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</p:spTree>
    <p:extLst>
      <p:ext uri="{BB962C8B-B14F-4D97-AF65-F5344CB8AC3E}">
        <p14:creationId xmlns:p14="http://schemas.microsoft.com/office/powerpoint/2010/main" val="3799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993" y="867456"/>
            <a:ext cx="8695857" cy="343508"/>
          </a:xfrm>
        </p:spPr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Modellierung des Wohnungsmarkts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063" y="1495168"/>
            <a:ext cx="8697417" cy="4705608"/>
          </a:xfrm>
        </p:spPr>
        <p:txBody>
          <a:bodyPr/>
          <a:lstStyle/>
          <a:p>
            <a:r>
              <a:rPr lang="de-DE" altLang="de-DE" sz="16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Wie </a:t>
            </a:r>
            <a:r>
              <a:rPr lang="de-DE" altLang="de-DE" sz="160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werden die Wohnungsmieten bestimmt?</a:t>
            </a:r>
          </a:p>
          <a:p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Annahmen: </a:t>
            </a:r>
            <a:endParaRPr lang="de-DE" altLang="de-DE" sz="1600" b="0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Wohnungen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sind nahe gelegen oder entfernt, ansonsten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identisch.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Mieten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der entfernten Wohnungen sind exogen gegeben und bekannt. </a:t>
            </a:r>
            <a:endParaRPr lang="de-DE" altLang="de-DE" sz="1600" b="0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Es 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gibt viele potenzielle Mieter und Vermieter.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Wer wird die nahe gelegenen Wohnungen mieten?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Zu welchem Preis?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Wird die Allokation in irgendeiner Hinsicht wünschenswert sein?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Wie können wir ein sinnvolles Modell zur Beantwortung dieser Fragen konstruieren?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</p:spTree>
    <p:extLst>
      <p:ext uri="{BB962C8B-B14F-4D97-AF65-F5344CB8AC3E}">
        <p14:creationId xmlns:p14="http://schemas.microsoft.com/office/powerpoint/2010/main" val="30463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Ökonomische Modellbildung: Grundprinzipien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063" y="2131456"/>
            <a:ext cx="8697417" cy="4032250"/>
          </a:xfrm>
        </p:spPr>
        <p:txBody>
          <a:bodyPr/>
          <a:lstStyle/>
          <a:p>
            <a:endParaRPr lang="de-DE" altLang="de-DE" dirty="0" smtClean="0">
              <a:ea typeface="ＭＳ Ｐゴシック" pitchFamily="-84" charset="-128"/>
            </a:endParaRPr>
          </a:p>
          <a:p>
            <a:r>
              <a:rPr lang="de-DE" altLang="de-DE" sz="16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Zwei Grundprinzipien:</a:t>
            </a:r>
          </a:p>
          <a:p>
            <a:r>
              <a:rPr lang="de-DE" altLang="de-DE" sz="1600" b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Optimierungsprinzip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: Jede Person entscheidet sich für die beste verfügbare Alternative. </a:t>
            </a:r>
            <a:endParaRPr lang="de-DE" altLang="de-DE" sz="1600" b="0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r>
              <a:rPr lang="de-DE" altLang="de-DE" sz="1600" b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Gleichgewichtsprinzip</a:t>
            </a:r>
            <a:r>
              <a:rPr lang="de-DE" altLang="de-DE" sz="1600" b="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: Marktpreise passen sich so lange an, bis die nachgefragte Menge gleich der angebotenen Menge ist.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</p:spTree>
    <p:extLst>
      <p:ext uri="{BB962C8B-B14F-4D97-AF65-F5344CB8AC3E}">
        <p14:creationId xmlns:p14="http://schemas.microsoft.com/office/powerpoint/2010/main" val="19600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7636" y="1102233"/>
            <a:ext cx="8695857" cy="306437"/>
          </a:xfrm>
        </p:spPr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Modellierung der Wohnungsnachfrage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7063" y="1791731"/>
            <a:ext cx="8697417" cy="4409046"/>
          </a:xfrm>
        </p:spPr>
        <p:txBody>
          <a:bodyPr/>
          <a:lstStyle/>
          <a:p>
            <a:r>
              <a:rPr lang="de-DE" altLang="de-DE" sz="1600" b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Nachfrage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: Angenommen die höchste Miete, die jemand für eine nahe gelegene Wohnung zu zahlen bereit ist, sei $500/Monat.  Dann gilt		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	</a:t>
            </a:r>
            <a:r>
              <a:rPr lang="de-DE" altLang="de-DE" sz="1600" b="0" cap="none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= $500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</a:t>
            </a:r>
            <a:r>
              <a:rPr lang="de-DE" altLang="de-DE" sz="1600" b="0" cap="none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q</a:t>
            </a:r>
            <a:r>
              <a:rPr lang="de-DE" altLang="de-DE" sz="1600" b="0" baseline="30000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= 1.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Angenommen der Preis muss auf $490 fallen, bis eine 2. Person eine Wohnung mietet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. Dann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gilt   				</a:t>
            </a:r>
          </a:p>
          <a:p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	</a:t>
            </a:r>
            <a:r>
              <a:rPr lang="de-DE" altLang="de-DE" sz="1600" b="0" cap="none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= $490 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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</a:t>
            </a:r>
            <a:r>
              <a:rPr lang="de-DE" altLang="de-DE" sz="1600" b="0" cap="none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q</a:t>
            </a:r>
            <a:r>
              <a:rPr lang="de-DE" altLang="de-DE" sz="1600" b="0" baseline="30000" dirty="0" err="1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</a:t>
            </a:r>
            <a:r>
              <a:rPr lang="de-DE" altLang="de-DE" sz="1600" b="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 = 2.</a:t>
            </a:r>
          </a:p>
          <a:p>
            <a:pPr lvl="0"/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Je niedriger die Miete, </a:t>
            </a:r>
            <a:r>
              <a:rPr lang="de-DE" altLang="de-DE" sz="1600" b="0" cap="none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,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umso größer ist die nachgefragte Anzahl an nahe gelegenen Wohnungen</a:t>
            </a:r>
            <a:b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</a:b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			</a:t>
            </a:r>
            <a:r>
              <a:rPr lang="de-DE" altLang="de-DE" sz="1600" b="0" cap="none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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 </a:t>
            </a:r>
            <a:r>
              <a:rPr lang="de-DE" altLang="de-DE" sz="1600" b="0" cap="none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q</a:t>
            </a:r>
            <a:r>
              <a:rPr lang="de-DE" altLang="de-DE" sz="1600" b="0" baseline="30000" dirty="0" err="1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D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  <a:sym typeface="Symbol" pitchFamily="18" charset="2"/>
              </a:rPr>
              <a:t>.</a:t>
            </a:r>
            <a:endParaRPr lang="de-DE" altLang="de-DE" sz="1600" b="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pPr lvl="0"/>
            <a:r>
              <a:rPr lang="de-DE" altLang="de-DE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Die grafische Darstellung der nachgefragten Menge in Relation zum Preis ist die Nachfragekurve nach nahe gelegenen Wohnungen.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</p:spTree>
    <p:extLst>
      <p:ext uri="{BB962C8B-B14F-4D97-AF65-F5344CB8AC3E}">
        <p14:creationId xmlns:p14="http://schemas.microsoft.com/office/powerpoint/2010/main" val="11840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Marktnachfragekurve nach Wohnungen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  <p:sp>
        <p:nvSpPr>
          <p:cNvPr id="6" name="Line 3"/>
          <p:cNvSpPr>
            <a:spLocks noGrp="1" noChangeShapeType="1"/>
          </p:cNvSpPr>
          <p:nvPr>
            <p:ph idx="1"/>
          </p:nvPr>
        </p:nvSpPr>
        <p:spPr bwMode="auto">
          <a:xfrm>
            <a:off x="1436914" y="2173288"/>
            <a:ext cx="87086" cy="325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524000" y="54102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1894114" y="2797628"/>
            <a:ext cx="3363686" cy="2460171"/>
          </a:xfrm>
          <a:custGeom>
            <a:avLst/>
            <a:gdLst>
              <a:gd name="T0" fmla="*/ 0 w 2208"/>
              <a:gd name="T1" fmla="*/ 0 h 1728"/>
              <a:gd name="T2" fmla="*/ 2147483647 w 2208"/>
              <a:gd name="T3" fmla="*/ 2147483647 h 1728"/>
              <a:gd name="T4" fmla="*/ 2147483647 w 2208"/>
              <a:gd name="T5" fmla="*/ 2147483647 h 1728"/>
              <a:gd name="T6" fmla="*/ 2147483647 w 2208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2208"/>
              <a:gd name="T13" fmla="*/ 0 h 1728"/>
              <a:gd name="T14" fmla="*/ 2208 w 2208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8" h="1728">
                <a:moveTo>
                  <a:pt x="0" y="0"/>
                </a:moveTo>
                <a:cubicBezTo>
                  <a:pt x="128" y="400"/>
                  <a:pt x="256" y="800"/>
                  <a:pt x="480" y="1056"/>
                </a:cubicBezTo>
                <a:cubicBezTo>
                  <a:pt x="704" y="1312"/>
                  <a:pt x="1056" y="1424"/>
                  <a:pt x="1344" y="1536"/>
                </a:cubicBezTo>
                <a:cubicBezTo>
                  <a:pt x="1632" y="1648"/>
                  <a:pt x="1920" y="1688"/>
                  <a:pt x="2208" y="1728"/>
                </a:cubicBezTo>
              </a:path>
            </a:pathLst>
          </a:cu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791200" y="5432363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dirty="0"/>
              <a:t>Q</a:t>
            </a:r>
            <a:r>
              <a:rPr lang="en-US" altLang="de-DE" baseline="30000" dirty="0"/>
              <a:t>D</a:t>
            </a:r>
            <a:endParaRPr lang="de-D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799" y="2043498"/>
            <a:ext cx="2721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u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84" charset="2"/>
              <a:buChar char="v"/>
              <a:defRPr sz="3200" b="1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b="0" dirty="0">
                <a:latin typeface="+mn-lt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Modellierung des Wohnungsangebots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 smtClean="0">
              <a:solidFill>
                <a:schemeClr val="tx2"/>
              </a:solidFill>
              <a:ea typeface="ＭＳ Ｐゴシック" pitchFamily="-84" charset="-128"/>
            </a:endParaRPr>
          </a:p>
          <a:p>
            <a:r>
              <a:rPr lang="de-DE" altLang="de-DE" sz="1800" b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Angebot: </a:t>
            </a:r>
          </a:p>
          <a:p>
            <a:r>
              <a:rPr lang="de-DE" altLang="de-DE" sz="1800" b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Der Bau zusätzlicher nahe gelegener Wohnungen benötigt Zeit. </a:t>
            </a:r>
          </a:p>
          <a:p>
            <a:r>
              <a:rPr lang="de-DE" altLang="de-DE" sz="1800" b="0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daher ist kurzfristig die verfügbare Menge fix vorgegeben (zum Beispiel mit 100).</a:t>
            </a:r>
            <a:endParaRPr lang="de-DE" altLang="de-DE" sz="1800" b="0" dirty="0" smtClean="0">
              <a:latin typeface="Arial" panose="020B0604020202020204" pitchFamily="34" charset="0"/>
              <a:ea typeface="ＭＳ Ｐゴシック" pitchFamily="-84" charset="-128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03417" y="6513375"/>
            <a:ext cx="8595268" cy="186679"/>
          </a:xfrm>
        </p:spPr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</p:spTree>
    <p:extLst>
      <p:ext uri="{BB962C8B-B14F-4D97-AF65-F5344CB8AC3E}">
        <p14:creationId xmlns:p14="http://schemas.microsoft.com/office/powerpoint/2010/main" val="22660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063" y="1497649"/>
            <a:ext cx="8695857" cy="919762"/>
          </a:xfrm>
        </p:spPr>
        <p:txBody>
          <a:bodyPr/>
          <a:lstStyle/>
          <a:p>
            <a:r>
              <a:rPr lang="de-DE" altLang="de-DE" dirty="0" smtClean="0">
                <a:ea typeface="ＭＳ Ｐゴシック" pitchFamily="-84" charset="-128"/>
              </a:rPr>
              <a:t>Marktangebotskurve für Wohnungen </a:t>
            </a:r>
            <a:br>
              <a:rPr lang="de-DE" altLang="de-DE" dirty="0" smtClean="0">
                <a:ea typeface="ＭＳ Ｐゴシック" pitchFamily="-84" charset="-128"/>
              </a:rPr>
            </a:br>
            <a:r>
              <a:rPr lang="de-DE" altLang="de-DE" dirty="0" smtClean="0">
                <a:ea typeface="ＭＳ Ｐゴシック" pitchFamily="-84" charset="-128"/>
              </a:rPr>
              <a:t/>
            </a:r>
            <a:br>
              <a:rPr lang="de-DE" altLang="de-DE" dirty="0" smtClean="0">
                <a:ea typeface="ＭＳ Ｐゴシック" pitchFamily="-84" charset="-128"/>
              </a:rPr>
            </a:br>
            <a:r>
              <a:rPr lang="de-DE" altLang="de-DE" sz="1600" b="0" dirty="0" smtClean="0">
                <a:solidFill>
                  <a:schemeClr val="tx2"/>
                </a:solidFill>
                <a:ea typeface="ＭＳ Ｐゴシック" pitchFamily="-84" charset="-128"/>
              </a:rPr>
              <a:t>kurzfristig ist </a:t>
            </a:r>
            <a:r>
              <a:rPr lang="de-DE" altLang="de-DE" sz="1600" b="0" dirty="0">
                <a:solidFill>
                  <a:schemeClr val="tx2"/>
                </a:solidFill>
                <a:ea typeface="ＭＳ Ｐゴシック" pitchFamily="-84" charset="-128"/>
              </a:rPr>
              <a:t>die verfügbare Menge fix vorgegeben (</a:t>
            </a:r>
            <a:r>
              <a:rPr lang="de-DE" altLang="de-DE" sz="1600" b="0" dirty="0" smtClean="0">
                <a:solidFill>
                  <a:schemeClr val="tx2"/>
                </a:solidFill>
                <a:ea typeface="ＭＳ Ｐゴシック" pitchFamily="-84" charset="-128"/>
              </a:rPr>
              <a:t>z. B. </a:t>
            </a:r>
            <a:r>
              <a:rPr lang="de-DE" altLang="de-DE" sz="1600" b="0" dirty="0">
                <a:solidFill>
                  <a:schemeClr val="tx2"/>
                </a:solidFill>
                <a:ea typeface="ＭＳ Ｐゴシック" pitchFamily="-84" charset="-128"/>
              </a:rPr>
              <a:t>mit 100).</a:t>
            </a:r>
            <a:r>
              <a:rPr lang="de-DE" altLang="de-DE" dirty="0">
                <a:ea typeface="ＭＳ Ｐゴシック" pitchFamily="-84" charset="-128"/>
              </a:rPr>
              <a:t/>
            </a:r>
            <a:br>
              <a:rPr lang="de-DE" altLang="de-DE" dirty="0">
                <a:ea typeface="ＭＳ Ｐゴシック" pitchFamily="-84" charset="-128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7EDE-C1C1-4A17-8A67-66AA4FFFB732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Varian</a:t>
            </a:r>
            <a:r>
              <a:rPr lang="de-DE" dirty="0"/>
              <a:t>: Grundzüge der Mikroökonomik 9. A. De </a:t>
            </a:r>
            <a:r>
              <a:rPr lang="de-DE" dirty="0" err="1"/>
              <a:t>Gruyter</a:t>
            </a:r>
            <a:r>
              <a:rPr lang="de-DE" dirty="0"/>
              <a:t> Oldenbourg 2016. ISBN 9978-3-11-04409</a:t>
            </a:r>
          </a:p>
        </p:txBody>
      </p:sp>
      <p:sp>
        <p:nvSpPr>
          <p:cNvPr id="6" name="Line 3"/>
          <p:cNvSpPr>
            <a:spLocks noGrp="1" noChangeShapeType="1"/>
          </p:cNvSpPr>
          <p:nvPr>
            <p:ph idx="1"/>
          </p:nvPr>
        </p:nvSpPr>
        <p:spPr bwMode="auto">
          <a:xfrm>
            <a:off x="2013857" y="2417411"/>
            <a:ext cx="0" cy="29274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013857" y="5344887"/>
            <a:ext cx="412568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482816" y="2232745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921374" y="5432364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de-DE" sz="16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45785" y="5519448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710498" y="2417411"/>
            <a:ext cx="23300" cy="2927476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7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_deGruyter_ppt_screen_template_Arial">
  <a:themeElements>
    <a:clrScheme name="deGruyter-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7AD47"/>
      </a:accent1>
      <a:accent2>
        <a:srgbClr val="3F4C6C"/>
      </a:accent2>
      <a:accent3>
        <a:srgbClr val="6C97AE"/>
      </a:accent3>
      <a:accent4>
        <a:srgbClr val="8B5261"/>
      </a:accent4>
      <a:accent5>
        <a:srgbClr val="BDBEBE"/>
      </a:accent5>
      <a:accent6>
        <a:srgbClr val="EB8667"/>
      </a:accent6>
      <a:hlink>
        <a:srgbClr val="595959"/>
      </a:hlink>
      <a:folHlink>
        <a:srgbClr val="3F3F3F"/>
      </a:folHlink>
    </a:clrScheme>
    <a:fontScheme name="DeGruyter_Pit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Rauch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Gruyter_Arial" id="{5316AAEB-0FEC-47CB-B364-E3BD361AD818}" vid="{CA220D4E-E32A-42AD-9495-625EF72F7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1120</Words>
  <Application>Microsoft Office PowerPoint</Application>
  <PresentationFormat>A4-Papier (210x297 mm)</PresentationFormat>
  <Paragraphs>230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Symbol</vt:lpstr>
      <vt:lpstr>Arial</vt:lpstr>
      <vt:lpstr>Wingdings 3</vt:lpstr>
      <vt:lpstr>ＭＳ Ｐゴシック</vt:lpstr>
      <vt:lpstr>Times New Roman</vt:lpstr>
      <vt:lpstr>2015_deGruyter_ppt_screen_template_Arial</vt:lpstr>
      <vt:lpstr>Grundzüge der Mikroökonomik 9.A.</vt:lpstr>
      <vt:lpstr>1. Kapitel    </vt:lpstr>
      <vt:lpstr>Ökonomische Modelle</vt:lpstr>
      <vt:lpstr>Modellierung des Wohnungsmarkts</vt:lpstr>
      <vt:lpstr>Ökonomische Modellbildung: Grundprinzipien</vt:lpstr>
      <vt:lpstr>Modellierung der Wohnungsnachfrage</vt:lpstr>
      <vt:lpstr>Marktnachfragekurve nach Wohnungen</vt:lpstr>
      <vt:lpstr>Modellierung des Wohnungsangebots</vt:lpstr>
      <vt:lpstr>Marktangebotskurve für Wohnungen   kurzfristig ist die verfügbare Menge fix vorgegeben (z. B. mit 100). </vt:lpstr>
      <vt:lpstr>Marktgleichgewicht bei Wettbewerb</vt:lpstr>
      <vt:lpstr>Wettbewerbsgleichgewicht</vt:lpstr>
      <vt:lpstr>Marktgleichgewicht bei Wettbewerb, endogene und exogene variablen</vt:lpstr>
      <vt:lpstr>Marktgleichgewicht und komparative statik </vt:lpstr>
      <vt:lpstr>Marktgleichgewicht</vt:lpstr>
      <vt:lpstr>Besteuerung der Vermieter</vt:lpstr>
      <vt:lpstr>Analyse der Besteuerung</vt:lpstr>
      <vt:lpstr>Unvollkommene Wettbewerbsmärkte</vt:lpstr>
      <vt:lpstr>Marktgleichgewicht beim Monopol</vt:lpstr>
      <vt:lpstr>Perfekt Diskriminierender Monopolist: Marktgleichgewicht</vt:lpstr>
      <vt:lpstr>Marktgleichgewicht - Mietenkontrolle</vt:lpstr>
      <vt:lpstr>Kriterium zur beurteilung unterschiedlicher marktlösungen: Pareto-Effizienz </vt:lpstr>
      <vt:lpstr>Pareto-Effizienz vs. Pareto-Ineffizienz </vt:lpstr>
      <vt:lpstr>Wettbewerb und Pareto-Effizienz </vt:lpstr>
      <vt:lpstr>Diskriminierender Monopolist und Pareto-Effizienz </vt:lpstr>
      <vt:lpstr>Monopol und Pareto-Effizienz </vt:lpstr>
      <vt:lpstr>Mietenkontrolle und Pareto-Effizienz</vt:lpstr>
      <vt:lpstr>Kniffligere Fragen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Arial</dc:subject>
  <dc:creator/>
  <cp:keywords>Pitchbook</cp:keywords>
  <cp:lastModifiedBy/>
  <cp:revision>1</cp:revision>
  <dcterms:created xsi:type="dcterms:W3CDTF">2015-03-16T08:37:03Z</dcterms:created>
  <dcterms:modified xsi:type="dcterms:W3CDTF">2016-08-16T11:30:50Z</dcterms:modified>
</cp:coreProperties>
</file>