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93" r:id="rId1"/>
  </p:sldMasterIdLst>
  <p:notesMasterIdLst>
    <p:notesMasterId r:id="rId30"/>
  </p:notesMasterIdLst>
  <p:sldIdLst>
    <p:sldId id="347" r:id="rId2"/>
    <p:sldId id="327" r:id="rId3"/>
    <p:sldId id="369" r:id="rId4"/>
    <p:sldId id="370" r:id="rId5"/>
    <p:sldId id="371" r:id="rId6"/>
    <p:sldId id="372" r:id="rId7"/>
    <p:sldId id="373" r:id="rId8"/>
    <p:sldId id="375" r:id="rId9"/>
    <p:sldId id="376" r:id="rId10"/>
    <p:sldId id="377" r:id="rId11"/>
    <p:sldId id="407" r:id="rId12"/>
    <p:sldId id="408" r:id="rId13"/>
    <p:sldId id="380" r:id="rId14"/>
    <p:sldId id="381" r:id="rId15"/>
    <p:sldId id="382" r:id="rId16"/>
    <p:sldId id="384" r:id="rId17"/>
    <p:sldId id="386" r:id="rId18"/>
    <p:sldId id="388" r:id="rId19"/>
    <p:sldId id="389" r:id="rId20"/>
    <p:sldId id="391" r:id="rId21"/>
    <p:sldId id="392" r:id="rId22"/>
    <p:sldId id="410" r:id="rId23"/>
    <p:sldId id="411" r:id="rId24"/>
    <p:sldId id="413" r:id="rId25"/>
    <p:sldId id="414" r:id="rId26"/>
    <p:sldId id="415" r:id="rId27"/>
    <p:sldId id="416" r:id="rId28"/>
    <p:sldId id="417" r:id="rId29"/>
  </p:sldIdLst>
  <p:sldSz cx="9906000" cy="6858000" type="A4"/>
  <p:notesSz cx="7099300" cy="10234613"/>
  <p:embeddedFontLst>
    <p:embeddedFont>
      <p:font typeface="Wingdings 3" panose="05040102010807070707" pitchFamily="18" charset="2"/>
      <p:regular r:id="rId31"/>
    </p:embeddedFont>
    <p:embeddedFont>
      <p:font typeface="ＭＳ Ｐゴシック" panose="020B0600070205080204" pitchFamily="34" charset="-128"/>
      <p:regular r:id="rId32"/>
    </p:embeddedFont>
    <p:embeddedFont>
      <p:font typeface="MT Extra" panose="05050102010205020202" pitchFamily="18" charset="2"/>
      <p:regular r:id="rId33"/>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3" orient="horz" pos="3906" userDrawn="1">
          <p15:clr>
            <a:srgbClr val="A4A3A4"/>
          </p15:clr>
        </p15:guide>
        <p15:guide id="4" orient="horz" pos="1888" userDrawn="1">
          <p15:clr>
            <a:srgbClr val="A4A3A4"/>
          </p15:clr>
        </p15:guide>
        <p15:guide id="5" pos="3908" userDrawn="1">
          <p15:clr>
            <a:srgbClr val="A4A3A4"/>
          </p15:clr>
        </p15:guide>
        <p15:guide id="6" orient="horz" pos="1388">
          <p15:clr>
            <a:srgbClr val="A4A3A4"/>
          </p15:clr>
        </p15:guide>
        <p15:guide id="7" pos="3120">
          <p15:clr>
            <a:srgbClr val="A4A3A4"/>
          </p15:clr>
        </p15:guide>
        <p15:guide id="8" pos="3175">
          <p15:clr>
            <a:srgbClr val="A4A3A4"/>
          </p15:clr>
        </p15:guide>
        <p15:guide id="9" pos="501">
          <p15:clr>
            <a:srgbClr val="A4A3A4"/>
          </p15:clr>
        </p15:guide>
        <p15:guide id="10" pos="59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B6B6"/>
    <a:srgbClr val="3F4C6C"/>
    <a:srgbClr val="6C97AE"/>
    <a:srgbClr val="8B5261"/>
    <a:srgbClr val="B7AD47"/>
    <a:srgbClr val="EB8667"/>
    <a:srgbClr val="BDBEBE"/>
    <a:srgbClr val="97BE0D"/>
    <a:srgbClr val="0FBE0D"/>
    <a:srgbClr val="009A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12" autoAdjust="0"/>
    <p:restoredTop sz="95854" autoAdjust="0"/>
  </p:normalViewPr>
  <p:slideViewPr>
    <p:cSldViewPr snapToGrid="0">
      <p:cViewPr varScale="1">
        <p:scale>
          <a:sx n="127" d="100"/>
          <a:sy n="127" d="100"/>
        </p:scale>
        <p:origin x="1044" y="120"/>
      </p:cViewPr>
      <p:guideLst>
        <p:guide pos="3840"/>
        <p:guide orient="horz" pos="3906"/>
        <p:guide orient="horz" pos="1888"/>
        <p:guide pos="3908"/>
        <p:guide orient="horz" pos="1388"/>
        <p:guide pos="3120"/>
        <p:guide pos="3175"/>
        <p:guide pos="501"/>
        <p:guide pos="5991"/>
      </p:guideLst>
    </p:cSldViewPr>
  </p:slideViewPr>
  <p:outlineViewPr>
    <p:cViewPr>
      <p:scale>
        <a:sx n="75" d="100"/>
        <a:sy n="75" d="100"/>
      </p:scale>
      <p:origin x="78" y="546"/>
    </p:cViewPr>
  </p:outlineViewPr>
  <p:notesTextViewPr>
    <p:cViewPr>
      <p:scale>
        <a:sx n="1" d="1"/>
        <a:sy n="1" d="1"/>
      </p:scale>
      <p:origin x="0" y="0"/>
    </p:cViewPr>
  </p:notesTextViewPr>
  <p:sorterViewPr>
    <p:cViewPr>
      <p:scale>
        <a:sx n="75" d="100"/>
        <a:sy n="75" d="100"/>
      </p:scale>
      <p:origin x="0" y="-401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atin typeface="Arial" panose="020B0604020202020204" pitchFamily="34" charset="0"/>
              </a:defRPr>
            </a:lvl1pPr>
          </a:lstStyle>
          <a:p>
            <a:endParaRPr lang="en-GB" dirty="0"/>
          </a:p>
        </p:txBody>
      </p:sp>
      <p:sp>
        <p:nvSpPr>
          <p:cNvPr id="3" name="Datumsplatzhalt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atin typeface="Arial" panose="020B0604020202020204" pitchFamily="34" charset="0"/>
              </a:defRPr>
            </a:lvl1pPr>
          </a:lstStyle>
          <a:p>
            <a:fld id="{0BCB4AA5-8720-446D-8166-15C986B53A3E}" type="datetimeFigureOut">
              <a:rPr lang="en-GB" smtClean="0"/>
              <a:pPr/>
              <a:t>16/08/2016</a:t>
            </a:fld>
            <a:endParaRPr lang="en-GB" dirty="0"/>
          </a:p>
        </p:txBody>
      </p:sp>
      <p:sp>
        <p:nvSpPr>
          <p:cNvPr id="4" name="Folienbildplatzhalter 3"/>
          <p:cNvSpPr>
            <a:spLocks noGrp="1" noRot="1" noChangeAspect="1"/>
          </p:cNvSpPr>
          <p:nvPr>
            <p:ph type="sldImg" idx="2"/>
          </p:nvPr>
        </p:nvSpPr>
        <p:spPr>
          <a:xfrm>
            <a:off x="1055688" y="1279525"/>
            <a:ext cx="4987925" cy="3454400"/>
          </a:xfrm>
          <a:prstGeom prst="rect">
            <a:avLst/>
          </a:prstGeom>
          <a:noFill/>
          <a:ln w="12700">
            <a:solidFill>
              <a:prstClr val="black"/>
            </a:solidFill>
          </a:ln>
        </p:spPr>
        <p:txBody>
          <a:bodyPr vert="horz" lIns="99048" tIns="49524" rIns="99048" bIns="49524" rtlCol="0" anchor="ctr"/>
          <a:lstStyle/>
          <a:p>
            <a:endParaRPr lang="en-GB" dirty="0"/>
          </a:p>
        </p:txBody>
      </p:sp>
      <p:sp>
        <p:nvSpPr>
          <p:cNvPr id="5" name="Notizenplatzhalt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6" name="Fußzeilenplatzhalt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atin typeface="Arial" panose="020B0604020202020204" pitchFamily="34" charset="0"/>
              </a:defRPr>
            </a:lvl1pPr>
          </a:lstStyle>
          <a:p>
            <a:endParaRPr lang="en-GB" dirty="0"/>
          </a:p>
        </p:txBody>
      </p:sp>
      <p:sp>
        <p:nvSpPr>
          <p:cNvPr id="7" name="Foliennummernplatzhalt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atin typeface="Arial" panose="020B0604020202020204" pitchFamily="34" charset="0"/>
              </a:defRPr>
            </a:lvl1pPr>
          </a:lstStyle>
          <a:p>
            <a:fld id="{070C0406-3497-479F-B28E-9B42F29634E8}" type="slidenum">
              <a:rPr lang="en-GB" smtClean="0"/>
              <a:pPr/>
              <a:t>‹Nr.›</a:t>
            </a:fld>
            <a:endParaRPr lang="en-GB" dirty="0"/>
          </a:p>
        </p:txBody>
      </p:sp>
    </p:spTree>
    <p:extLst>
      <p:ext uri="{BB962C8B-B14F-4D97-AF65-F5344CB8AC3E}">
        <p14:creationId xmlns:p14="http://schemas.microsoft.com/office/powerpoint/2010/main" val="3624488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70C0406-3497-479F-B28E-9B42F29634E8}" type="slidenum">
              <a:rPr lang="en-GB" smtClean="0"/>
              <a:pPr/>
              <a:t>1</a:t>
            </a:fld>
            <a:endParaRPr lang="en-GB" dirty="0"/>
          </a:p>
        </p:txBody>
      </p:sp>
    </p:spTree>
    <p:extLst>
      <p:ext uri="{BB962C8B-B14F-4D97-AF65-F5344CB8AC3E}">
        <p14:creationId xmlns:p14="http://schemas.microsoft.com/office/powerpoint/2010/main" val="342784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age">
    <p:spTree>
      <p:nvGrpSpPr>
        <p:cNvPr id="1" name=""/>
        <p:cNvGrpSpPr/>
        <p:nvPr/>
      </p:nvGrpSpPr>
      <p:grpSpPr>
        <a:xfrm>
          <a:off x="0" y="0"/>
          <a:ext cx="0" cy="0"/>
          <a:chOff x="0" y="0"/>
          <a:chExt cx="0" cy="0"/>
        </a:xfrm>
      </p:grpSpPr>
      <p:sp>
        <p:nvSpPr>
          <p:cNvPr id="2" name="Titel 1"/>
          <p:cNvSpPr>
            <a:spLocks noGrp="1"/>
          </p:cNvSpPr>
          <p:nvPr>
            <p:ph type="ctrTitle"/>
          </p:nvPr>
        </p:nvSpPr>
        <p:spPr>
          <a:xfrm>
            <a:off x="785773" y="3068639"/>
            <a:ext cx="8702576" cy="2881312"/>
          </a:xfrm>
        </p:spPr>
        <p:txBody>
          <a:bodyPr anchor="t"/>
          <a:lstStyle>
            <a:lvl1pPr algn="l">
              <a:lnSpc>
                <a:spcPct val="100000"/>
              </a:lnSpc>
              <a:defRPr sz="2800" b="1">
                <a:latin typeface="+mj-lt"/>
                <a:cs typeface="Arial" panose="020B0604020202020204" pitchFamily="34" charset="0"/>
              </a:defRPr>
            </a:lvl1pPr>
          </a:lstStyle>
          <a:p>
            <a:r>
              <a:rPr lang="de-DE" smtClean="0"/>
              <a:t>Titelmasterformat durch Klicken bearbeiten</a:t>
            </a:r>
            <a:endParaRPr lang="de-DE" dirty="0"/>
          </a:p>
        </p:txBody>
      </p:sp>
      <p:sp>
        <p:nvSpPr>
          <p:cNvPr id="3" name="Untertitel 2"/>
          <p:cNvSpPr>
            <a:spLocks noGrp="1"/>
          </p:cNvSpPr>
          <p:nvPr>
            <p:ph type="subTitle" idx="1"/>
          </p:nvPr>
        </p:nvSpPr>
        <p:spPr>
          <a:xfrm>
            <a:off x="786289" y="2457451"/>
            <a:ext cx="8705156" cy="611187"/>
          </a:xfrm>
        </p:spPr>
        <p:txBody>
          <a:bodyPr anchor="b"/>
          <a:lstStyle>
            <a:lvl1pPr marL="0" indent="0" algn="l">
              <a:lnSpc>
                <a:spcPct val="100000"/>
              </a:lnSpc>
              <a:buNone/>
              <a:defRPr sz="2400" b="0" cap="all" baseline="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smtClean="0"/>
              <a:t>Formatvorlage des Untertitelmasters durch Klicken bearbeiten</a:t>
            </a:r>
            <a:endParaRPr lang="de-DE" dirty="0"/>
          </a:p>
        </p:txBody>
      </p:sp>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Tree>
    <p:extLst>
      <p:ext uri="{BB962C8B-B14F-4D97-AF65-F5344CB8AC3E}">
        <p14:creationId xmlns:p14="http://schemas.microsoft.com/office/powerpoint/2010/main" val="9707533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e cover and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
        <p:nvSpPr>
          <p:cNvPr id="9" name="Textplatzhalter 2"/>
          <p:cNvSpPr>
            <a:spLocks noGrp="1"/>
          </p:cNvSpPr>
          <p:nvPr>
            <p:ph type="body" idx="13"/>
          </p:nvPr>
        </p:nvSpPr>
        <p:spPr>
          <a:xfrm>
            <a:off x="781645" y="5976001"/>
            <a:ext cx="8705156" cy="224775"/>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10" name="Inhaltsplatzhalter 6"/>
          <p:cNvSpPr>
            <a:spLocks noGrp="1"/>
          </p:cNvSpPr>
          <p:nvPr>
            <p:ph sz="quarter" idx="18"/>
          </p:nvPr>
        </p:nvSpPr>
        <p:spPr>
          <a:xfrm>
            <a:off x="3078974" y="2169872"/>
            <a:ext cx="6406279" cy="3772547"/>
          </a:xfrm>
        </p:spPr>
        <p:txBody>
          <a:bodyPr rIns="0"/>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dirty="0"/>
          </a:p>
        </p:txBody>
      </p:sp>
      <p:sp>
        <p:nvSpPr>
          <p:cNvPr id="12" name="Bildplatzhalter 7"/>
          <p:cNvSpPr>
            <a:spLocks noGrp="1"/>
          </p:cNvSpPr>
          <p:nvPr>
            <p:ph type="pic" sz="quarter" idx="16"/>
          </p:nvPr>
        </p:nvSpPr>
        <p:spPr>
          <a:xfrm>
            <a:off x="786289" y="2169871"/>
            <a:ext cx="1989000" cy="3769764"/>
          </a:xfrm>
        </p:spPr>
        <p:txBody>
          <a:bodyPr/>
          <a:lstStyle/>
          <a:p>
            <a:r>
              <a:rPr lang="de-DE" smtClean="0"/>
              <a:t>Bild durch Klicken auf Symbol hinzufügen</a:t>
            </a:r>
            <a:endParaRPr lang="en-GB" dirty="0"/>
          </a:p>
        </p:txBody>
      </p:sp>
    </p:spTree>
    <p:extLst>
      <p:ext uri="{BB962C8B-B14F-4D97-AF65-F5344CB8AC3E}">
        <p14:creationId xmlns:p14="http://schemas.microsoft.com/office/powerpoint/2010/main" val="26542879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Dividerpage blank">
    <p:spTree>
      <p:nvGrpSpPr>
        <p:cNvPr id="1" name=""/>
        <p:cNvGrpSpPr/>
        <p:nvPr/>
      </p:nvGrpSpPr>
      <p:grpSpPr>
        <a:xfrm>
          <a:off x="0" y="0"/>
          <a:ext cx="0" cy="0"/>
          <a:chOff x="0" y="0"/>
          <a:chExt cx="0" cy="0"/>
        </a:xfrm>
      </p:grpSpPr>
      <p:sp>
        <p:nvSpPr>
          <p:cNvPr id="2" name="Titel 1"/>
          <p:cNvSpPr>
            <a:spLocks noGrp="1"/>
          </p:cNvSpPr>
          <p:nvPr>
            <p:ph type="title"/>
          </p:nvPr>
        </p:nvSpPr>
        <p:spPr>
          <a:xfrm>
            <a:off x="0" y="2241550"/>
            <a:ext cx="9906000" cy="1358900"/>
          </a:xfrm>
          <a:noFill/>
        </p:spPr>
        <p:txBody>
          <a:bodyPr lIns="972000" anchor="t"/>
          <a:lstStyle>
            <a:lvl1pPr>
              <a:lnSpc>
                <a:spcPct val="100000"/>
              </a:lnSpc>
              <a:defRPr sz="6000">
                <a:solidFill>
                  <a:schemeClr val="tx1"/>
                </a:solidFill>
              </a:defRPr>
            </a:lvl1pPr>
          </a:lstStyle>
          <a:p>
            <a:r>
              <a:rPr lang="de-DE" smtClean="0"/>
              <a:t>Titelmasterformat durch Klicken bearbeiten</a:t>
            </a:r>
            <a:endParaRPr lang="de-DE" dirty="0"/>
          </a:p>
        </p:txBody>
      </p:sp>
      <p:pic>
        <p:nvPicPr>
          <p:cNvPr id="9" name="Grafik 8"/>
          <p:cNvPicPr>
            <a:picLocks noChangeAspect="1"/>
          </p:cNvPicPr>
          <p:nvPr/>
        </p:nvPicPr>
        <p:blipFill>
          <a:blip r:embed="rId2" cstate="print"/>
          <a:stretch>
            <a:fillRect/>
          </a:stretch>
        </p:blipFill>
        <p:spPr>
          <a:xfrm>
            <a:off x="392784" y="0"/>
            <a:ext cx="409500" cy="1129906"/>
          </a:xfrm>
          <a:prstGeom prst="rect">
            <a:avLst/>
          </a:prstGeom>
        </p:spPr>
      </p:pic>
      <p:sp>
        <p:nvSpPr>
          <p:cNvPr id="10" name="Textplatzhalter 2"/>
          <p:cNvSpPr>
            <a:spLocks noGrp="1"/>
          </p:cNvSpPr>
          <p:nvPr>
            <p:ph type="body" idx="13"/>
          </p:nvPr>
        </p:nvSpPr>
        <p:spPr>
          <a:xfrm>
            <a:off x="781645" y="1434668"/>
            <a:ext cx="2925000" cy="180000"/>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pic>
        <p:nvPicPr>
          <p:cNvPr id="12" name="Grafik 11"/>
          <p:cNvPicPr>
            <a:picLocks noChangeAspect="1"/>
          </p:cNvPicPr>
          <p:nvPr userDrawn="1"/>
        </p:nvPicPr>
        <p:blipFill>
          <a:blip r:embed="rId2" cstate="print"/>
          <a:stretch>
            <a:fillRect/>
          </a:stretch>
        </p:blipFill>
        <p:spPr>
          <a:xfrm>
            <a:off x="392784" y="0"/>
            <a:ext cx="409500" cy="1129906"/>
          </a:xfrm>
          <a:prstGeom prst="rect">
            <a:avLst/>
          </a:prstGeom>
        </p:spPr>
      </p:pic>
      <p:sp>
        <p:nvSpPr>
          <p:cNvPr id="18" name="Datumsplatzhalter 3"/>
          <p:cNvSpPr>
            <a:spLocks noGrp="1"/>
          </p:cNvSpPr>
          <p:nvPr>
            <p:ph type="dt" sz="half" idx="2"/>
          </p:nvPr>
        </p:nvSpPr>
        <p:spPr>
          <a:xfrm>
            <a:off x="781645" y="6567804"/>
            <a:ext cx="1075523" cy="180000"/>
          </a:xfrm>
          <a:prstGeom prst="rect">
            <a:avLst/>
          </a:prstGeom>
        </p:spPr>
        <p:txBody>
          <a:bodyPr vert="horz" lIns="0" tIns="0" rIns="0" bIns="0" rtlCol="0" anchor="t" anchorCtr="0"/>
          <a:lstStyle>
            <a:lvl1pPr algn="l">
              <a:defRPr sz="1000" b="0" i="1">
                <a:solidFill>
                  <a:schemeClr val="tx1"/>
                </a:solidFill>
                <a:latin typeface="+mn-lt"/>
                <a:cs typeface="Times New Roman" panose="02020603050405020304" pitchFamily="18" charset="0"/>
              </a:defRPr>
            </a:lvl1pPr>
          </a:lstStyle>
          <a:p>
            <a:r>
              <a:rPr lang="de-DE" smtClean="0"/>
              <a:t>Varian: Grundzüge der Mikroökonomik 9. A. De Gruyter Oldenbourg 2016. ISBN  978-3-11-044093-5</a:t>
            </a:r>
            <a:endParaRPr lang="de-DE" dirty="0"/>
          </a:p>
        </p:txBody>
      </p:sp>
      <p:sp>
        <p:nvSpPr>
          <p:cNvPr id="19" name="Fußzeilenplatzhalter 4"/>
          <p:cNvSpPr>
            <a:spLocks noGrp="1"/>
          </p:cNvSpPr>
          <p:nvPr>
            <p:ph type="ftr" sz="quarter" idx="3"/>
          </p:nvPr>
        </p:nvSpPr>
        <p:spPr>
          <a:xfrm>
            <a:off x="1934765" y="6567805"/>
            <a:ext cx="7544297" cy="180000"/>
          </a:xfrm>
          <a:prstGeom prst="rect">
            <a:avLst/>
          </a:prstGeom>
        </p:spPr>
        <p:txBody>
          <a:bodyPr vert="horz" lIns="0" tIns="0" rIns="0" bIns="0" rtlCol="0" anchor="t" anchorCtr="0"/>
          <a:lstStyle>
            <a:lvl1pPr algn="l">
              <a:defRPr sz="1000" b="0" i="1">
                <a:solidFill>
                  <a:schemeClr val="tx1"/>
                </a:solidFill>
                <a:latin typeface="+mn-lt"/>
                <a:cs typeface="Times New Roman" panose="02020603050405020304" pitchFamily="18" charset="0"/>
              </a:defRPr>
            </a:lvl1pPr>
          </a:lstStyle>
          <a:p>
            <a:endParaRPr lang="de-DE" dirty="0"/>
          </a:p>
        </p:txBody>
      </p:sp>
      <p:sp>
        <p:nvSpPr>
          <p:cNvPr id="24" name="Foliennummernplatzhalter 5"/>
          <p:cNvSpPr>
            <a:spLocks noGrp="1"/>
          </p:cNvSpPr>
          <p:nvPr>
            <p:ph type="sldNum" sz="quarter" idx="4"/>
          </p:nvPr>
        </p:nvSpPr>
        <p:spPr>
          <a:xfrm>
            <a:off x="9479062" y="6549516"/>
            <a:ext cx="360074" cy="180000"/>
          </a:xfrm>
          <a:prstGeom prst="rect">
            <a:avLst/>
          </a:prstGeom>
        </p:spPr>
        <p:txBody>
          <a:bodyPr vert="horz" lIns="0" tIns="0" rIns="0" bIns="0" rtlCol="0" anchor="t" anchorCtr="0"/>
          <a:lstStyle>
            <a:lvl1pPr algn="l">
              <a:defRPr sz="1000" b="0">
                <a:solidFill>
                  <a:schemeClr val="tx1"/>
                </a:solidFill>
                <a:latin typeface="Times New Roman" panose="02020603050405020304" pitchFamily="18" charset="0"/>
                <a:cs typeface="Times New Roman" panose="02020603050405020304" pitchFamily="18" charset="0"/>
              </a:defRPr>
            </a:lvl1pPr>
          </a:lstStyle>
          <a:p>
            <a:fld id="{B03C7EDE-C1C1-4A17-8A67-66AA4FFFB732}" type="slidenum">
              <a:rPr lang="de-DE" smtClean="0"/>
              <a:pPr/>
              <a:t>‹Nr.›</a:t>
            </a:fld>
            <a:endParaRPr lang="de-DE" dirty="0"/>
          </a:p>
        </p:txBody>
      </p:sp>
      <p:pic>
        <p:nvPicPr>
          <p:cNvPr id="26" name="Grafik 25"/>
          <p:cNvPicPr>
            <a:picLocks noChangeAspect="1"/>
          </p:cNvPicPr>
          <p:nvPr userDrawn="1"/>
        </p:nvPicPr>
        <p:blipFill>
          <a:blip r:embed="rId3"/>
          <a:stretch>
            <a:fillRect/>
          </a:stretch>
        </p:blipFill>
        <p:spPr>
          <a:xfrm>
            <a:off x="781645" y="6456235"/>
            <a:ext cx="0" cy="0"/>
          </a:xfrm>
          <a:prstGeom prst="rect">
            <a:avLst/>
          </a:prstGeom>
        </p:spPr>
      </p:pic>
      <p:pic>
        <p:nvPicPr>
          <p:cNvPr id="14" name="Grafik 13"/>
          <p:cNvPicPr>
            <a:picLocks noChangeAspect="1"/>
          </p:cNvPicPr>
          <p:nvPr userDrawn="1"/>
        </p:nvPicPr>
        <p:blipFill>
          <a:blip r:embed="rId3" cstate="print"/>
          <a:stretch>
            <a:fillRect/>
          </a:stretch>
        </p:blipFill>
        <p:spPr>
          <a:xfrm>
            <a:off x="781645" y="6456236"/>
            <a:ext cx="557578" cy="52007"/>
          </a:xfrm>
          <a:prstGeom prst="rect">
            <a:avLst/>
          </a:prstGeom>
        </p:spPr>
      </p:pic>
    </p:spTree>
    <p:extLst>
      <p:ext uri="{BB962C8B-B14F-4D97-AF65-F5344CB8AC3E}">
        <p14:creationId xmlns:p14="http://schemas.microsoft.com/office/powerpoint/2010/main" val="90672033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Tree>
    <p:extLst>
      <p:ext uri="{BB962C8B-B14F-4D97-AF65-F5344CB8AC3E}">
        <p14:creationId xmlns:p14="http://schemas.microsoft.com/office/powerpoint/2010/main" val="163469919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57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empty">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Tree>
    <p:extLst>
      <p:ext uri="{BB962C8B-B14F-4D97-AF65-F5344CB8AC3E}">
        <p14:creationId xmlns:p14="http://schemas.microsoft.com/office/powerpoint/2010/main" val="100698592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57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over">
    <p:spTree>
      <p:nvGrpSpPr>
        <p:cNvPr id="1" name=""/>
        <p:cNvGrpSpPr/>
        <p:nvPr/>
      </p:nvGrpSpPr>
      <p:grpSpPr>
        <a:xfrm>
          <a:off x="0" y="0"/>
          <a:ext cx="0" cy="0"/>
          <a:chOff x="0" y="0"/>
          <a:chExt cx="0" cy="0"/>
        </a:xfrm>
      </p:grpSpPr>
      <p:pic>
        <p:nvPicPr>
          <p:cNvPr id="12" name="Grafik 11"/>
          <p:cNvPicPr>
            <a:picLocks noChangeAspect="1"/>
          </p:cNvPicPr>
          <p:nvPr/>
        </p:nvPicPr>
        <p:blipFill rotWithShape="1">
          <a:blip r:embed="rId2" cstate="print">
            <a:extLst>
              <a:ext uri="{28A0092B-C50C-407E-A947-70E740481C1C}">
                <a14:useLocalDpi xmlns:a14="http://schemas.microsoft.com/office/drawing/2010/main" val="0"/>
              </a:ext>
            </a:extLst>
          </a:blip>
          <a:srcRect l="184" t="176" r="908" b="44535"/>
          <a:stretch/>
        </p:blipFill>
        <p:spPr>
          <a:xfrm>
            <a:off x="0" y="-16191"/>
            <a:ext cx="9936956" cy="6874192"/>
          </a:xfrm>
          <a:prstGeom prst="rect">
            <a:avLst/>
          </a:prstGeom>
        </p:spPr>
      </p:pic>
      <p:pic>
        <p:nvPicPr>
          <p:cNvPr id="16" name="Grafik 15"/>
          <p:cNvPicPr>
            <a:picLocks noChangeAspect="1"/>
          </p:cNvPicPr>
          <p:nvPr/>
        </p:nvPicPr>
        <p:blipFill rotWithShape="1">
          <a:blip r:embed="rId3" cstate="print"/>
          <a:srcRect l="39517" r="28483"/>
          <a:stretch/>
        </p:blipFill>
        <p:spPr>
          <a:xfrm>
            <a:off x="0" y="1405099"/>
            <a:ext cx="9906000" cy="5512932"/>
          </a:xfrm>
          <a:prstGeom prst="rect">
            <a:avLst/>
          </a:prstGeom>
        </p:spPr>
      </p:pic>
      <p:pic>
        <p:nvPicPr>
          <p:cNvPr id="6" name="Grafik 5"/>
          <p:cNvPicPr preferRelativeResize="0">
            <a:picLocks/>
          </p:cNvPicPr>
          <p:nvPr/>
        </p:nvPicPr>
        <p:blipFill>
          <a:blip r:embed="rId4" cstate="print"/>
          <a:stretch>
            <a:fillRect/>
          </a:stretch>
        </p:blipFill>
        <p:spPr>
          <a:xfrm>
            <a:off x="391950" y="0"/>
            <a:ext cx="409500" cy="1130400"/>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l="184" t="176" r="908" b="44535"/>
          <a:stretch/>
        </p:blipFill>
        <p:spPr>
          <a:xfrm>
            <a:off x="0" y="-16191"/>
            <a:ext cx="9936956" cy="6874192"/>
          </a:xfrm>
          <a:prstGeom prst="rect">
            <a:avLst/>
          </a:prstGeom>
        </p:spPr>
      </p:pic>
      <p:pic>
        <p:nvPicPr>
          <p:cNvPr id="7" name="Grafik 6"/>
          <p:cNvPicPr>
            <a:picLocks noChangeAspect="1"/>
          </p:cNvPicPr>
          <p:nvPr userDrawn="1"/>
        </p:nvPicPr>
        <p:blipFill rotWithShape="1">
          <a:blip r:embed="rId3" cstate="print"/>
          <a:srcRect l="39517" r="28483"/>
          <a:stretch/>
        </p:blipFill>
        <p:spPr>
          <a:xfrm>
            <a:off x="0" y="1405099"/>
            <a:ext cx="9906000" cy="5512932"/>
          </a:xfrm>
          <a:prstGeom prst="rect">
            <a:avLst/>
          </a:prstGeom>
        </p:spPr>
      </p:pic>
      <p:pic>
        <p:nvPicPr>
          <p:cNvPr id="8" name="Grafik 7"/>
          <p:cNvPicPr preferRelativeResize="0">
            <a:picLocks/>
          </p:cNvPicPr>
          <p:nvPr userDrawn="1"/>
        </p:nvPicPr>
        <p:blipFill>
          <a:blip r:embed="rId4" cstate="print"/>
          <a:stretch>
            <a:fillRect/>
          </a:stretch>
        </p:blipFill>
        <p:spPr>
          <a:xfrm>
            <a:off x="391950" y="0"/>
            <a:ext cx="409500" cy="1130400"/>
          </a:xfrm>
          <a:prstGeom prst="rect">
            <a:avLst/>
          </a:prstGeom>
        </p:spPr>
      </p:pic>
    </p:spTree>
    <p:extLst>
      <p:ext uri="{BB962C8B-B14F-4D97-AF65-F5344CB8AC3E}">
        <p14:creationId xmlns:p14="http://schemas.microsoft.com/office/powerpoint/2010/main" val="427508963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userDrawn="1">
          <p15:clr>
            <a:srgbClr val="FBAE40"/>
          </p15:clr>
        </p15:guide>
        <p15:guide id="1" pos="7680" userDrawn="1">
          <p15:clr>
            <a:srgbClr val="FBAE40"/>
          </p15:clr>
        </p15:guide>
        <p15:guide id="2" pos="186" userDrawn="1">
          <p15:clr>
            <a:srgbClr val="FBAE40"/>
          </p15:clr>
        </p15:guide>
        <p15:guide id="3" pos="347"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Cover">
    <p:spTree>
      <p:nvGrpSpPr>
        <p:cNvPr id="1" name=""/>
        <p:cNvGrpSpPr/>
        <p:nvPr/>
      </p:nvGrpSpPr>
      <p:grpSpPr>
        <a:xfrm>
          <a:off x="0" y="0"/>
          <a:ext cx="0" cy="0"/>
          <a:chOff x="0" y="0"/>
          <a:chExt cx="0" cy="0"/>
        </a:xfrm>
      </p:grpSpPr>
      <p:pic>
        <p:nvPicPr>
          <p:cNvPr id="8" name="Grafik 7"/>
          <p:cNvPicPr>
            <a:picLocks noChangeAspect="1"/>
          </p:cNvPicPr>
          <p:nvPr/>
        </p:nvPicPr>
        <p:blipFill rotWithShape="1">
          <a:blip r:embed="rId2" cstate="print">
            <a:extLst>
              <a:ext uri="{28A0092B-C50C-407E-A947-70E740481C1C}">
                <a14:useLocalDpi xmlns:a14="http://schemas.microsoft.com/office/drawing/2010/main" val="0"/>
              </a:ext>
            </a:extLst>
          </a:blip>
          <a:srcRect t="19504" b="23874"/>
          <a:stretch/>
        </p:blipFill>
        <p:spPr>
          <a:xfrm>
            <a:off x="-8488" y="-29497"/>
            <a:ext cx="9931732" cy="6909268"/>
          </a:xfrm>
          <a:prstGeom prst="rect">
            <a:avLst/>
          </a:prstGeom>
        </p:spPr>
      </p:pic>
      <p:pic>
        <p:nvPicPr>
          <p:cNvPr id="7" name="Grafik 6"/>
          <p:cNvPicPr>
            <a:picLocks noChangeAspect="1"/>
          </p:cNvPicPr>
          <p:nvPr/>
        </p:nvPicPr>
        <p:blipFill rotWithShape="1">
          <a:blip r:embed="rId3" cstate="print"/>
          <a:srcRect l="39465" r="28435"/>
          <a:stretch/>
        </p:blipFill>
        <p:spPr>
          <a:xfrm>
            <a:off x="-15478" y="1407323"/>
            <a:ext cx="9936956" cy="5512932"/>
          </a:xfrm>
          <a:prstGeom prst="rect">
            <a:avLst/>
          </a:prstGeom>
        </p:spPr>
      </p:pic>
      <p:pic>
        <p:nvPicPr>
          <p:cNvPr id="6" name="Grafik 5"/>
          <p:cNvPicPr>
            <a:picLocks noChangeAspect="1"/>
          </p:cNvPicPr>
          <p:nvPr/>
        </p:nvPicPr>
        <p:blipFill>
          <a:blip r:embed="rId4" cstate="print"/>
          <a:stretch>
            <a:fillRect/>
          </a:stretch>
        </p:blipFill>
        <p:spPr>
          <a:xfrm>
            <a:off x="392784" y="0"/>
            <a:ext cx="409500" cy="1129906"/>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9504" b="23874"/>
          <a:stretch/>
        </p:blipFill>
        <p:spPr>
          <a:xfrm>
            <a:off x="-8488" y="-29497"/>
            <a:ext cx="9931732" cy="6909268"/>
          </a:xfrm>
          <a:prstGeom prst="rect">
            <a:avLst/>
          </a:prstGeom>
        </p:spPr>
      </p:pic>
      <p:pic>
        <p:nvPicPr>
          <p:cNvPr id="9" name="Grafik 8"/>
          <p:cNvPicPr>
            <a:picLocks noChangeAspect="1"/>
          </p:cNvPicPr>
          <p:nvPr userDrawn="1"/>
        </p:nvPicPr>
        <p:blipFill rotWithShape="1">
          <a:blip r:embed="rId3" cstate="print"/>
          <a:srcRect l="39465" r="28435"/>
          <a:stretch/>
        </p:blipFill>
        <p:spPr>
          <a:xfrm>
            <a:off x="-15478" y="1407323"/>
            <a:ext cx="9936956" cy="5512932"/>
          </a:xfrm>
          <a:prstGeom prst="rect">
            <a:avLst/>
          </a:prstGeom>
        </p:spPr>
      </p:pic>
      <p:pic>
        <p:nvPicPr>
          <p:cNvPr id="10" name="Grafik 9"/>
          <p:cNvPicPr>
            <a:picLocks noChangeAspect="1"/>
          </p:cNvPicPr>
          <p:nvPr userDrawn="1"/>
        </p:nvPicPr>
        <p:blipFill>
          <a:blip r:embed="rId4" cstate="print"/>
          <a:stretch>
            <a:fillRect/>
          </a:stretch>
        </p:blipFill>
        <p:spPr>
          <a:xfrm>
            <a:off x="392784" y="0"/>
            <a:ext cx="409500" cy="1129906"/>
          </a:xfrm>
          <a:prstGeom prst="rect">
            <a:avLst/>
          </a:prstGeom>
        </p:spPr>
      </p:pic>
    </p:spTree>
    <p:extLst>
      <p:ext uri="{BB962C8B-B14F-4D97-AF65-F5344CB8AC3E}">
        <p14:creationId xmlns:p14="http://schemas.microsoft.com/office/powerpoint/2010/main" val="117739797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7"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_Cover">
    <p:spTree>
      <p:nvGrpSpPr>
        <p:cNvPr id="1" name=""/>
        <p:cNvGrpSpPr/>
        <p:nvPr/>
      </p:nvGrpSpPr>
      <p:grpSpPr>
        <a:xfrm>
          <a:off x="0" y="0"/>
          <a:ext cx="0" cy="0"/>
          <a:chOff x="0" y="0"/>
          <a:chExt cx="0" cy="0"/>
        </a:xfrm>
      </p:grpSpPr>
      <p:pic>
        <p:nvPicPr>
          <p:cNvPr id="12" name="Grafik 11"/>
          <p:cNvPicPr>
            <a:picLocks noChangeAspect="1"/>
          </p:cNvPicPr>
          <p:nvPr/>
        </p:nvPicPr>
        <p:blipFill rotWithShape="1">
          <a:blip r:embed="rId2" cstate="print">
            <a:extLst>
              <a:ext uri="{28A0092B-C50C-407E-A947-70E740481C1C}">
                <a14:useLocalDpi xmlns:a14="http://schemas.microsoft.com/office/drawing/2010/main" val="0"/>
              </a:ext>
            </a:extLst>
          </a:blip>
          <a:srcRect t="10850" b="32425"/>
          <a:stretch/>
        </p:blipFill>
        <p:spPr>
          <a:xfrm>
            <a:off x="0" y="-14749"/>
            <a:ext cx="9906000" cy="6872749"/>
          </a:xfrm>
          <a:prstGeom prst="rect">
            <a:avLst/>
          </a:prstGeom>
        </p:spPr>
      </p:pic>
      <p:pic>
        <p:nvPicPr>
          <p:cNvPr id="16" name="Grafik 15"/>
          <p:cNvPicPr>
            <a:picLocks noChangeAspect="1"/>
          </p:cNvPicPr>
          <p:nvPr/>
        </p:nvPicPr>
        <p:blipFill rotWithShape="1">
          <a:blip r:embed="rId3" cstate="print"/>
          <a:srcRect l="39517" r="28483"/>
          <a:stretch/>
        </p:blipFill>
        <p:spPr>
          <a:xfrm>
            <a:off x="0" y="1405099"/>
            <a:ext cx="9906000" cy="5512932"/>
          </a:xfrm>
          <a:prstGeom prst="rect">
            <a:avLst/>
          </a:prstGeom>
        </p:spPr>
      </p:pic>
      <p:pic>
        <p:nvPicPr>
          <p:cNvPr id="8" name="Grafik 7"/>
          <p:cNvPicPr preferRelativeResize="0">
            <a:picLocks/>
          </p:cNvPicPr>
          <p:nvPr/>
        </p:nvPicPr>
        <p:blipFill>
          <a:blip r:embed="rId4" cstate="print"/>
          <a:stretch>
            <a:fillRect/>
          </a:stretch>
        </p:blipFill>
        <p:spPr>
          <a:xfrm>
            <a:off x="391950" y="0"/>
            <a:ext cx="409500" cy="1130400"/>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0850" b="32425"/>
          <a:stretch/>
        </p:blipFill>
        <p:spPr>
          <a:xfrm>
            <a:off x="0" y="-14749"/>
            <a:ext cx="9906000" cy="6872749"/>
          </a:xfrm>
          <a:prstGeom prst="rect">
            <a:avLst/>
          </a:prstGeom>
        </p:spPr>
      </p:pic>
      <p:pic>
        <p:nvPicPr>
          <p:cNvPr id="6" name="Grafik 5"/>
          <p:cNvPicPr>
            <a:picLocks noChangeAspect="1"/>
          </p:cNvPicPr>
          <p:nvPr userDrawn="1"/>
        </p:nvPicPr>
        <p:blipFill rotWithShape="1">
          <a:blip r:embed="rId3" cstate="print"/>
          <a:srcRect l="39517" r="28483"/>
          <a:stretch/>
        </p:blipFill>
        <p:spPr>
          <a:xfrm>
            <a:off x="0" y="1405099"/>
            <a:ext cx="9906000" cy="5512932"/>
          </a:xfrm>
          <a:prstGeom prst="rect">
            <a:avLst/>
          </a:prstGeom>
        </p:spPr>
      </p:pic>
      <p:pic>
        <p:nvPicPr>
          <p:cNvPr id="7" name="Grafik 6"/>
          <p:cNvPicPr preferRelativeResize="0">
            <a:picLocks/>
          </p:cNvPicPr>
          <p:nvPr userDrawn="1"/>
        </p:nvPicPr>
        <p:blipFill>
          <a:blip r:embed="rId4" cstate="print"/>
          <a:stretch>
            <a:fillRect/>
          </a:stretch>
        </p:blipFill>
        <p:spPr>
          <a:xfrm>
            <a:off x="391950" y="0"/>
            <a:ext cx="409500" cy="1130400"/>
          </a:xfrm>
          <a:prstGeom prst="rect">
            <a:avLst/>
          </a:prstGeom>
        </p:spPr>
      </p:pic>
    </p:spTree>
    <p:extLst>
      <p:ext uri="{BB962C8B-B14F-4D97-AF65-F5344CB8AC3E}">
        <p14:creationId xmlns:p14="http://schemas.microsoft.com/office/powerpoint/2010/main" val="144554463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_Cover">
    <p:spTree>
      <p:nvGrpSpPr>
        <p:cNvPr id="1" name=""/>
        <p:cNvGrpSpPr/>
        <p:nvPr/>
      </p:nvGrpSpPr>
      <p:grpSpPr>
        <a:xfrm>
          <a:off x="0" y="0"/>
          <a:ext cx="0" cy="0"/>
          <a:chOff x="0" y="0"/>
          <a:chExt cx="0" cy="0"/>
        </a:xfrm>
      </p:grpSpPr>
      <p:pic>
        <p:nvPicPr>
          <p:cNvPr id="12" name="Grafik 11"/>
          <p:cNvPicPr>
            <a:picLocks noChangeAspect="1"/>
          </p:cNvPicPr>
          <p:nvPr/>
        </p:nvPicPr>
        <p:blipFill rotWithShape="1">
          <a:blip r:embed="rId2" cstate="print">
            <a:extLst>
              <a:ext uri="{28A0092B-C50C-407E-A947-70E740481C1C}">
                <a14:useLocalDpi xmlns:a14="http://schemas.microsoft.com/office/drawing/2010/main" val="0"/>
              </a:ext>
            </a:extLst>
          </a:blip>
          <a:srcRect t="19427" b="23"/>
          <a:stretch/>
        </p:blipFill>
        <p:spPr>
          <a:xfrm>
            <a:off x="-494082" y="-29497"/>
            <a:ext cx="10400082" cy="6887497"/>
          </a:xfrm>
          <a:prstGeom prst="rect">
            <a:avLst/>
          </a:prstGeom>
        </p:spPr>
      </p:pic>
      <p:pic>
        <p:nvPicPr>
          <p:cNvPr id="16" name="Grafik 15"/>
          <p:cNvPicPr>
            <a:picLocks noChangeAspect="1"/>
          </p:cNvPicPr>
          <p:nvPr/>
        </p:nvPicPr>
        <p:blipFill rotWithShape="1">
          <a:blip r:embed="rId3" cstate="print"/>
          <a:srcRect l="39517" r="28483"/>
          <a:stretch/>
        </p:blipFill>
        <p:spPr>
          <a:xfrm>
            <a:off x="0" y="1405099"/>
            <a:ext cx="9906000" cy="5512932"/>
          </a:xfrm>
          <a:prstGeom prst="rect">
            <a:avLst/>
          </a:prstGeom>
        </p:spPr>
      </p:pic>
      <p:pic>
        <p:nvPicPr>
          <p:cNvPr id="8" name="Grafik 7"/>
          <p:cNvPicPr preferRelativeResize="0">
            <a:picLocks/>
          </p:cNvPicPr>
          <p:nvPr/>
        </p:nvPicPr>
        <p:blipFill>
          <a:blip r:embed="rId4" cstate="print"/>
          <a:stretch>
            <a:fillRect/>
          </a:stretch>
        </p:blipFill>
        <p:spPr>
          <a:xfrm>
            <a:off x="391950" y="0"/>
            <a:ext cx="409500" cy="1130400"/>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9427" b="23"/>
          <a:stretch/>
        </p:blipFill>
        <p:spPr>
          <a:xfrm>
            <a:off x="-494082" y="-29497"/>
            <a:ext cx="10400082" cy="6887497"/>
          </a:xfrm>
          <a:prstGeom prst="rect">
            <a:avLst/>
          </a:prstGeom>
        </p:spPr>
      </p:pic>
      <p:pic>
        <p:nvPicPr>
          <p:cNvPr id="6" name="Grafik 5"/>
          <p:cNvPicPr>
            <a:picLocks noChangeAspect="1"/>
          </p:cNvPicPr>
          <p:nvPr userDrawn="1"/>
        </p:nvPicPr>
        <p:blipFill rotWithShape="1">
          <a:blip r:embed="rId3" cstate="print"/>
          <a:srcRect l="39517" r="28483"/>
          <a:stretch/>
        </p:blipFill>
        <p:spPr>
          <a:xfrm>
            <a:off x="0" y="1405099"/>
            <a:ext cx="9906000" cy="5512932"/>
          </a:xfrm>
          <a:prstGeom prst="rect">
            <a:avLst/>
          </a:prstGeom>
        </p:spPr>
      </p:pic>
      <p:pic>
        <p:nvPicPr>
          <p:cNvPr id="7" name="Grafik 6"/>
          <p:cNvPicPr preferRelativeResize="0">
            <a:picLocks/>
          </p:cNvPicPr>
          <p:nvPr userDrawn="1"/>
        </p:nvPicPr>
        <p:blipFill>
          <a:blip r:embed="rId4" cstate="print"/>
          <a:stretch>
            <a:fillRect/>
          </a:stretch>
        </p:blipFill>
        <p:spPr>
          <a:xfrm>
            <a:off x="391950" y="0"/>
            <a:ext cx="409500" cy="1130400"/>
          </a:xfrm>
          <a:prstGeom prst="rect">
            <a:avLst/>
          </a:prstGeom>
        </p:spPr>
      </p:pic>
    </p:spTree>
    <p:extLst>
      <p:ext uri="{BB962C8B-B14F-4D97-AF65-F5344CB8AC3E}">
        <p14:creationId xmlns:p14="http://schemas.microsoft.com/office/powerpoint/2010/main" val="285461969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guide id="0" orient="horz" userDrawn="1">
          <p15:clr>
            <a:srgbClr val="FBAE40"/>
          </p15:clr>
        </p15:guide>
        <p15:guide id="3" orient="horz" pos="431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5_Cover">
    <p:spTree>
      <p:nvGrpSpPr>
        <p:cNvPr id="1" name=""/>
        <p:cNvGrpSpPr/>
        <p:nvPr/>
      </p:nvGrpSpPr>
      <p:grpSpPr>
        <a:xfrm>
          <a:off x="0" y="0"/>
          <a:ext cx="0" cy="0"/>
          <a:chOff x="0" y="0"/>
          <a:chExt cx="0" cy="0"/>
        </a:xfrm>
      </p:grpSpPr>
      <p:pic>
        <p:nvPicPr>
          <p:cNvPr id="8" name="Grafik 7"/>
          <p:cNvPicPr>
            <a:picLocks noChangeAspect="1"/>
          </p:cNvPicPr>
          <p:nvPr/>
        </p:nvPicPr>
        <p:blipFill rotWithShape="1">
          <a:blip r:embed="rId2" cstate="print">
            <a:extLst>
              <a:ext uri="{28A0092B-C50C-407E-A947-70E740481C1C}">
                <a14:useLocalDpi xmlns:a14="http://schemas.microsoft.com/office/drawing/2010/main" val="0"/>
              </a:ext>
            </a:extLst>
          </a:blip>
          <a:srcRect b="29918"/>
          <a:stretch/>
        </p:blipFill>
        <p:spPr>
          <a:xfrm>
            <a:off x="-15478" y="0"/>
            <a:ext cx="9921478" cy="6902245"/>
          </a:xfrm>
          <a:prstGeom prst="rect">
            <a:avLst/>
          </a:prstGeom>
        </p:spPr>
      </p:pic>
      <p:pic>
        <p:nvPicPr>
          <p:cNvPr id="7" name="Grafik 6"/>
          <p:cNvPicPr>
            <a:picLocks noChangeAspect="1"/>
          </p:cNvPicPr>
          <p:nvPr/>
        </p:nvPicPr>
        <p:blipFill rotWithShape="1">
          <a:blip r:embed="rId3" cstate="print"/>
          <a:srcRect l="39465" r="28435"/>
          <a:stretch/>
        </p:blipFill>
        <p:spPr>
          <a:xfrm>
            <a:off x="-15478" y="1407323"/>
            <a:ext cx="9936956" cy="5512932"/>
          </a:xfrm>
          <a:prstGeom prst="rect">
            <a:avLst/>
          </a:prstGeom>
        </p:spPr>
      </p:pic>
      <p:pic>
        <p:nvPicPr>
          <p:cNvPr id="9" name="Grafik 8"/>
          <p:cNvPicPr>
            <a:picLocks noChangeAspect="1"/>
          </p:cNvPicPr>
          <p:nvPr/>
        </p:nvPicPr>
        <p:blipFill>
          <a:blip r:embed="rId4" cstate="print"/>
          <a:stretch>
            <a:fillRect/>
          </a:stretch>
        </p:blipFill>
        <p:spPr>
          <a:xfrm>
            <a:off x="392784" y="0"/>
            <a:ext cx="409500" cy="1129906"/>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b="29918"/>
          <a:stretch/>
        </p:blipFill>
        <p:spPr>
          <a:xfrm>
            <a:off x="-15478" y="0"/>
            <a:ext cx="9921478" cy="6902245"/>
          </a:xfrm>
          <a:prstGeom prst="rect">
            <a:avLst/>
          </a:prstGeom>
        </p:spPr>
      </p:pic>
      <p:pic>
        <p:nvPicPr>
          <p:cNvPr id="6" name="Grafik 5"/>
          <p:cNvPicPr>
            <a:picLocks noChangeAspect="1"/>
          </p:cNvPicPr>
          <p:nvPr userDrawn="1"/>
        </p:nvPicPr>
        <p:blipFill rotWithShape="1">
          <a:blip r:embed="rId3" cstate="print"/>
          <a:srcRect l="39465" r="28435"/>
          <a:stretch/>
        </p:blipFill>
        <p:spPr>
          <a:xfrm>
            <a:off x="-15478" y="1407323"/>
            <a:ext cx="9936956" cy="5512932"/>
          </a:xfrm>
          <a:prstGeom prst="rect">
            <a:avLst/>
          </a:prstGeom>
        </p:spPr>
      </p:pic>
      <p:pic>
        <p:nvPicPr>
          <p:cNvPr id="10" name="Grafik 9"/>
          <p:cNvPicPr>
            <a:picLocks noChangeAspect="1"/>
          </p:cNvPicPr>
          <p:nvPr userDrawn="1"/>
        </p:nvPicPr>
        <p:blipFill>
          <a:blip r:embed="rId4" cstate="print"/>
          <a:stretch>
            <a:fillRect/>
          </a:stretch>
        </p:blipFill>
        <p:spPr>
          <a:xfrm>
            <a:off x="392784" y="0"/>
            <a:ext cx="409500" cy="1129906"/>
          </a:xfrm>
          <a:prstGeom prst="rect">
            <a:avLst/>
          </a:prstGeom>
        </p:spPr>
      </p:pic>
    </p:spTree>
    <p:extLst>
      <p:ext uri="{BB962C8B-B14F-4D97-AF65-F5344CB8AC3E}">
        <p14:creationId xmlns:p14="http://schemas.microsoft.com/office/powerpoint/2010/main" val="364959710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7">
          <p15:clr>
            <a:srgbClr val="FBAE40"/>
          </p15:clr>
        </p15:guide>
        <p15:guide id="0" orient="horz"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6_Cover">
    <p:spTree>
      <p:nvGrpSpPr>
        <p:cNvPr id="1" name=""/>
        <p:cNvGrpSpPr/>
        <p:nvPr/>
      </p:nvGrpSpPr>
      <p:grpSpPr>
        <a:xfrm>
          <a:off x="0" y="0"/>
          <a:ext cx="0" cy="0"/>
          <a:chOff x="0" y="0"/>
          <a:chExt cx="0" cy="0"/>
        </a:xfrm>
      </p:grpSpPr>
      <p:pic>
        <p:nvPicPr>
          <p:cNvPr id="12" name="Grafik 11"/>
          <p:cNvPicPr>
            <a:picLocks noChangeAspect="1"/>
          </p:cNvPicPr>
          <p:nvPr/>
        </p:nvPicPr>
        <p:blipFill rotWithShape="1">
          <a:blip r:embed="rId2" cstate="print">
            <a:extLst>
              <a:ext uri="{28A0092B-C50C-407E-A947-70E740481C1C}">
                <a14:useLocalDpi xmlns:a14="http://schemas.microsoft.com/office/drawing/2010/main" val="0"/>
              </a:ext>
            </a:extLst>
          </a:blip>
          <a:srcRect t="36125" r="721" b="7069"/>
          <a:stretch/>
        </p:blipFill>
        <p:spPr>
          <a:xfrm>
            <a:off x="0" y="0"/>
            <a:ext cx="9945943" cy="6872748"/>
          </a:xfrm>
          <a:prstGeom prst="rect">
            <a:avLst/>
          </a:prstGeom>
        </p:spPr>
      </p:pic>
      <p:pic>
        <p:nvPicPr>
          <p:cNvPr id="16" name="Grafik 15"/>
          <p:cNvPicPr>
            <a:picLocks noChangeAspect="1"/>
          </p:cNvPicPr>
          <p:nvPr/>
        </p:nvPicPr>
        <p:blipFill rotWithShape="1">
          <a:blip r:embed="rId3" cstate="print"/>
          <a:srcRect l="39517" r="28483"/>
          <a:stretch/>
        </p:blipFill>
        <p:spPr>
          <a:xfrm>
            <a:off x="0" y="1405099"/>
            <a:ext cx="9906000" cy="5512932"/>
          </a:xfrm>
          <a:prstGeom prst="rect">
            <a:avLst/>
          </a:prstGeom>
        </p:spPr>
      </p:pic>
      <p:pic>
        <p:nvPicPr>
          <p:cNvPr id="8" name="Grafik 7"/>
          <p:cNvPicPr preferRelativeResize="0">
            <a:picLocks/>
          </p:cNvPicPr>
          <p:nvPr/>
        </p:nvPicPr>
        <p:blipFill>
          <a:blip r:embed="rId4" cstate="print"/>
          <a:stretch>
            <a:fillRect/>
          </a:stretch>
        </p:blipFill>
        <p:spPr>
          <a:xfrm>
            <a:off x="391950" y="0"/>
            <a:ext cx="409500" cy="1130400"/>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t="36125" r="721" b="7069"/>
          <a:stretch/>
        </p:blipFill>
        <p:spPr>
          <a:xfrm>
            <a:off x="0" y="0"/>
            <a:ext cx="9945943" cy="6872748"/>
          </a:xfrm>
          <a:prstGeom prst="rect">
            <a:avLst/>
          </a:prstGeom>
        </p:spPr>
      </p:pic>
      <p:pic>
        <p:nvPicPr>
          <p:cNvPr id="6" name="Grafik 5"/>
          <p:cNvPicPr>
            <a:picLocks noChangeAspect="1"/>
          </p:cNvPicPr>
          <p:nvPr userDrawn="1"/>
        </p:nvPicPr>
        <p:blipFill rotWithShape="1">
          <a:blip r:embed="rId3" cstate="print"/>
          <a:srcRect l="39517" r="28483"/>
          <a:stretch/>
        </p:blipFill>
        <p:spPr>
          <a:xfrm>
            <a:off x="0" y="1405099"/>
            <a:ext cx="9906000" cy="5512932"/>
          </a:xfrm>
          <a:prstGeom prst="rect">
            <a:avLst/>
          </a:prstGeom>
        </p:spPr>
      </p:pic>
      <p:pic>
        <p:nvPicPr>
          <p:cNvPr id="7" name="Grafik 6"/>
          <p:cNvPicPr preferRelativeResize="0">
            <a:picLocks/>
          </p:cNvPicPr>
          <p:nvPr userDrawn="1"/>
        </p:nvPicPr>
        <p:blipFill>
          <a:blip r:embed="rId4" cstate="print"/>
          <a:stretch>
            <a:fillRect/>
          </a:stretch>
        </p:blipFill>
        <p:spPr>
          <a:xfrm>
            <a:off x="391950" y="0"/>
            <a:ext cx="409500" cy="1130400"/>
          </a:xfrm>
          <a:prstGeom prst="rect">
            <a:avLst/>
          </a:prstGeom>
        </p:spPr>
      </p:pic>
    </p:spTree>
    <p:extLst>
      <p:ext uri="{BB962C8B-B14F-4D97-AF65-F5344CB8AC3E}">
        <p14:creationId xmlns:p14="http://schemas.microsoft.com/office/powerpoint/2010/main" val="27854218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guide id="3" orient="horz">
          <p15:clr>
            <a:srgbClr val="FBAE40"/>
          </p15:clr>
        </p15:guide>
        <p15:guide id="4" orient="horz" pos="431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dirty="0"/>
          </a:p>
        </p:txBody>
      </p:sp>
      <p:sp>
        <p:nvSpPr>
          <p:cNvPr id="7" name="Titel 1"/>
          <p:cNvSpPr>
            <a:spLocks noGrp="1"/>
          </p:cNvSpPr>
          <p:nvPr>
            <p:ph type="title"/>
          </p:nvPr>
        </p:nvSpPr>
        <p:spPr>
          <a:xfrm>
            <a:off x="785515" y="1497649"/>
            <a:ext cx="8695857" cy="497205"/>
          </a:xfrm>
        </p:spPr>
        <p:txBody>
          <a:bodyPr/>
          <a:lstStyle/>
          <a:p>
            <a:r>
              <a:rPr lang="de-DE" smtClean="0"/>
              <a:t>Titelmasterformat durch Klicken bearbeiten</a:t>
            </a:r>
            <a:endParaRPr lang="de-DE" dirty="0"/>
          </a:p>
        </p:txBody>
      </p:sp>
      <p:sp>
        <p:nvSpPr>
          <p:cNvPr id="3" name="Textplatzhalter 2"/>
          <p:cNvSpPr>
            <a:spLocks noGrp="1"/>
          </p:cNvSpPr>
          <p:nvPr>
            <p:ph type="body" sz="quarter" idx="13"/>
          </p:nvPr>
        </p:nvSpPr>
        <p:spPr>
          <a:xfrm>
            <a:off x="786547" y="2168525"/>
            <a:ext cx="8698706" cy="4032250"/>
          </a:xfrm>
        </p:spPr>
        <p:txBody>
          <a:bodyPr/>
          <a:lstStyle>
            <a:lvl1pPr marL="360000" indent="-360000">
              <a:spcAft>
                <a:spcPts val="400"/>
              </a:spcAft>
              <a:buFont typeface="+mj-lt"/>
              <a:buAutoNum type="arabicPeriod"/>
              <a:tabLst>
                <a:tab pos="360363" algn="l"/>
              </a:tabLst>
              <a:defRPr/>
            </a:lvl1pPr>
            <a:lvl2pPr>
              <a:spcBef>
                <a:spcPts val="400"/>
              </a:spcBef>
              <a:spcAft>
                <a:spcPts val="400"/>
              </a:spcAft>
              <a:tabLst>
                <a:tab pos="360363" algn="l"/>
              </a:tabLst>
              <a:defRPr/>
            </a:lvl2pPr>
            <a:lvl3pPr>
              <a:spcBef>
                <a:spcPts val="400"/>
              </a:spcBef>
              <a:spcAft>
                <a:spcPts val="400"/>
              </a:spcAft>
              <a:tabLst>
                <a:tab pos="360363" algn="l"/>
              </a:tabLst>
              <a:defRPr/>
            </a:lvl3pPr>
            <a:lvl4pPr>
              <a:spcBef>
                <a:spcPts val="400"/>
              </a:spcBef>
              <a:spcAft>
                <a:spcPts val="400"/>
              </a:spcAft>
              <a:tabLst>
                <a:tab pos="360363" algn="l"/>
              </a:tabLst>
              <a:defRPr/>
            </a:lvl4pPr>
            <a:lvl5pPr>
              <a:spcBef>
                <a:spcPts val="400"/>
              </a:spcBef>
              <a:spcAft>
                <a:spcPts val="400"/>
              </a:spcAft>
              <a:tabLst>
                <a:tab pos="360363" algn="l"/>
              </a:tabLst>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extLst>
      <p:ext uri="{BB962C8B-B14F-4D97-AF65-F5344CB8AC3E}">
        <p14:creationId xmlns:p14="http://schemas.microsoft.com/office/powerpoint/2010/main" val="42639439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7_Cover">
    <p:spTree>
      <p:nvGrpSpPr>
        <p:cNvPr id="1" name=""/>
        <p:cNvGrpSpPr/>
        <p:nvPr/>
      </p:nvGrpSpPr>
      <p:grpSpPr>
        <a:xfrm>
          <a:off x="0" y="0"/>
          <a:ext cx="0" cy="0"/>
          <a:chOff x="0" y="0"/>
          <a:chExt cx="0" cy="0"/>
        </a:xfrm>
      </p:grpSpPr>
      <p:pic>
        <p:nvPicPr>
          <p:cNvPr id="12" name="Grafik 11"/>
          <p:cNvPicPr>
            <a:picLocks noChangeAspect="1"/>
          </p:cNvPicPr>
          <p:nvPr/>
        </p:nvPicPr>
        <p:blipFill rotWithShape="1">
          <a:blip r:embed="rId2" cstate="print">
            <a:extLst>
              <a:ext uri="{28A0092B-C50C-407E-A947-70E740481C1C}">
                <a14:useLocalDpi xmlns:a14="http://schemas.microsoft.com/office/drawing/2010/main" val="0"/>
              </a:ext>
            </a:extLst>
          </a:blip>
          <a:srcRect l="8827" t="36133" r="15623" b="-20794"/>
          <a:stretch/>
        </p:blipFill>
        <p:spPr>
          <a:xfrm>
            <a:off x="-47933" y="-14748"/>
            <a:ext cx="9969911" cy="9173497"/>
          </a:xfrm>
          <a:prstGeom prst="rect">
            <a:avLst/>
          </a:prstGeom>
        </p:spPr>
      </p:pic>
      <p:pic>
        <p:nvPicPr>
          <p:cNvPr id="16" name="Grafik 15"/>
          <p:cNvPicPr>
            <a:picLocks noChangeAspect="1"/>
          </p:cNvPicPr>
          <p:nvPr/>
        </p:nvPicPr>
        <p:blipFill rotWithShape="1">
          <a:blip r:embed="rId3" cstate="print"/>
          <a:srcRect l="39517" r="28483"/>
          <a:stretch/>
        </p:blipFill>
        <p:spPr>
          <a:xfrm>
            <a:off x="0" y="1405099"/>
            <a:ext cx="9906000" cy="5512932"/>
          </a:xfrm>
          <a:prstGeom prst="rect">
            <a:avLst/>
          </a:prstGeom>
        </p:spPr>
      </p:pic>
      <p:pic>
        <p:nvPicPr>
          <p:cNvPr id="8" name="Grafik 7"/>
          <p:cNvPicPr preferRelativeResize="0">
            <a:picLocks/>
          </p:cNvPicPr>
          <p:nvPr/>
        </p:nvPicPr>
        <p:blipFill>
          <a:blip r:embed="rId4" cstate="print"/>
          <a:stretch>
            <a:fillRect/>
          </a:stretch>
        </p:blipFill>
        <p:spPr>
          <a:xfrm>
            <a:off x="391950" y="0"/>
            <a:ext cx="409500" cy="1130400"/>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l="8827" t="36133" r="15623" b="-20794"/>
          <a:stretch/>
        </p:blipFill>
        <p:spPr>
          <a:xfrm>
            <a:off x="-47933" y="-14748"/>
            <a:ext cx="9969911" cy="9173497"/>
          </a:xfrm>
          <a:prstGeom prst="rect">
            <a:avLst/>
          </a:prstGeom>
        </p:spPr>
      </p:pic>
      <p:pic>
        <p:nvPicPr>
          <p:cNvPr id="6" name="Grafik 5"/>
          <p:cNvPicPr>
            <a:picLocks noChangeAspect="1"/>
          </p:cNvPicPr>
          <p:nvPr userDrawn="1"/>
        </p:nvPicPr>
        <p:blipFill rotWithShape="1">
          <a:blip r:embed="rId3" cstate="print"/>
          <a:srcRect l="39517" r="28483"/>
          <a:stretch/>
        </p:blipFill>
        <p:spPr>
          <a:xfrm>
            <a:off x="0" y="1405099"/>
            <a:ext cx="9906000" cy="5512932"/>
          </a:xfrm>
          <a:prstGeom prst="rect">
            <a:avLst/>
          </a:prstGeom>
        </p:spPr>
      </p:pic>
      <p:pic>
        <p:nvPicPr>
          <p:cNvPr id="7" name="Grafik 6"/>
          <p:cNvPicPr preferRelativeResize="0">
            <a:picLocks/>
          </p:cNvPicPr>
          <p:nvPr userDrawn="1"/>
        </p:nvPicPr>
        <p:blipFill>
          <a:blip r:embed="rId4" cstate="print"/>
          <a:stretch>
            <a:fillRect/>
          </a:stretch>
        </p:blipFill>
        <p:spPr>
          <a:xfrm>
            <a:off x="391950" y="0"/>
            <a:ext cx="409500" cy="1130400"/>
          </a:xfrm>
          <a:prstGeom prst="rect">
            <a:avLst/>
          </a:prstGeom>
        </p:spPr>
      </p:pic>
    </p:spTree>
    <p:extLst>
      <p:ext uri="{BB962C8B-B14F-4D97-AF65-F5344CB8AC3E}">
        <p14:creationId xmlns:p14="http://schemas.microsoft.com/office/powerpoint/2010/main" val="279742476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guide id="3" orient="horz">
          <p15:clr>
            <a:srgbClr val="FBAE40"/>
          </p15:clr>
        </p15:guide>
        <p15:guide id="4" orient="horz" pos="431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8_Cover">
    <p:spTree>
      <p:nvGrpSpPr>
        <p:cNvPr id="1" name=""/>
        <p:cNvGrpSpPr/>
        <p:nvPr/>
      </p:nvGrpSpPr>
      <p:grpSpPr>
        <a:xfrm>
          <a:off x="0" y="0"/>
          <a:ext cx="0" cy="0"/>
          <a:chOff x="0" y="0"/>
          <a:chExt cx="0" cy="0"/>
        </a:xfrm>
      </p:grpSpPr>
      <p:pic>
        <p:nvPicPr>
          <p:cNvPr id="8" name="Grafik 7"/>
          <p:cNvPicPr>
            <a:picLocks noChangeAspect="1"/>
          </p:cNvPicPr>
          <p:nvPr/>
        </p:nvPicPr>
        <p:blipFill rotWithShape="1">
          <a:blip r:embed="rId2" cstate="print">
            <a:extLst>
              <a:ext uri="{28A0092B-C50C-407E-A947-70E740481C1C}">
                <a14:useLocalDpi xmlns:a14="http://schemas.microsoft.com/office/drawing/2010/main" val="0"/>
              </a:ext>
            </a:extLst>
          </a:blip>
          <a:srcRect t="5396" b="10792"/>
          <a:stretch/>
        </p:blipFill>
        <p:spPr>
          <a:xfrm>
            <a:off x="-8931" y="-29497"/>
            <a:ext cx="9944154" cy="6887497"/>
          </a:xfrm>
          <a:prstGeom prst="rect">
            <a:avLst/>
          </a:prstGeom>
        </p:spPr>
      </p:pic>
      <p:pic>
        <p:nvPicPr>
          <p:cNvPr id="7" name="Grafik 6"/>
          <p:cNvPicPr>
            <a:picLocks noChangeAspect="1"/>
          </p:cNvPicPr>
          <p:nvPr/>
        </p:nvPicPr>
        <p:blipFill rotWithShape="1">
          <a:blip r:embed="rId3" cstate="print"/>
          <a:srcRect l="39465" r="28435"/>
          <a:stretch/>
        </p:blipFill>
        <p:spPr>
          <a:xfrm>
            <a:off x="-15478" y="1407323"/>
            <a:ext cx="9936956" cy="5512932"/>
          </a:xfrm>
          <a:prstGeom prst="rect">
            <a:avLst/>
          </a:prstGeom>
        </p:spPr>
      </p:pic>
      <p:pic>
        <p:nvPicPr>
          <p:cNvPr id="13" name="Grafik 12"/>
          <p:cNvPicPr>
            <a:picLocks noChangeAspect="1"/>
          </p:cNvPicPr>
          <p:nvPr/>
        </p:nvPicPr>
        <p:blipFill>
          <a:blip r:embed="rId4" cstate="print"/>
          <a:stretch>
            <a:fillRect/>
          </a:stretch>
        </p:blipFill>
        <p:spPr>
          <a:xfrm>
            <a:off x="392784" y="0"/>
            <a:ext cx="409500" cy="1129906"/>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t="5396" b="10792"/>
          <a:stretch/>
        </p:blipFill>
        <p:spPr>
          <a:xfrm>
            <a:off x="-8931" y="-29497"/>
            <a:ext cx="9944154" cy="6887497"/>
          </a:xfrm>
          <a:prstGeom prst="rect">
            <a:avLst/>
          </a:prstGeom>
        </p:spPr>
      </p:pic>
      <p:pic>
        <p:nvPicPr>
          <p:cNvPr id="6" name="Grafik 5"/>
          <p:cNvPicPr>
            <a:picLocks noChangeAspect="1"/>
          </p:cNvPicPr>
          <p:nvPr userDrawn="1"/>
        </p:nvPicPr>
        <p:blipFill rotWithShape="1">
          <a:blip r:embed="rId3" cstate="print"/>
          <a:srcRect l="39465" r="28435"/>
          <a:stretch/>
        </p:blipFill>
        <p:spPr>
          <a:xfrm>
            <a:off x="-15478" y="1407323"/>
            <a:ext cx="9936956" cy="5512932"/>
          </a:xfrm>
          <a:prstGeom prst="rect">
            <a:avLst/>
          </a:prstGeom>
        </p:spPr>
      </p:pic>
      <p:pic>
        <p:nvPicPr>
          <p:cNvPr id="9" name="Grafik 8"/>
          <p:cNvPicPr>
            <a:picLocks noChangeAspect="1"/>
          </p:cNvPicPr>
          <p:nvPr userDrawn="1"/>
        </p:nvPicPr>
        <p:blipFill>
          <a:blip r:embed="rId4" cstate="print"/>
          <a:stretch>
            <a:fillRect/>
          </a:stretch>
        </p:blipFill>
        <p:spPr>
          <a:xfrm>
            <a:off x="392784" y="0"/>
            <a:ext cx="409500" cy="1129906"/>
          </a:xfrm>
          <a:prstGeom prst="rect">
            <a:avLst/>
          </a:prstGeom>
        </p:spPr>
      </p:pic>
    </p:spTree>
    <p:extLst>
      <p:ext uri="{BB962C8B-B14F-4D97-AF65-F5344CB8AC3E}">
        <p14:creationId xmlns:p14="http://schemas.microsoft.com/office/powerpoint/2010/main" val="37026412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9_Cover">
    <p:spTree>
      <p:nvGrpSpPr>
        <p:cNvPr id="1" name=""/>
        <p:cNvGrpSpPr/>
        <p:nvPr/>
      </p:nvGrpSpPr>
      <p:grpSpPr>
        <a:xfrm>
          <a:off x="0" y="0"/>
          <a:ext cx="0" cy="0"/>
          <a:chOff x="0" y="0"/>
          <a:chExt cx="0" cy="0"/>
        </a:xfrm>
      </p:grpSpPr>
      <p:pic>
        <p:nvPicPr>
          <p:cNvPr id="12" name="Grafik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16" y="1589"/>
            <a:ext cx="9939967" cy="6858000"/>
          </a:xfrm>
          <a:prstGeom prst="rect">
            <a:avLst/>
          </a:prstGeom>
        </p:spPr>
      </p:pic>
      <p:pic>
        <p:nvPicPr>
          <p:cNvPr id="16" name="Grafik 15"/>
          <p:cNvPicPr>
            <a:picLocks noChangeAspect="1"/>
          </p:cNvPicPr>
          <p:nvPr/>
        </p:nvPicPr>
        <p:blipFill rotWithShape="1">
          <a:blip r:embed="rId3" cstate="print"/>
          <a:srcRect l="39517" r="28483"/>
          <a:stretch/>
        </p:blipFill>
        <p:spPr>
          <a:xfrm>
            <a:off x="0" y="1405099"/>
            <a:ext cx="9906000" cy="5512932"/>
          </a:xfrm>
          <a:prstGeom prst="rect">
            <a:avLst/>
          </a:prstGeom>
        </p:spPr>
      </p:pic>
      <p:pic>
        <p:nvPicPr>
          <p:cNvPr id="7" name="Grafik 6"/>
          <p:cNvPicPr preferRelativeResize="0">
            <a:picLocks/>
          </p:cNvPicPr>
          <p:nvPr/>
        </p:nvPicPr>
        <p:blipFill>
          <a:blip r:embed="rId4" cstate="print"/>
          <a:stretch>
            <a:fillRect/>
          </a:stretch>
        </p:blipFill>
        <p:spPr>
          <a:xfrm>
            <a:off x="391950" y="0"/>
            <a:ext cx="409500" cy="1130400"/>
          </a:xfrm>
          <a:prstGeom prst="rect">
            <a:avLst/>
          </a:prstGeom>
        </p:spPr>
      </p:pic>
      <p:pic>
        <p:nvPicPr>
          <p:cNvPr id="5" name="Grafi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516" y="1589"/>
            <a:ext cx="9939967" cy="6858000"/>
          </a:xfrm>
          <a:prstGeom prst="rect">
            <a:avLst/>
          </a:prstGeom>
        </p:spPr>
      </p:pic>
      <p:pic>
        <p:nvPicPr>
          <p:cNvPr id="6" name="Grafik 5"/>
          <p:cNvPicPr>
            <a:picLocks noChangeAspect="1"/>
          </p:cNvPicPr>
          <p:nvPr userDrawn="1"/>
        </p:nvPicPr>
        <p:blipFill rotWithShape="1">
          <a:blip r:embed="rId3" cstate="print"/>
          <a:srcRect l="39517" r="28483"/>
          <a:stretch/>
        </p:blipFill>
        <p:spPr>
          <a:xfrm>
            <a:off x="0" y="1405099"/>
            <a:ext cx="9906000" cy="5512932"/>
          </a:xfrm>
          <a:prstGeom prst="rect">
            <a:avLst/>
          </a:prstGeom>
        </p:spPr>
      </p:pic>
      <p:pic>
        <p:nvPicPr>
          <p:cNvPr id="8" name="Grafik 7"/>
          <p:cNvPicPr preferRelativeResize="0">
            <a:picLocks/>
          </p:cNvPicPr>
          <p:nvPr userDrawn="1"/>
        </p:nvPicPr>
        <p:blipFill>
          <a:blip r:embed="rId4" cstate="print"/>
          <a:stretch>
            <a:fillRect/>
          </a:stretch>
        </p:blipFill>
        <p:spPr>
          <a:xfrm>
            <a:off x="391950" y="0"/>
            <a:ext cx="409500" cy="1130400"/>
          </a:xfrm>
          <a:prstGeom prst="rect">
            <a:avLst/>
          </a:prstGeom>
        </p:spPr>
      </p:pic>
    </p:spTree>
    <p:extLst>
      <p:ext uri="{BB962C8B-B14F-4D97-AF65-F5344CB8AC3E}">
        <p14:creationId xmlns:p14="http://schemas.microsoft.com/office/powerpoint/2010/main" val="24405185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guide id="3" orient="horz">
          <p15:clr>
            <a:srgbClr val="FBAE40"/>
          </p15:clr>
        </p15:guide>
        <p15:guide id="4" orient="horz" pos="431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0_Cover">
    <p:spTree>
      <p:nvGrpSpPr>
        <p:cNvPr id="1" name=""/>
        <p:cNvGrpSpPr/>
        <p:nvPr/>
      </p:nvGrpSpPr>
      <p:grpSpPr>
        <a:xfrm>
          <a:off x="0" y="0"/>
          <a:ext cx="0" cy="0"/>
          <a:chOff x="0" y="0"/>
          <a:chExt cx="0" cy="0"/>
        </a:xfrm>
      </p:grpSpPr>
      <p:pic>
        <p:nvPicPr>
          <p:cNvPr id="12" name="Grafik 11"/>
          <p:cNvPicPr>
            <a:picLocks noChangeAspect="1"/>
          </p:cNvPicPr>
          <p:nvPr/>
        </p:nvPicPr>
        <p:blipFill rotWithShape="1">
          <a:blip r:embed="rId2" cstate="print">
            <a:extLst>
              <a:ext uri="{28A0092B-C50C-407E-A947-70E740481C1C}">
                <a14:useLocalDpi xmlns:a14="http://schemas.microsoft.com/office/drawing/2010/main" val="0"/>
              </a:ext>
            </a:extLst>
          </a:blip>
          <a:srcRect l="587" t="7988" r="8083" b="17571"/>
          <a:stretch/>
        </p:blipFill>
        <p:spPr>
          <a:xfrm>
            <a:off x="1" y="1"/>
            <a:ext cx="9945943" cy="6872749"/>
          </a:xfrm>
          <a:prstGeom prst="rect">
            <a:avLst/>
          </a:prstGeom>
        </p:spPr>
      </p:pic>
      <p:pic>
        <p:nvPicPr>
          <p:cNvPr id="16" name="Grafik 15"/>
          <p:cNvPicPr>
            <a:picLocks noChangeAspect="1"/>
          </p:cNvPicPr>
          <p:nvPr/>
        </p:nvPicPr>
        <p:blipFill rotWithShape="1">
          <a:blip r:embed="rId3" cstate="print"/>
          <a:srcRect l="39517" r="28483"/>
          <a:stretch/>
        </p:blipFill>
        <p:spPr>
          <a:xfrm>
            <a:off x="0" y="1405099"/>
            <a:ext cx="9906000" cy="5512932"/>
          </a:xfrm>
          <a:prstGeom prst="rect">
            <a:avLst/>
          </a:prstGeom>
        </p:spPr>
      </p:pic>
      <p:pic>
        <p:nvPicPr>
          <p:cNvPr id="8" name="Grafik 7"/>
          <p:cNvPicPr preferRelativeResize="0">
            <a:picLocks/>
          </p:cNvPicPr>
          <p:nvPr/>
        </p:nvPicPr>
        <p:blipFill>
          <a:blip r:embed="rId4" cstate="print"/>
          <a:stretch>
            <a:fillRect/>
          </a:stretch>
        </p:blipFill>
        <p:spPr>
          <a:xfrm>
            <a:off x="391950" y="0"/>
            <a:ext cx="409500" cy="1130400"/>
          </a:xfrm>
          <a:prstGeom prst="rect">
            <a:avLst/>
          </a:prstGeom>
        </p:spPr>
      </p:pic>
      <p:pic>
        <p:nvPicPr>
          <p:cNvPr id="5" name="Grafik 4"/>
          <p:cNvPicPr>
            <a:picLocks noChangeAspect="1"/>
          </p:cNvPicPr>
          <p:nvPr userDrawn="1"/>
        </p:nvPicPr>
        <p:blipFill rotWithShape="1">
          <a:blip r:embed="rId2" cstate="print">
            <a:extLst>
              <a:ext uri="{28A0092B-C50C-407E-A947-70E740481C1C}">
                <a14:useLocalDpi xmlns:a14="http://schemas.microsoft.com/office/drawing/2010/main" val="0"/>
              </a:ext>
            </a:extLst>
          </a:blip>
          <a:srcRect l="587" t="7988" r="8083" b="17571"/>
          <a:stretch/>
        </p:blipFill>
        <p:spPr>
          <a:xfrm>
            <a:off x="1" y="1"/>
            <a:ext cx="9945943" cy="6872749"/>
          </a:xfrm>
          <a:prstGeom prst="rect">
            <a:avLst/>
          </a:prstGeom>
        </p:spPr>
      </p:pic>
      <p:pic>
        <p:nvPicPr>
          <p:cNvPr id="6" name="Grafik 5"/>
          <p:cNvPicPr>
            <a:picLocks noChangeAspect="1"/>
          </p:cNvPicPr>
          <p:nvPr userDrawn="1"/>
        </p:nvPicPr>
        <p:blipFill rotWithShape="1">
          <a:blip r:embed="rId3" cstate="print"/>
          <a:srcRect l="39517" r="28483"/>
          <a:stretch/>
        </p:blipFill>
        <p:spPr>
          <a:xfrm>
            <a:off x="0" y="1405099"/>
            <a:ext cx="9906000" cy="5512932"/>
          </a:xfrm>
          <a:prstGeom prst="rect">
            <a:avLst/>
          </a:prstGeom>
        </p:spPr>
      </p:pic>
      <p:pic>
        <p:nvPicPr>
          <p:cNvPr id="7" name="Grafik 6"/>
          <p:cNvPicPr preferRelativeResize="0">
            <a:picLocks/>
          </p:cNvPicPr>
          <p:nvPr userDrawn="1"/>
        </p:nvPicPr>
        <p:blipFill>
          <a:blip r:embed="rId4" cstate="print"/>
          <a:stretch>
            <a:fillRect/>
          </a:stretch>
        </p:blipFill>
        <p:spPr>
          <a:xfrm>
            <a:off x="391950" y="0"/>
            <a:ext cx="409500" cy="1130400"/>
          </a:xfrm>
          <a:prstGeom prst="rect">
            <a:avLst/>
          </a:prstGeom>
        </p:spPr>
      </p:pic>
    </p:spTree>
    <p:extLst>
      <p:ext uri="{BB962C8B-B14F-4D97-AF65-F5344CB8AC3E}">
        <p14:creationId xmlns:p14="http://schemas.microsoft.com/office/powerpoint/2010/main" val="230957944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guide id="3" orient="horz">
          <p15:clr>
            <a:srgbClr val="FBAE40"/>
          </p15:clr>
        </p15:guide>
        <p15:guide id="4" orient="horz" pos="431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www">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2" cstate="print"/>
          <a:stretch>
            <a:fillRect/>
          </a:stretch>
        </p:blipFill>
        <p:spPr>
          <a:xfrm>
            <a:off x="0" y="-1943"/>
            <a:ext cx="9924120" cy="6898044"/>
          </a:xfrm>
          <a:prstGeom prst="rect">
            <a:avLst/>
          </a:prstGeom>
        </p:spPr>
      </p:pic>
      <p:pic>
        <p:nvPicPr>
          <p:cNvPr id="2" name="Grafik 1"/>
          <p:cNvPicPr>
            <a:picLocks noChangeAspect="1"/>
          </p:cNvPicPr>
          <p:nvPr/>
        </p:nvPicPr>
        <p:blipFill>
          <a:blip r:embed="rId2" cstate="print"/>
          <a:stretch>
            <a:fillRect/>
          </a:stretch>
        </p:blipFill>
        <p:spPr>
          <a:xfrm>
            <a:off x="0" y="-1943"/>
            <a:ext cx="9924120" cy="6898044"/>
          </a:xfrm>
          <a:prstGeom prst="rect">
            <a:avLst/>
          </a:prstGeom>
        </p:spPr>
      </p:pic>
      <p:pic>
        <p:nvPicPr>
          <p:cNvPr id="3" name="Grafik 2"/>
          <p:cNvPicPr>
            <a:picLocks noChangeAspect="1"/>
          </p:cNvPicPr>
          <p:nvPr/>
        </p:nvPicPr>
        <p:blipFill>
          <a:blip r:embed="rId3" cstate="print"/>
          <a:stretch>
            <a:fillRect/>
          </a:stretch>
        </p:blipFill>
        <p:spPr>
          <a:xfrm>
            <a:off x="127354" y="822458"/>
            <a:ext cx="8760112" cy="4608103"/>
          </a:xfrm>
          <a:prstGeom prst="rect">
            <a:avLst/>
          </a:prstGeom>
        </p:spPr>
      </p:pic>
      <p:pic>
        <p:nvPicPr>
          <p:cNvPr id="9" name="Grafik 8"/>
          <p:cNvPicPr>
            <a:picLocks noChangeAspect="1"/>
          </p:cNvPicPr>
          <p:nvPr userDrawn="1"/>
        </p:nvPicPr>
        <p:blipFill>
          <a:blip r:embed="rId3" cstate="print"/>
          <a:stretch>
            <a:fillRect/>
          </a:stretch>
        </p:blipFill>
        <p:spPr>
          <a:xfrm>
            <a:off x="127354" y="822458"/>
            <a:ext cx="8760112" cy="4608103"/>
          </a:xfrm>
          <a:prstGeom prst="rect">
            <a:avLst/>
          </a:prstGeom>
        </p:spPr>
      </p:pic>
    </p:spTree>
    <p:extLst>
      <p:ext uri="{BB962C8B-B14F-4D97-AF65-F5344CB8AC3E}">
        <p14:creationId xmlns:p14="http://schemas.microsoft.com/office/powerpoint/2010/main" val="326217881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guide id="3" orient="horz">
          <p15:clr>
            <a:srgbClr val="FBAE40"/>
          </p15:clr>
        </p15:guide>
        <p15:guide id="4" orient="horz" pos="431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End">
    <p:spTree>
      <p:nvGrpSpPr>
        <p:cNvPr id="1" name=""/>
        <p:cNvGrpSpPr/>
        <p:nvPr/>
      </p:nvGrpSpPr>
      <p:grpSpPr>
        <a:xfrm>
          <a:off x="0" y="0"/>
          <a:ext cx="0" cy="0"/>
          <a:chOff x="0" y="0"/>
          <a:chExt cx="0" cy="0"/>
        </a:xfrm>
      </p:grpSpPr>
      <p:pic>
        <p:nvPicPr>
          <p:cNvPr id="4" name="Grafik 3"/>
          <p:cNvPicPr>
            <a:picLocks noChangeAspect="1"/>
          </p:cNvPicPr>
          <p:nvPr/>
        </p:nvPicPr>
        <p:blipFill rotWithShape="1">
          <a:blip r:embed="rId2" cstate="print"/>
          <a:srcRect t="9297" b="9429"/>
          <a:stretch/>
        </p:blipFill>
        <p:spPr>
          <a:xfrm>
            <a:off x="1" y="-38100"/>
            <a:ext cx="9924120" cy="6934200"/>
          </a:xfrm>
          <a:prstGeom prst="rect">
            <a:avLst/>
          </a:prstGeom>
        </p:spPr>
      </p:pic>
      <p:pic>
        <p:nvPicPr>
          <p:cNvPr id="5" name="Grafik 4"/>
          <p:cNvPicPr>
            <a:picLocks noChangeAspect="1"/>
          </p:cNvPicPr>
          <p:nvPr/>
        </p:nvPicPr>
        <p:blipFill>
          <a:blip r:embed="rId3" cstate="print"/>
          <a:stretch>
            <a:fillRect/>
          </a:stretch>
        </p:blipFill>
        <p:spPr>
          <a:xfrm>
            <a:off x="392784" y="0"/>
            <a:ext cx="409500" cy="1129906"/>
          </a:xfrm>
          <a:prstGeom prst="rect">
            <a:avLst/>
          </a:prstGeom>
        </p:spPr>
      </p:pic>
      <p:pic>
        <p:nvPicPr>
          <p:cNvPr id="10" name="Grafik 9"/>
          <p:cNvPicPr>
            <a:picLocks noChangeAspect="1"/>
          </p:cNvPicPr>
          <p:nvPr userDrawn="1"/>
        </p:nvPicPr>
        <p:blipFill rotWithShape="1">
          <a:blip r:embed="rId2" cstate="print"/>
          <a:srcRect t="9297" b="9429"/>
          <a:stretch/>
        </p:blipFill>
        <p:spPr>
          <a:xfrm>
            <a:off x="1" y="-38100"/>
            <a:ext cx="9924120" cy="6934200"/>
          </a:xfrm>
          <a:prstGeom prst="rect">
            <a:avLst/>
          </a:prstGeom>
        </p:spPr>
      </p:pic>
      <p:pic>
        <p:nvPicPr>
          <p:cNvPr id="11" name="Grafik 10"/>
          <p:cNvPicPr>
            <a:picLocks noChangeAspect="1"/>
          </p:cNvPicPr>
          <p:nvPr userDrawn="1"/>
        </p:nvPicPr>
        <p:blipFill>
          <a:blip r:embed="rId3" cstate="print"/>
          <a:stretch>
            <a:fillRect/>
          </a:stretch>
        </p:blipFill>
        <p:spPr>
          <a:xfrm>
            <a:off x="392784" y="0"/>
            <a:ext cx="409500" cy="1129906"/>
          </a:xfrm>
          <a:prstGeom prst="rect">
            <a:avLst/>
          </a:prstGeom>
        </p:spPr>
      </p:pic>
    </p:spTree>
    <p:extLst>
      <p:ext uri="{BB962C8B-B14F-4D97-AF65-F5344CB8AC3E}">
        <p14:creationId xmlns:p14="http://schemas.microsoft.com/office/powerpoint/2010/main" val="395129509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15:clr>
            <a:srgbClr val="FBAE40"/>
          </p15:clr>
        </p15:guide>
        <p15:guide id="2" pos="7680">
          <p15:clr>
            <a:srgbClr val="FBAE40"/>
          </p15:clr>
        </p15:guide>
        <p15:guide id="3" orient="horz">
          <p15:clr>
            <a:srgbClr val="FBAE40"/>
          </p15:clr>
        </p15:guide>
        <p15:guide id="4" orient="horz" pos="431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3" name="TextBox 5"/>
          <p:cNvSpPr txBox="1"/>
          <p:nvPr/>
        </p:nvSpPr>
        <p:spPr>
          <a:xfrm>
            <a:off x="9163050" y="6432550"/>
            <a:ext cx="633571" cy="369332"/>
          </a:xfrm>
          <a:prstGeom prst="rect">
            <a:avLst/>
          </a:prstGeom>
          <a:noFill/>
        </p:spPr>
        <p:txBody>
          <a:bodyPr wrap="none">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defRPr/>
            </a:pPr>
            <a:fld id="{B66A5AF2-65A3-427B-9ED8-BFF10C2A642E}" type="slidenum">
              <a:rPr lang="en-US" altLang="de-DE" sz="1800" smtClean="0"/>
              <a:pPr>
                <a:defRPr/>
              </a:pPr>
              <a:t>‹Nr.›</a:t>
            </a:fld>
            <a:endParaRPr lang="en-US" altLang="de-DE" sz="1800" smtClean="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768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umer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
        <p:nvSpPr>
          <p:cNvPr id="4" name="Fußzeilenplatzhalter 3"/>
          <p:cNvSpPr>
            <a:spLocks noGrp="1"/>
          </p:cNvSpPr>
          <p:nvPr>
            <p:ph type="ftr" sz="quarter" idx="11"/>
          </p:nvPr>
        </p:nvSpPr>
        <p:spPr/>
        <p:txBody>
          <a:bodyPr/>
          <a:lstStyle/>
          <a:p>
            <a:endParaRPr lang="de-DE" dirty="0"/>
          </a:p>
        </p:txBody>
      </p:sp>
      <p:sp>
        <p:nvSpPr>
          <p:cNvPr id="5" name="Foliennummernplatzhalter 4"/>
          <p:cNvSpPr>
            <a:spLocks noGrp="1"/>
          </p:cNvSpPr>
          <p:nvPr>
            <p:ph type="sldNum" sz="quarter" idx="12"/>
          </p:nvPr>
        </p:nvSpPr>
        <p:spPr/>
        <p:txBody>
          <a:bodyPr/>
          <a:lstStyle/>
          <a:p>
            <a:fld id="{B03C7EDE-C1C1-4A17-8A67-66AA4FFFB732}" type="slidenum">
              <a:rPr lang="de-DE" smtClean="0"/>
              <a:pPr/>
              <a:t>‹Nr.›</a:t>
            </a:fld>
            <a:endParaRPr lang="de-DE" dirty="0"/>
          </a:p>
        </p:txBody>
      </p:sp>
      <p:sp>
        <p:nvSpPr>
          <p:cNvPr id="8" name="Textplatzhalter 7"/>
          <p:cNvSpPr>
            <a:spLocks noGrp="1"/>
          </p:cNvSpPr>
          <p:nvPr>
            <p:ph type="body" sz="quarter" idx="13"/>
          </p:nvPr>
        </p:nvSpPr>
        <p:spPr>
          <a:xfrm>
            <a:off x="786289" y="2168525"/>
            <a:ext cx="8697417" cy="4032250"/>
          </a:xfrm>
        </p:spPr>
        <p:txBody>
          <a:bodyPr/>
          <a:lstStyle>
            <a:lvl1pPr marL="360000" indent="-360000">
              <a:buFont typeface="+mj-lt"/>
              <a:buAutoNum type="arabicPeriod"/>
              <a:defRPr b="1"/>
            </a:lvl1pPr>
            <a:lvl2pPr marL="541338" indent="-180000">
              <a:buFont typeface="Wingdings 3" panose="05040102010807070707" pitchFamily="18" charset="2"/>
              <a:buChar char=""/>
              <a:defRPr/>
            </a:lvl2pPr>
            <a:lvl3pPr marL="720000" indent="-180000">
              <a:defRPr/>
            </a:lvl3pPr>
            <a:lvl4pPr marL="898525" indent="-180000">
              <a:defRPr/>
            </a:lvl4pPr>
            <a:lvl5pPr marL="1080000" indent="-18000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extLst>
      <p:ext uri="{BB962C8B-B14F-4D97-AF65-F5344CB8AC3E}">
        <p14:creationId xmlns:p14="http://schemas.microsoft.com/office/powerpoint/2010/main" val="1744060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a:xfrm>
            <a:off x="787063" y="2168526"/>
            <a:ext cx="8697417" cy="4032250"/>
          </a:xfrm>
        </p:spPr>
        <p:txBody>
          <a:bodyPr rIns="0"/>
          <a:lstStyle>
            <a:lvl1pPr>
              <a:defRPr b="1" cap="all" baseline="0">
                <a:latin typeface="+mj-lt"/>
              </a:defRPr>
            </a:lvl1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smtClean="0"/>
              <a:t>Vierte Ebene</a:t>
            </a:r>
          </a:p>
          <a:p>
            <a:pPr lvl="4"/>
            <a:r>
              <a:rPr lang="de-DE" dirty="0" smtClean="0"/>
              <a:t>Fünfte Ebene</a:t>
            </a:r>
            <a:endParaRPr lang="de-DE" dirty="0"/>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dirty="0"/>
          </a:p>
        </p:txBody>
      </p:sp>
      <p:sp>
        <p:nvSpPr>
          <p:cNvPr id="7" name="Datumsplatzhalter 8"/>
          <p:cNvSpPr>
            <a:spLocks noGrp="1"/>
          </p:cNvSpPr>
          <p:nvPr userDrawn="1">
            <p:ph type="dt" sz="half" idx="10"/>
          </p:nvPr>
        </p:nvSpPr>
        <p:spPr>
          <a:xfrm>
            <a:off x="781645" y="6567803"/>
            <a:ext cx="8595268" cy="186679"/>
          </a:xfrm>
        </p:spPr>
        <p:txBody>
          <a:bodyPr/>
          <a:lstStyle/>
          <a:p>
            <a:r>
              <a:rPr lang="de-DE" smtClean="0"/>
              <a:t>Varian: Grundzüge der Mikroökonomik 9. A. De Gruyter Oldenbourg 2016. ISBN  978-3-11-044093-5</a:t>
            </a:r>
            <a:endParaRPr lang="de-DE" dirty="0"/>
          </a:p>
        </p:txBody>
      </p:sp>
    </p:spTree>
    <p:extLst>
      <p:ext uri="{BB962C8B-B14F-4D97-AF65-F5344CB8AC3E}">
        <p14:creationId xmlns:p14="http://schemas.microsoft.com/office/powerpoint/2010/main" val="2351858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dirty="0"/>
          </a:p>
        </p:txBody>
      </p:sp>
      <p:sp>
        <p:nvSpPr>
          <p:cNvPr id="8" name="Inhaltsplatzhalter 2"/>
          <p:cNvSpPr>
            <a:spLocks noGrp="1"/>
          </p:cNvSpPr>
          <p:nvPr>
            <p:ph idx="1"/>
          </p:nvPr>
        </p:nvSpPr>
        <p:spPr>
          <a:xfrm>
            <a:off x="787063" y="1501648"/>
            <a:ext cx="8697417" cy="4688967"/>
          </a:xfrm>
        </p:spPr>
        <p:txBody>
          <a:bodyPr rIns="0"/>
          <a:lstStyle>
            <a:lvl5pPr>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extLst>
      <p:ext uri="{BB962C8B-B14F-4D97-AF65-F5344CB8AC3E}">
        <p14:creationId xmlns:p14="http://schemas.microsoft.com/office/powerpoint/2010/main" val="9816817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one pictur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
        <p:nvSpPr>
          <p:cNvPr id="11" name="Bildplatzhalter 7"/>
          <p:cNvSpPr>
            <a:spLocks noGrp="1"/>
          </p:cNvSpPr>
          <p:nvPr>
            <p:ph type="pic" sz="quarter" idx="16"/>
          </p:nvPr>
        </p:nvSpPr>
        <p:spPr>
          <a:xfrm>
            <a:off x="786288" y="2170418"/>
            <a:ext cx="8697417" cy="3779532"/>
          </a:xfrm>
        </p:spPr>
        <p:txBody>
          <a:bodyPr/>
          <a:lstStyle/>
          <a:p>
            <a:r>
              <a:rPr lang="de-DE" smtClean="0"/>
              <a:t>Bild durch Klicken auf Symbol hinzufügen</a:t>
            </a:r>
            <a:endParaRPr lang="en-GB" dirty="0"/>
          </a:p>
        </p:txBody>
      </p:sp>
      <p:sp>
        <p:nvSpPr>
          <p:cNvPr id="8" name="Textplatzhalter 2"/>
          <p:cNvSpPr>
            <a:spLocks noGrp="1"/>
          </p:cNvSpPr>
          <p:nvPr>
            <p:ph type="body" idx="13"/>
          </p:nvPr>
        </p:nvSpPr>
        <p:spPr>
          <a:xfrm>
            <a:off x="781645" y="5976001"/>
            <a:ext cx="8705156" cy="224775"/>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Tree>
    <p:extLst>
      <p:ext uri="{BB962C8B-B14F-4D97-AF65-F5344CB8AC3E}">
        <p14:creationId xmlns:p14="http://schemas.microsoft.com/office/powerpoint/2010/main" val="51280652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
        <p:nvSpPr>
          <p:cNvPr id="12" name="Textplatzhalter 2"/>
          <p:cNvSpPr>
            <a:spLocks noGrp="1"/>
          </p:cNvSpPr>
          <p:nvPr>
            <p:ph type="body" idx="13"/>
          </p:nvPr>
        </p:nvSpPr>
        <p:spPr>
          <a:xfrm>
            <a:off x="781645" y="5967802"/>
            <a:ext cx="4241250" cy="180000"/>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13" name="Textplatzhalter 2"/>
          <p:cNvSpPr>
            <a:spLocks noGrp="1"/>
          </p:cNvSpPr>
          <p:nvPr>
            <p:ph type="body" idx="17"/>
          </p:nvPr>
        </p:nvSpPr>
        <p:spPr>
          <a:xfrm>
            <a:off x="5237812" y="5967802"/>
            <a:ext cx="4241250" cy="180000"/>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17" name="Inhaltsplatzhalter 6"/>
          <p:cNvSpPr>
            <a:spLocks noGrp="1"/>
          </p:cNvSpPr>
          <p:nvPr>
            <p:ph sz="quarter" idx="20"/>
          </p:nvPr>
        </p:nvSpPr>
        <p:spPr>
          <a:xfrm>
            <a:off x="786289" y="2170574"/>
            <a:ext cx="4241250" cy="3779376"/>
          </a:xfrm>
        </p:spPr>
        <p:txBody>
          <a:bodyPr rIns="0"/>
          <a:lstStyle>
            <a:lvl5pPr>
              <a:defRPr/>
            </a:lvl5pPr>
            <a:lvl6pPr marL="536575" indent="0">
              <a:buNone/>
              <a:defRPr/>
            </a:lvl6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smtClean="0"/>
          </a:p>
        </p:txBody>
      </p:sp>
      <p:sp>
        <p:nvSpPr>
          <p:cNvPr id="18" name="Inhaltsplatzhalter 6"/>
          <p:cNvSpPr>
            <a:spLocks noGrp="1"/>
          </p:cNvSpPr>
          <p:nvPr>
            <p:ph sz="quarter" idx="21"/>
          </p:nvPr>
        </p:nvSpPr>
        <p:spPr>
          <a:xfrm>
            <a:off x="5237812" y="2170574"/>
            <a:ext cx="4241250" cy="3779376"/>
          </a:xfrm>
        </p:spPr>
        <p:txBody>
          <a:bodyPr rIns="0"/>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dirty="0"/>
          </a:p>
        </p:txBody>
      </p:sp>
    </p:spTree>
    <p:extLst>
      <p:ext uri="{BB962C8B-B14F-4D97-AF65-F5344CB8AC3E}">
        <p14:creationId xmlns:p14="http://schemas.microsoft.com/office/powerpoint/2010/main" val="309195109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wo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
        <p:nvSpPr>
          <p:cNvPr id="10" name="Bildplatzhalter 7"/>
          <p:cNvSpPr>
            <a:spLocks noGrp="1"/>
          </p:cNvSpPr>
          <p:nvPr>
            <p:ph type="pic" sz="quarter" idx="15"/>
          </p:nvPr>
        </p:nvSpPr>
        <p:spPr>
          <a:xfrm>
            <a:off x="5216301" y="2170669"/>
            <a:ext cx="4270500" cy="3772547"/>
          </a:xfrm>
        </p:spPr>
        <p:txBody>
          <a:bodyPr/>
          <a:lstStyle/>
          <a:p>
            <a:r>
              <a:rPr lang="de-DE" smtClean="0"/>
              <a:t>Bild durch Klicken auf Symbol hinzufügen</a:t>
            </a:r>
            <a:endParaRPr lang="en-GB" dirty="0"/>
          </a:p>
        </p:txBody>
      </p:sp>
      <p:sp>
        <p:nvSpPr>
          <p:cNvPr id="11" name="Bildplatzhalter 7"/>
          <p:cNvSpPr>
            <a:spLocks noGrp="1"/>
          </p:cNvSpPr>
          <p:nvPr>
            <p:ph type="pic" sz="quarter" idx="16"/>
          </p:nvPr>
        </p:nvSpPr>
        <p:spPr>
          <a:xfrm>
            <a:off x="786289" y="2170669"/>
            <a:ext cx="4270500" cy="3772547"/>
          </a:xfrm>
        </p:spPr>
        <p:txBody>
          <a:bodyPr/>
          <a:lstStyle/>
          <a:p>
            <a:r>
              <a:rPr lang="de-DE" smtClean="0"/>
              <a:t>Bild durch Klicken auf Symbol hinzufügen</a:t>
            </a:r>
            <a:endParaRPr lang="en-GB" dirty="0"/>
          </a:p>
        </p:txBody>
      </p:sp>
      <p:sp>
        <p:nvSpPr>
          <p:cNvPr id="14" name="Textplatzhalter 2"/>
          <p:cNvSpPr>
            <a:spLocks noGrp="1"/>
          </p:cNvSpPr>
          <p:nvPr>
            <p:ph type="body" idx="18"/>
          </p:nvPr>
        </p:nvSpPr>
        <p:spPr>
          <a:xfrm>
            <a:off x="3766517" y="5967802"/>
            <a:ext cx="1290788" cy="180000"/>
          </a:xfrm>
        </p:spPr>
        <p:txBody>
          <a:bodyPr rIns="0" anchor="t"/>
          <a:lstStyle>
            <a:lvl1pPr marL="0" indent="0" algn="r">
              <a:lnSpc>
                <a:spcPct val="100000"/>
              </a:lnSpc>
              <a:spcBef>
                <a:spcPts val="0"/>
              </a:spcBef>
              <a:spcAft>
                <a:spcPts val="0"/>
              </a:spcAft>
              <a:buNone/>
              <a:defRPr sz="1200" b="0" cap="none" baseline="0">
                <a:solidFill>
                  <a:schemeClr val="bg1">
                    <a:lumMod val="50000"/>
                  </a:schemeClr>
                </a:solidFill>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15" name="Textplatzhalter 2"/>
          <p:cNvSpPr>
            <a:spLocks noGrp="1"/>
          </p:cNvSpPr>
          <p:nvPr>
            <p:ph type="body" idx="19"/>
          </p:nvPr>
        </p:nvSpPr>
        <p:spPr>
          <a:xfrm>
            <a:off x="8196013" y="5967802"/>
            <a:ext cx="1290788" cy="180000"/>
          </a:xfrm>
        </p:spPr>
        <p:txBody>
          <a:bodyPr rIns="0" anchor="t"/>
          <a:lstStyle>
            <a:lvl1pPr marL="0" indent="0" algn="r">
              <a:lnSpc>
                <a:spcPct val="100000"/>
              </a:lnSpc>
              <a:spcBef>
                <a:spcPts val="0"/>
              </a:spcBef>
              <a:spcAft>
                <a:spcPts val="0"/>
              </a:spcAft>
              <a:buNone/>
              <a:defRPr sz="1200" b="0" cap="none" baseline="0">
                <a:solidFill>
                  <a:schemeClr val="bg1">
                    <a:lumMod val="50000"/>
                  </a:schemeClr>
                </a:solidFill>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16" name="Textplatzhalter 2"/>
          <p:cNvSpPr>
            <a:spLocks noGrp="1"/>
          </p:cNvSpPr>
          <p:nvPr>
            <p:ph type="body" idx="13"/>
          </p:nvPr>
        </p:nvSpPr>
        <p:spPr>
          <a:xfrm>
            <a:off x="781645" y="5967802"/>
            <a:ext cx="4241250" cy="180000"/>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17" name="Textplatzhalter 2"/>
          <p:cNvSpPr>
            <a:spLocks noGrp="1"/>
          </p:cNvSpPr>
          <p:nvPr>
            <p:ph type="body" idx="17"/>
          </p:nvPr>
        </p:nvSpPr>
        <p:spPr>
          <a:xfrm>
            <a:off x="5237812" y="5967802"/>
            <a:ext cx="4241250" cy="180000"/>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Tree>
    <p:extLst>
      <p:ext uri="{BB962C8B-B14F-4D97-AF65-F5344CB8AC3E}">
        <p14:creationId xmlns:p14="http://schemas.microsoft.com/office/powerpoint/2010/main" val="240010068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four cov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4" name="Datumsplatzhalter 3"/>
          <p:cNvSpPr>
            <a:spLocks noGrp="1"/>
          </p:cNvSpPr>
          <p:nvPr>
            <p:ph type="dt" sz="half" idx="10"/>
          </p:nvPr>
        </p:nvSpPr>
        <p:spPr/>
        <p:txBody>
          <a:bodyPr/>
          <a:lstStyle/>
          <a:p>
            <a:r>
              <a:rPr lang="de-DE" smtClean="0"/>
              <a:t>Varian: Grundzüge der Mikroökonomik 9. A. De Gruyter Oldenbourg 2016. ISBN  978-3-11-044093-5</a:t>
            </a:r>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03C7EDE-C1C1-4A17-8A67-66AA4FFFB732}" type="slidenum">
              <a:rPr lang="de-DE" smtClean="0"/>
              <a:pPr/>
              <a:t>‹Nr.›</a:t>
            </a:fld>
            <a:endParaRPr lang="de-DE"/>
          </a:p>
        </p:txBody>
      </p:sp>
      <p:sp>
        <p:nvSpPr>
          <p:cNvPr id="9" name="Textplatzhalter 2"/>
          <p:cNvSpPr>
            <a:spLocks noGrp="1"/>
          </p:cNvSpPr>
          <p:nvPr>
            <p:ph type="body" idx="13"/>
          </p:nvPr>
        </p:nvSpPr>
        <p:spPr>
          <a:xfrm>
            <a:off x="781645" y="5976001"/>
            <a:ext cx="8705156" cy="224775"/>
          </a:xfrm>
        </p:spPr>
        <p:txBody>
          <a:bodyPr rIns="0" anchor="t"/>
          <a:lstStyle>
            <a:lvl1pPr marL="0" indent="0">
              <a:lnSpc>
                <a:spcPct val="100000"/>
              </a:lnSpc>
              <a:spcBef>
                <a:spcPts val="0"/>
              </a:spcBef>
              <a:spcAft>
                <a:spcPts val="0"/>
              </a:spcAft>
              <a:buNone/>
              <a:defRPr sz="1200" b="0" cap="none" baseline="0">
                <a:latin typeface="Times New Roman" panose="02020603050405020304" pitchFamily="18" charset="0"/>
                <a:cs typeface="Times New Roman" panose="020206030504050203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10" name="Bildplatzhalter 7"/>
          <p:cNvSpPr>
            <a:spLocks noGrp="1"/>
          </p:cNvSpPr>
          <p:nvPr>
            <p:ph type="pic" sz="quarter" idx="16"/>
          </p:nvPr>
        </p:nvSpPr>
        <p:spPr>
          <a:xfrm>
            <a:off x="786289" y="2170430"/>
            <a:ext cx="1989000" cy="3772548"/>
          </a:xfrm>
        </p:spPr>
        <p:txBody>
          <a:bodyPr/>
          <a:lstStyle/>
          <a:p>
            <a:r>
              <a:rPr lang="de-DE" smtClean="0"/>
              <a:t>Bild durch Klicken auf Symbol hinzufügen</a:t>
            </a:r>
            <a:endParaRPr lang="en-GB" dirty="0"/>
          </a:p>
        </p:txBody>
      </p:sp>
      <p:sp>
        <p:nvSpPr>
          <p:cNvPr id="12" name="Bildplatzhalter 7"/>
          <p:cNvSpPr>
            <a:spLocks noGrp="1"/>
          </p:cNvSpPr>
          <p:nvPr>
            <p:ph type="pic" sz="quarter" idx="17"/>
          </p:nvPr>
        </p:nvSpPr>
        <p:spPr>
          <a:xfrm>
            <a:off x="3023460" y="2170430"/>
            <a:ext cx="1989000" cy="3772548"/>
          </a:xfrm>
        </p:spPr>
        <p:txBody>
          <a:bodyPr/>
          <a:lstStyle/>
          <a:p>
            <a:r>
              <a:rPr lang="de-DE" smtClean="0"/>
              <a:t>Bild durch Klicken auf Symbol hinzufügen</a:t>
            </a:r>
            <a:endParaRPr lang="en-GB" dirty="0"/>
          </a:p>
        </p:txBody>
      </p:sp>
      <p:sp>
        <p:nvSpPr>
          <p:cNvPr id="13" name="Bildplatzhalter 7"/>
          <p:cNvSpPr>
            <a:spLocks noGrp="1"/>
          </p:cNvSpPr>
          <p:nvPr>
            <p:ph type="pic" sz="quarter" idx="18"/>
          </p:nvPr>
        </p:nvSpPr>
        <p:spPr>
          <a:xfrm>
            <a:off x="5260630" y="2170430"/>
            <a:ext cx="1989000" cy="3772548"/>
          </a:xfrm>
        </p:spPr>
        <p:txBody>
          <a:bodyPr/>
          <a:lstStyle/>
          <a:p>
            <a:r>
              <a:rPr lang="de-DE" smtClean="0"/>
              <a:t>Bild durch Klicken auf Symbol hinzufügen</a:t>
            </a:r>
            <a:endParaRPr lang="en-GB" dirty="0"/>
          </a:p>
        </p:txBody>
      </p:sp>
      <p:sp>
        <p:nvSpPr>
          <p:cNvPr id="14" name="Bildplatzhalter 7"/>
          <p:cNvSpPr>
            <a:spLocks noGrp="1"/>
          </p:cNvSpPr>
          <p:nvPr>
            <p:ph type="pic" sz="quarter" idx="19"/>
          </p:nvPr>
        </p:nvSpPr>
        <p:spPr>
          <a:xfrm>
            <a:off x="7497801" y="2170430"/>
            <a:ext cx="1989000" cy="3772548"/>
          </a:xfrm>
        </p:spPr>
        <p:txBody>
          <a:bodyPr/>
          <a:lstStyle/>
          <a:p>
            <a:r>
              <a:rPr lang="de-DE" smtClean="0"/>
              <a:t>Bild durch Klicken auf Symbol hinzufügen</a:t>
            </a:r>
            <a:endParaRPr lang="en-GB" dirty="0"/>
          </a:p>
        </p:txBody>
      </p:sp>
    </p:spTree>
    <p:extLst>
      <p:ext uri="{BB962C8B-B14F-4D97-AF65-F5344CB8AC3E}">
        <p14:creationId xmlns:p14="http://schemas.microsoft.com/office/powerpoint/2010/main" val="1140779451"/>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787063" y="1497649"/>
            <a:ext cx="8695857" cy="497205"/>
          </a:xfrm>
          <a:prstGeom prst="rect">
            <a:avLst/>
          </a:prstGeom>
        </p:spPr>
        <p:txBody>
          <a:bodyPr vert="horz" lIns="0" tIns="0" rIns="144000" bIns="0" rtlCol="0" anchor="t" anchorCtr="0">
            <a:no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787063" y="2169106"/>
            <a:ext cx="8697417" cy="3780845"/>
          </a:xfrm>
          <a:prstGeom prst="rect">
            <a:avLst/>
          </a:prstGeom>
        </p:spPr>
        <p:txBody>
          <a:bodyPr vert="horz" lIns="0" tIns="0" rIns="0" bIns="0" rtlCol="0" anchor="t" anchorCtr="0">
            <a:no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a:p>
            <a:pPr lvl="4"/>
            <a:r>
              <a:rPr lang="de-DE" dirty="0" smtClean="0"/>
              <a:t>Sechste Ebene</a:t>
            </a:r>
          </a:p>
          <a:p>
            <a:pPr lvl="5"/>
            <a:r>
              <a:rPr lang="de-DE" dirty="0" smtClean="0"/>
              <a:t>Siebte Ebene</a:t>
            </a:r>
          </a:p>
          <a:p>
            <a:pPr lvl="6"/>
            <a:r>
              <a:rPr lang="de-DE" dirty="0" smtClean="0"/>
              <a:t>Achte Ebene</a:t>
            </a:r>
          </a:p>
          <a:p>
            <a:pPr lvl="7"/>
            <a:r>
              <a:rPr lang="de-DE" dirty="0" smtClean="0"/>
              <a:t>Neunte Ebene</a:t>
            </a:r>
          </a:p>
          <a:p>
            <a:pPr lvl="8"/>
            <a:r>
              <a:rPr lang="de-DE" sz="1200" dirty="0" smtClean="0"/>
              <a:t>Zehnte Ebene</a:t>
            </a:r>
            <a:endParaRPr lang="de-DE" dirty="0" smtClean="0"/>
          </a:p>
        </p:txBody>
      </p:sp>
      <p:sp>
        <p:nvSpPr>
          <p:cNvPr id="4" name="Datumsplatzhalter 3"/>
          <p:cNvSpPr>
            <a:spLocks noGrp="1"/>
          </p:cNvSpPr>
          <p:nvPr>
            <p:ph type="dt" sz="half" idx="2"/>
          </p:nvPr>
        </p:nvSpPr>
        <p:spPr>
          <a:xfrm>
            <a:off x="781645" y="6567804"/>
            <a:ext cx="1075523" cy="180000"/>
          </a:xfrm>
          <a:prstGeom prst="rect">
            <a:avLst/>
          </a:prstGeom>
        </p:spPr>
        <p:txBody>
          <a:bodyPr vert="horz" lIns="0" tIns="0" rIns="0" bIns="0" rtlCol="0" anchor="t" anchorCtr="0"/>
          <a:lstStyle>
            <a:lvl1pPr algn="l">
              <a:defRPr sz="1000" b="0" i="1">
                <a:solidFill>
                  <a:schemeClr val="tx1"/>
                </a:solidFill>
                <a:latin typeface="+mn-lt"/>
                <a:cs typeface="Times New Roman" panose="02020603050405020304" pitchFamily="18" charset="0"/>
              </a:defRPr>
            </a:lvl1pPr>
          </a:lstStyle>
          <a:p>
            <a:r>
              <a:rPr lang="de-DE" smtClean="0"/>
              <a:t>Varian: Grundzüge der Mikroökonomik 9. A. De Gruyter Oldenbourg 2016. ISBN  978-3-11-044093-5</a:t>
            </a:r>
            <a:endParaRPr lang="de-DE" dirty="0"/>
          </a:p>
        </p:txBody>
      </p:sp>
      <p:sp>
        <p:nvSpPr>
          <p:cNvPr id="5" name="Fußzeilenplatzhalter 4"/>
          <p:cNvSpPr>
            <a:spLocks noGrp="1"/>
          </p:cNvSpPr>
          <p:nvPr>
            <p:ph type="ftr" sz="quarter" idx="3"/>
          </p:nvPr>
        </p:nvSpPr>
        <p:spPr>
          <a:xfrm>
            <a:off x="1934765" y="6567805"/>
            <a:ext cx="7544297" cy="180000"/>
          </a:xfrm>
          <a:prstGeom prst="rect">
            <a:avLst/>
          </a:prstGeom>
        </p:spPr>
        <p:txBody>
          <a:bodyPr vert="horz" lIns="0" tIns="0" rIns="0" bIns="0" rtlCol="0" anchor="t" anchorCtr="0"/>
          <a:lstStyle>
            <a:lvl1pPr algn="l">
              <a:defRPr sz="1000" b="0" i="1">
                <a:solidFill>
                  <a:schemeClr val="tx1"/>
                </a:solidFill>
                <a:latin typeface="+mn-lt"/>
                <a:cs typeface="Times New Roman" panose="02020603050405020304" pitchFamily="18" charset="0"/>
              </a:defRPr>
            </a:lvl1pPr>
          </a:lstStyle>
          <a:p>
            <a:endParaRPr lang="de-DE" dirty="0"/>
          </a:p>
        </p:txBody>
      </p:sp>
      <p:sp>
        <p:nvSpPr>
          <p:cNvPr id="6" name="Foliennummernplatzhalter 5"/>
          <p:cNvSpPr>
            <a:spLocks noGrp="1"/>
          </p:cNvSpPr>
          <p:nvPr>
            <p:ph type="sldNum" sz="quarter" idx="4"/>
          </p:nvPr>
        </p:nvSpPr>
        <p:spPr>
          <a:xfrm>
            <a:off x="9479062" y="6549516"/>
            <a:ext cx="360074" cy="180000"/>
          </a:xfrm>
          <a:prstGeom prst="rect">
            <a:avLst/>
          </a:prstGeom>
        </p:spPr>
        <p:txBody>
          <a:bodyPr vert="horz" lIns="0" tIns="0" rIns="0" bIns="0" rtlCol="0" anchor="t" anchorCtr="0"/>
          <a:lstStyle>
            <a:lvl1pPr algn="l">
              <a:defRPr sz="1000" b="0">
                <a:solidFill>
                  <a:schemeClr val="tx1"/>
                </a:solidFill>
                <a:latin typeface="Times New Roman" panose="02020603050405020304" pitchFamily="18" charset="0"/>
                <a:cs typeface="Times New Roman" panose="02020603050405020304" pitchFamily="18" charset="0"/>
              </a:defRPr>
            </a:lvl1pPr>
          </a:lstStyle>
          <a:p>
            <a:fld id="{B03C7EDE-C1C1-4A17-8A67-66AA4FFFB732}" type="slidenum">
              <a:rPr lang="de-DE" smtClean="0"/>
              <a:pPr/>
              <a:t>‹Nr.›</a:t>
            </a:fld>
            <a:endParaRPr lang="de-DE" dirty="0"/>
          </a:p>
        </p:txBody>
      </p:sp>
      <p:pic>
        <p:nvPicPr>
          <p:cNvPr id="12" name="Grafik 11"/>
          <p:cNvPicPr>
            <a:picLocks noChangeAspect="1"/>
          </p:cNvPicPr>
          <p:nvPr/>
        </p:nvPicPr>
        <p:blipFill>
          <a:blip r:embed="rId28"/>
          <a:stretch>
            <a:fillRect/>
          </a:stretch>
        </p:blipFill>
        <p:spPr>
          <a:xfrm>
            <a:off x="781645" y="6456235"/>
            <a:ext cx="0" cy="0"/>
          </a:xfrm>
          <a:prstGeom prst="rect">
            <a:avLst/>
          </a:prstGeom>
        </p:spPr>
      </p:pic>
      <p:pic>
        <p:nvPicPr>
          <p:cNvPr id="15" name="Grafik 14"/>
          <p:cNvPicPr>
            <a:picLocks noChangeAspect="1"/>
          </p:cNvPicPr>
          <p:nvPr/>
        </p:nvPicPr>
        <p:blipFill>
          <a:blip r:embed="rId28" cstate="print"/>
          <a:stretch>
            <a:fillRect/>
          </a:stretch>
        </p:blipFill>
        <p:spPr>
          <a:xfrm>
            <a:off x="781645" y="6456236"/>
            <a:ext cx="557578" cy="52007"/>
          </a:xfrm>
          <a:prstGeom prst="rect">
            <a:avLst/>
          </a:prstGeom>
        </p:spPr>
      </p:pic>
      <p:pic>
        <p:nvPicPr>
          <p:cNvPr id="18" name="Grafik 17" descr="rz_dg-oldenbourg.eps"/>
          <p:cNvPicPr>
            <a:picLocks noChangeAspect="1"/>
          </p:cNvPicPr>
          <p:nvPr userDrawn="1"/>
        </p:nvPicPr>
        <p:blipFill>
          <a:blip r:embed="rId29" cstate="print"/>
          <a:stretch>
            <a:fillRect/>
          </a:stretch>
        </p:blipFill>
        <p:spPr>
          <a:xfrm>
            <a:off x="450895" y="-10048"/>
            <a:ext cx="1285875" cy="657225"/>
          </a:xfrm>
          <a:prstGeom prst="rect">
            <a:avLst/>
          </a:prstGeom>
        </p:spPr>
      </p:pic>
    </p:spTree>
    <p:extLst>
      <p:ext uri="{BB962C8B-B14F-4D97-AF65-F5344CB8AC3E}">
        <p14:creationId xmlns:p14="http://schemas.microsoft.com/office/powerpoint/2010/main" val="2974773858"/>
      </p:ext>
    </p:extLst>
  </p:cSld>
  <p:clrMap bg1="lt1" tx1="dk1" bg2="lt2" tx2="dk2" accent1="accent1" accent2="accent2" accent3="accent3" accent4="accent4" accent5="accent5" accent6="accent6" hlink="hlink" folHlink="folHlink"/>
  <p:sldLayoutIdLst>
    <p:sldLayoutId id="2147483694" r:id="rId1"/>
    <p:sldLayoutId id="2147483728" r:id="rId2"/>
    <p:sldLayoutId id="2147483730" r:id="rId3"/>
    <p:sldLayoutId id="2147483695" r:id="rId4"/>
    <p:sldLayoutId id="2147483696" r:id="rId5"/>
    <p:sldLayoutId id="2147483701" r:id="rId6"/>
    <p:sldLayoutId id="2147483698" r:id="rId7"/>
    <p:sldLayoutId id="2147483677" r:id="rId8"/>
    <p:sldLayoutId id="2147483729" r:id="rId9"/>
    <p:sldLayoutId id="2147483703" r:id="rId10"/>
    <p:sldLayoutId id="2147483709" r:id="rId11"/>
    <p:sldLayoutId id="2147483699" r:id="rId12"/>
    <p:sldLayoutId id="2147483700" r:id="rId13"/>
    <p:sldLayoutId id="2147483711" r:id="rId14"/>
    <p:sldLayoutId id="2147483712" r:id="rId15"/>
    <p:sldLayoutId id="2147483713" r:id="rId16"/>
    <p:sldLayoutId id="2147483714" r:id="rId17"/>
    <p:sldLayoutId id="2147483715" r:id="rId18"/>
    <p:sldLayoutId id="2147483716" r:id="rId19"/>
    <p:sldLayoutId id="2147483717" r:id="rId20"/>
    <p:sldLayoutId id="2147483718" r:id="rId21"/>
    <p:sldLayoutId id="2147483719" r:id="rId22"/>
    <p:sldLayoutId id="2147483720" r:id="rId23"/>
    <p:sldLayoutId id="2147483721" r:id="rId24"/>
    <p:sldLayoutId id="2147483722" r:id="rId25"/>
    <p:sldLayoutId id="2147483731" r:id="rId26"/>
  </p:sldLayoutIdLst>
  <p:timing>
    <p:tnLst>
      <p:par>
        <p:cTn id="1" dur="indefinite" restart="never" nodeType="tmRoot"/>
      </p:par>
    </p:tnLst>
  </p:timing>
  <p:hf hdr="0" ftr="0"/>
  <p:txStyles>
    <p:titleStyle>
      <a:lvl1pPr algn="l" defTabSz="914400" rtl="0" eaLnBrk="1" latinLnBrk="0" hangingPunct="1">
        <a:lnSpc>
          <a:spcPct val="100000"/>
        </a:lnSpc>
        <a:spcBef>
          <a:spcPct val="0"/>
        </a:spcBef>
        <a:buNone/>
        <a:defRPr sz="1800" b="1" kern="1200" cap="all" baseline="0">
          <a:solidFill>
            <a:schemeClr val="tx1"/>
          </a:solidFill>
          <a:latin typeface="+mj-lt"/>
          <a:ea typeface="+mj-ea"/>
          <a:cs typeface="Arial" panose="020B0604020202020204" pitchFamily="34" charset="0"/>
        </a:defRPr>
      </a:lvl1pPr>
    </p:titleStyle>
    <p:bodyStyle>
      <a:lvl1pPr marL="0" indent="0" algn="l" defTabSz="914400" rtl="0" eaLnBrk="1" latinLnBrk="0" hangingPunct="1">
        <a:lnSpc>
          <a:spcPct val="100000"/>
        </a:lnSpc>
        <a:spcBef>
          <a:spcPts val="1400"/>
        </a:spcBef>
        <a:spcAft>
          <a:spcPts val="800"/>
        </a:spcAft>
        <a:buFont typeface="Arial" panose="020B0604020202020204" pitchFamily="34" charset="0"/>
        <a:buNone/>
        <a:defRPr sz="1400" b="1" i="0" kern="1200" cap="all" spc="50" baseline="0">
          <a:solidFill>
            <a:schemeClr val="tx1"/>
          </a:solidFill>
          <a:latin typeface="+mj-lt"/>
          <a:ea typeface="+mn-ea"/>
          <a:cs typeface="+mn-cs"/>
        </a:defRPr>
      </a:lvl1pPr>
      <a:lvl2pPr marL="0" indent="0" algn="l" defTabSz="914400" rtl="0" eaLnBrk="1" latinLnBrk="0" hangingPunct="1">
        <a:lnSpc>
          <a:spcPct val="100000"/>
        </a:lnSpc>
        <a:spcBef>
          <a:spcPts val="800"/>
        </a:spcBef>
        <a:spcAft>
          <a:spcPts val="800"/>
        </a:spcAft>
        <a:buSzPct val="70000"/>
        <a:buFont typeface="Wingdings 3" panose="05040102010807070707" pitchFamily="18" charset="2"/>
        <a:buNone/>
        <a:defRPr sz="1200" kern="1200">
          <a:solidFill>
            <a:schemeClr val="tx1"/>
          </a:solidFill>
          <a:latin typeface="+mn-lt"/>
          <a:ea typeface="+mn-ea"/>
          <a:cs typeface="+mn-cs"/>
        </a:defRPr>
      </a:lvl2pPr>
      <a:lvl3pPr marL="179388" indent="-179388" algn="l" defTabSz="914400" rtl="0" eaLnBrk="1" latinLnBrk="0" hangingPunct="1">
        <a:lnSpc>
          <a:spcPct val="100000"/>
        </a:lnSpc>
        <a:spcBef>
          <a:spcPts val="800"/>
        </a:spcBef>
        <a:spcAft>
          <a:spcPts val="800"/>
        </a:spcAft>
        <a:buSzPct val="70000"/>
        <a:buFont typeface="Wingdings 3" panose="05040102010807070707" pitchFamily="18" charset="2"/>
        <a:buChar char=""/>
        <a:defRPr sz="1200" kern="1200">
          <a:solidFill>
            <a:schemeClr val="tx1"/>
          </a:solidFill>
          <a:latin typeface="+mn-lt"/>
          <a:ea typeface="+mn-ea"/>
          <a:cs typeface="+mn-cs"/>
        </a:defRPr>
      </a:lvl3pPr>
      <a:lvl4pPr marL="360000" indent="-180000" algn="l" defTabSz="914400" rtl="0" eaLnBrk="1" latinLnBrk="0" hangingPunct="1">
        <a:lnSpc>
          <a:spcPct val="100000"/>
        </a:lnSpc>
        <a:spcBef>
          <a:spcPts val="800"/>
        </a:spcBef>
        <a:spcAft>
          <a:spcPts val="800"/>
        </a:spcAft>
        <a:buSzPct val="70000"/>
        <a:buFont typeface="Wingdings 3" panose="05040102010807070707" pitchFamily="18" charset="2"/>
        <a:buChar char=""/>
        <a:defRPr sz="1200" b="0" i="0" kern="1200" baseline="0">
          <a:solidFill>
            <a:schemeClr val="tx1"/>
          </a:solidFill>
          <a:latin typeface="+mn-lt"/>
          <a:ea typeface="+mn-ea"/>
          <a:cs typeface="Arial" panose="020B0604020202020204" pitchFamily="34" charset="0"/>
        </a:defRPr>
      </a:lvl4pPr>
      <a:lvl5pPr marL="540000" indent="-180000" algn="l" defTabSz="914400" rtl="0" eaLnBrk="1" latinLnBrk="0" hangingPunct="1">
        <a:lnSpc>
          <a:spcPct val="100000"/>
        </a:lnSpc>
        <a:spcBef>
          <a:spcPts val="800"/>
        </a:spcBef>
        <a:spcAft>
          <a:spcPts val="800"/>
        </a:spcAft>
        <a:buSzPct val="70000"/>
        <a:buFont typeface="Wingdings 3" panose="05040102010807070707" pitchFamily="18" charset="2"/>
        <a:buChar char=""/>
        <a:defRPr sz="1200" kern="1200">
          <a:solidFill>
            <a:schemeClr val="tx1"/>
          </a:solidFill>
          <a:latin typeface="+mn-lt"/>
          <a:ea typeface="+mn-ea"/>
          <a:cs typeface="Arial" panose="020B0604020202020204" pitchFamily="34" charset="0"/>
        </a:defRPr>
      </a:lvl5pPr>
      <a:lvl6pPr marL="540000" indent="-180000" algn="l" defTabSz="914400" rtl="0" eaLnBrk="1" latinLnBrk="0" hangingPunct="1">
        <a:lnSpc>
          <a:spcPct val="100000"/>
        </a:lnSpc>
        <a:spcBef>
          <a:spcPts val="800"/>
        </a:spcBef>
        <a:spcAft>
          <a:spcPts val="800"/>
        </a:spcAft>
        <a:buSzPct val="70000"/>
        <a:buFont typeface="Wingdings 3" panose="05040102010807070707" pitchFamily="18" charset="2"/>
        <a:buChar char=""/>
        <a:defRPr sz="1200" b="0" kern="1200" baseline="0">
          <a:solidFill>
            <a:schemeClr val="tx1"/>
          </a:solidFill>
          <a:latin typeface="+mn-lt"/>
          <a:ea typeface="+mn-ea"/>
          <a:cs typeface="+mn-cs"/>
        </a:defRPr>
      </a:lvl6pPr>
      <a:lvl7pPr marL="540000" indent="-180000" algn="l" defTabSz="914400" rtl="0" eaLnBrk="1" latinLnBrk="0" hangingPunct="1">
        <a:lnSpc>
          <a:spcPct val="100000"/>
        </a:lnSpc>
        <a:spcBef>
          <a:spcPts val="800"/>
        </a:spcBef>
        <a:spcAft>
          <a:spcPts val="800"/>
        </a:spcAft>
        <a:buSzPct val="70000"/>
        <a:buFont typeface="Wingdings 3" panose="05040102010807070707" pitchFamily="18" charset="2"/>
        <a:buChar char=""/>
        <a:defRPr sz="1200" kern="1200">
          <a:solidFill>
            <a:schemeClr val="tx1"/>
          </a:solidFill>
          <a:latin typeface="+mn-lt"/>
          <a:ea typeface="+mn-ea"/>
          <a:cs typeface="+mn-cs"/>
        </a:defRPr>
      </a:lvl7pPr>
      <a:lvl8pPr marL="540000" indent="-180000" algn="l" defTabSz="914400" rtl="0" eaLnBrk="1" latinLnBrk="0" hangingPunct="1">
        <a:lnSpc>
          <a:spcPct val="100000"/>
        </a:lnSpc>
        <a:spcBef>
          <a:spcPts val="800"/>
        </a:spcBef>
        <a:spcAft>
          <a:spcPts val="800"/>
        </a:spcAft>
        <a:buSzPct val="70000"/>
        <a:buFont typeface="Wingdings 3" panose="05040102010807070707" pitchFamily="18" charset="2"/>
        <a:buChar char=""/>
        <a:defRPr sz="1200" kern="1200">
          <a:solidFill>
            <a:schemeClr val="tx1"/>
          </a:solidFill>
          <a:latin typeface="+mn-lt"/>
          <a:ea typeface="+mn-ea"/>
          <a:cs typeface="+mn-cs"/>
        </a:defRPr>
      </a:lvl8pPr>
      <a:lvl9pPr marL="540000" indent="-180000" algn="l" defTabSz="914400" rtl="0" eaLnBrk="1" latinLnBrk="0" hangingPunct="1">
        <a:lnSpc>
          <a:spcPct val="100000"/>
        </a:lnSpc>
        <a:spcBef>
          <a:spcPts val="800"/>
        </a:spcBef>
        <a:spcAft>
          <a:spcPts val="800"/>
        </a:spcAft>
        <a:buSzPct val="70000"/>
        <a:buFont typeface="Wingdings 3" panose="05040102010807070707" pitchFamily="18" charset="2"/>
        <a:buChar char=""/>
        <a:defRPr sz="1200" kern="1200" baseline="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pos="7355" userDrawn="1">
          <p15:clr>
            <a:srgbClr val="F26B43"/>
          </p15:clr>
        </p15:guide>
        <p15:guide id="1" orient="horz" pos="981" userDrawn="1">
          <p15:clr>
            <a:srgbClr val="F26B43"/>
          </p15:clr>
        </p15:guide>
        <p15:guide id="2" orient="horz" pos="1253" userDrawn="1">
          <p15:clr>
            <a:srgbClr val="F26B43"/>
          </p15:clr>
        </p15:guide>
        <p15:guide id="3" orient="horz" pos="1366" userDrawn="1">
          <p15:clr>
            <a:srgbClr val="F26B43"/>
          </p15:clr>
        </p15:guide>
        <p15:guide id="5" orient="horz" pos="4156" userDrawn="1">
          <p15:clr>
            <a:srgbClr val="F26B43"/>
          </p15:clr>
        </p15:guide>
        <p15:guide id="6" orient="horz" pos="3906" userDrawn="1">
          <p15:clr>
            <a:srgbClr val="F26B43"/>
          </p15:clr>
        </p15:guide>
        <p15:guide id="7" orient="horz" pos="3748" userDrawn="1">
          <p15:clr>
            <a:srgbClr val="F26B43"/>
          </p15:clr>
        </p15:guide>
        <p15:guide id="8" pos="60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7.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ea typeface="ＭＳ Ｐゴシック" charset="-128"/>
              </a:rPr>
              <a:t>3</a:t>
            </a:r>
            <a:r>
              <a:rPr lang="de-DE" altLang="de-DE" dirty="0">
                <a:ea typeface="ＭＳ Ｐゴシック" charset="-128"/>
              </a:rPr>
              <a:t>. Kapitel</a:t>
            </a:r>
            <a:r>
              <a:rPr lang="de-DE" dirty="0" smtClean="0"/>
              <a:t/>
            </a:r>
            <a:br>
              <a:rPr lang="de-DE" dirty="0" smtClean="0"/>
            </a:br>
            <a:r>
              <a:rPr lang="de-DE" dirty="0"/>
              <a:t/>
            </a:r>
            <a:br>
              <a:rPr lang="de-DE" dirty="0"/>
            </a:br>
            <a:r>
              <a:rPr lang="de-DE" dirty="0" smtClean="0"/>
              <a:t/>
            </a:r>
            <a:br>
              <a:rPr lang="de-DE" dirty="0" smtClean="0"/>
            </a:br>
            <a:r>
              <a:rPr lang="de-DE" dirty="0"/>
              <a:t/>
            </a:r>
            <a:br>
              <a:rPr lang="de-DE" dirty="0"/>
            </a:br>
            <a:endParaRPr lang="de-DE" dirty="0"/>
          </a:p>
        </p:txBody>
      </p:sp>
      <p:sp>
        <p:nvSpPr>
          <p:cNvPr id="3" name="Inhaltsplatzhalter 2"/>
          <p:cNvSpPr>
            <a:spLocks noGrp="1"/>
          </p:cNvSpPr>
          <p:nvPr>
            <p:ph idx="1"/>
          </p:nvPr>
        </p:nvSpPr>
        <p:spPr/>
        <p:txBody>
          <a:bodyPr/>
          <a:lstStyle/>
          <a:p>
            <a:endParaRPr lang="en-GB" altLang="de-DE" dirty="0" smtClean="0">
              <a:ea typeface="ＭＳ Ｐゴシック" pitchFamily="-84" charset="-128"/>
            </a:endParaRPr>
          </a:p>
          <a:p>
            <a:r>
              <a:rPr lang="de-DE" sz="1600" dirty="0"/>
              <a:t>Präferenzen</a:t>
            </a:r>
          </a:p>
        </p:txBody>
      </p:sp>
      <p:sp>
        <p:nvSpPr>
          <p:cNvPr id="4" name="Foliennummernplatzhalter 3"/>
          <p:cNvSpPr>
            <a:spLocks noGrp="1"/>
          </p:cNvSpPr>
          <p:nvPr>
            <p:ph type="sldNum" sz="quarter" idx="12"/>
          </p:nvPr>
        </p:nvSpPr>
        <p:spPr/>
        <p:txBody>
          <a:bodyPr/>
          <a:lstStyle/>
          <a:p>
            <a:fld id="{B03C7EDE-C1C1-4A17-8A67-66AA4FFFB732}" type="slidenum">
              <a:rPr lang="de-DE" smtClean="0"/>
              <a:pPr/>
              <a:t>1</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Tree>
    <p:extLst>
      <p:ext uri="{BB962C8B-B14F-4D97-AF65-F5344CB8AC3E}">
        <p14:creationId xmlns:p14="http://schemas.microsoft.com/office/powerpoint/2010/main" val="2699558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Indifferenzkurven</a:t>
            </a: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10</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24910" y="2283898"/>
            <a:ext cx="162409" cy="359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2308" y="5795498"/>
            <a:ext cx="4485055" cy="172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3458" y="4164013"/>
            <a:ext cx="19685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6860" y="2449882"/>
            <a:ext cx="2984718" cy="322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7708" y="2406409"/>
            <a:ext cx="27368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4821578" y="2468445"/>
            <a:ext cx="3654207" cy="830997"/>
          </a:xfrm>
          <a:prstGeom prst="rect">
            <a:avLst/>
          </a:prstGeom>
        </p:spPr>
        <p:txBody>
          <a:bodyPr wrap="square">
            <a:spAutoFit/>
          </a:bodyPr>
          <a:lstStyle/>
          <a:p>
            <a:pPr lvl="0" eaLnBrk="0" fontAlgn="base" hangingPunct="0">
              <a:spcBef>
                <a:spcPct val="0"/>
              </a:spcBef>
              <a:spcAft>
                <a:spcPct val="0"/>
              </a:spcAft>
            </a:pPr>
            <a:r>
              <a:rPr lang="de-DE" altLang="de-DE" sz="1600" dirty="0" smtClean="0">
                <a:solidFill>
                  <a:srgbClr val="000000"/>
                </a:solidFill>
                <a:latin typeface="Arial" pitchFamily="34" charset="0"/>
                <a:ea typeface="ＭＳ Ｐゴシック" charset="-128"/>
              </a:rPr>
              <a:t>ALLE BÜNDEL AUF I</a:t>
            </a:r>
            <a:r>
              <a:rPr lang="de-DE" altLang="de-DE" sz="1600" baseline="-25000" dirty="0" smtClean="0">
                <a:solidFill>
                  <a:srgbClr val="000000"/>
                </a:solidFill>
                <a:latin typeface="Arial" pitchFamily="34" charset="0"/>
                <a:ea typeface="ＭＳ Ｐゴシック" charset="-128"/>
              </a:rPr>
              <a:t>1</a:t>
            </a:r>
            <a:r>
              <a:rPr lang="de-DE" altLang="de-DE" sz="1600" dirty="0" smtClean="0">
                <a:solidFill>
                  <a:srgbClr val="000000"/>
                </a:solidFill>
                <a:latin typeface="Arial" pitchFamily="34" charset="0"/>
                <a:ea typeface="ＭＳ Ｐゴシック" charset="-128"/>
              </a:rPr>
              <a:t> SIND GEGENÜBER ALLEN BÜNDELN AUF I</a:t>
            </a:r>
            <a:r>
              <a:rPr lang="de-DE" altLang="de-DE" sz="1600" baseline="-25000" dirty="0" smtClean="0">
                <a:solidFill>
                  <a:srgbClr val="000000"/>
                </a:solidFill>
                <a:latin typeface="Arial" pitchFamily="34" charset="0"/>
                <a:ea typeface="ＭＳ Ｐゴシック" charset="-128"/>
              </a:rPr>
              <a:t>2 </a:t>
            </a:r>
            <a:r>
              <a:rPr lang="de-DE" altLang="de-DE" sz="1600" dirty="0" smtClean="0">
                <a:solidFill>
                  <a:srgbClr val="000000"/>
                </a:solidFill>
                <a:latin typeface="Arial" pitchFamily="34" charset="0"/>
                <a:ea typeface="ＭＳ Ｐゴシック" charset="-128"/>
              </a:rPr>
              <a:t>STRENG BEVORZUGT.</a:t>
            </a:r>
            <a:endParaRPr lang="de-DE" altLang="de-DE" sz="1600" dirty="0">
              <a:solidFill>
                <a:srgbClr val="000000"/>
              </a:solidFill>
              <a:latin typeface="Arial" pitchFamily="34" charset="0"/>
              <a:ea typeface="ＭＳ Ｐゴシック" charset="-128"/>
            </a:endParaRPr>
          </a:p>
        </p:txBody>
      </p:sp>
      <p:sp>
        <p:nvSpPr>
          <p:cNvPr id="7" name="Rechteck 6"/>
          <p:cNvSpPr/>
          <p:nvPr/>
        </p:nvSpPr>
        <p:spPr>
          <a:xfrm>
            <a:off x="5559670" y="3728708"/>
            <a:ext cx="3619500" cy="830997"/>
          </a:xfrm>
          <a:prstGeom prst="rect">
            <a:avLst/>
          </a:prstGeom>
        </p:spPr>
        <p:txBody>
          <a:bodyPr wrap="square">
            <a:spAutoFit/>
          </a:bodyPr>
          <a:lstStyle/>
          <a:p>
            <a:pPr lvl="0" eaLnBrk="0" fontAlgn="base" hangingPunct="0">
              <a:spcBef>
                <a:spcPct val="0"/>
              </a:spcBef>
              <a:spcAft>
                <a:spcPct val="0"/>
              </a:spcAft>
            </a:pPr>
            <a:r>
              <a:rPr lang="de-DE" altLang="de-DE" sz="1600" dirty="0" smtClean="0">
                <a:solidFill>
                  <a:srgbClr val="000000"/>
                </a:solidFill>
                <a:latin typeface="Arial" pitchFamily="34" charset="0"/>
                <a:ea typeface="ＭＳ Ｐゴシック" charset="-128"/>
              </a:rPr>
              <a:t>ALLE BÜNDEL AUF </a:t>
            </a:r>
            <a:r>
              <a:rPr lang="de-DE" altLang="de-DE" sz="1600" dirty="0">
                <a:solidFill>
                  <a:srgbClr val="000000"/>
                </a:solidFill>
                <a:latin typeface="Arial" pitchFamily="34" charset="0"/>
                <a:ea typeface="ＭＳ Ｐゴシック" charset="-128"/>
              </a:rPr>
              <a:t>I</a:t>
            </a:r>
            <a:r>
              <a:rPr lang="de-DE" altLang="de-DE" sz="1600" baseline="-25000" dirty="0">
                <a:solidFill>
                  <a:srgbClr val="000000"/>
                </a:solidFill>
                <a:latin typeface="Arial" pitchFamily="34" charset="0"/>
                <a:ea typeface="ＭＳ Ｐゴシック" charset="-128"/>
              </a:rPr>
              <a:t>2</a:t>
            </a:r>
            <a:r>
              <a:rPr lang="de-DE" altLang="de-DE" sz="1600" dirty="0">
                <a:solidFill>
                  <a:srgbClr val="000000"/>
                </a:solidFill>
                <a:latin typeface="Arial" pitchFamily="34" charset="0"/>
                <a:ea typeface="ＭＳ Ｐゴシック" charset="-128"/>
              </a:rPr>
              <a:t> </a:t>
            </a:r>
            <a:r>
              <a:rPr lang="de-DE" altLang="de-DE" sz="1600" dirty="0" smtClean="0">
                <a:solidFill>
                  <a:srgbClr val="000000"/>
                </a:solidFill>
                <a:latin typeface="Arial" pitchFamily="34" charset="0"/>
                <a:ea typeface="ＭＳ Ｐゴシック" charset="-128"/>
              </a:rPr>
              <a:t>SIND GEGENÜBER ALLEN BÜNDELN AUF </a:t>
            </a:r>
            <a:r>
              <a:rPr lang="de-DE" altLang="de-DE" sz="1600" dirty="0">
                <a:solidFill>
                  <a:srgbClr val="000000"/>
                </a:solidFill>
                <a:latin typeface="Arial" pitchFamily="34" charset="0"/>
                <a:ea typeface="ＭＳ Ｐゴシック" charset="-128"/>
              </a:rPr>
              <a:t>I</a:t>
            </a:r>
            <a:r>
              <a:rPr lang="de-DE" altLang="de-DE" sz="1600" baseline="-25000" dirty="0">
                <a:solidFill>
                  <a:srgbClr val="000000"/>
                </a:solidFill>
                <a:latin typeface="Arial" pitchFamily="34" charset="0"/>
                <a:ea typeface="ＭＳ Ｐゴシック" charset="-128"/>
              </a:rPr>
              <a:t>3 </a:t>
            </a:r>
            <a:r>
              <a:rPr lang="de-DE" altLang="de-DE" sz="1600" dirty="0" smtClean="0">
                <a:solidFill>
                  <a:srgbClr val="000000"/>
                </a:solidFill>
                <a:latin typeface="Arial" pitchFamily="34" charset="0"/>
                <a:ea typeface="ＭＳ Ｐゴシック" charset="-128"/>
              </a:rPr>
              <a:t>STRENG BEVORZUGT.</a:t>
            </a:r>
            <a:endParaRPr lang="de-DE" altLang="de-DE" sz="1600" dirty="0">
              <a:solidFill>
                <a:srgbClr val="000000"/>
              </a:solidFill>
              <a:latin typeface="Arial" pitchFamily="34" charset="0"/>
              <a:ea typeface="ＭＳ Ｐゴシック" charset="-128"/>
            </a:endParaRPr>
          </a:p>
        </p:txBody>
      </p:sp>
      <p:sp>
        <p:nvSpPr>
          <p:cNvPr id="17" name="Oval 19"/>
          <p:cNvSpPr>
            <a:spLocks noChangeArrowheads="1"/>
          </p:cNvSpPr>
          <p:nvPr/>
        </p:nvSpPr>
        <p:spPr bwMode="auto">
          <a:xfrm>
            <a:off x="1856157" y="4896836"/>
            <a:ext cx="215900" cy="215900"/>
          </a:xfrm>
          <a:prstGeom prst="ellipse">
            <a:avLst/>
          </a:prstGeom>
          <a:solidFill>
            <a:srgbClr val="00CC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8" name="Oval 22"/>
          <p:cNvSpPr>
            <a:spLocks noChangeArrowheads="1"/>
          </p:cNvSpPr>
          <p:nvPr/>
        </p:nvSpPr>
        <p:spPr bwMode="auto">
          <a:xfrm>
            <a:off x="1831490" y="3338635"/>
            <a:ext cx="215900" cy="215900"/>
          </a:xfrm>
          <a:prstGeom prst="ellipse">
            <a:avLst/>
          </a:prstGeom>
          <a:solidFill>
            <a:srgbClr val="5F5F5F"/>
          </a:solidFill>
          <a:ln w="12700">
            <a:solidFill>
              <a:srgbClr val="5F5F5F"/>
            </a:solidFill>
            <a:round/>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9" name="Oval 20"/>
          <p:cNvSpPr>
            <a:spLocks noChangeArrowheads="1"/>
          </p:cNvSpPr>
          <p:nvPr/>
        </p:nvSpPr>
        <p:spPr bwMode="auto">
          <a:xfrm>
            <a:off x="3193073" y="3847614"/>
            <a:ext cx="215900" cy="215900"/>
          </a:xfrm>
          <a:prstGeom prst="ellipse">
            <a:avLst/>
          </a:prstGeom>
          <a:solidFill>
            <a:srgbClr val="FFFF00"/>
          </a:solidFill>
          <a:ln w="12700">
            <a:solidFill>
              <a:srgbClr val="000000"/>
            </a:solidFill>
            <a:round/>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3" name="Rechteck 12"/>
          <p:cNvSpPr/>
          <p:nvPr/>
        </p:nvSpPr>
        <p:spPr>
          <a:xfrm>
            <a:off x="3451958" y="5343324"/>
            <a:ext cx="333746" cy="369332"/>
          </a:xfrm>
          <a:prstGeom prst="rect">
            <a:avLst/>
          </a:prstGeom>
        </p:spPr>
        <p:txBody>
          <a:bodyPr wrap="none">
            <a:spAutoFit/>
          </a:bodyPr>
          <a:lstStyle/>
          <a:p>
            <a:r>
              <a:rPr lang="en-US" altLang="de-DE" b="1" dirty="0">
                <a:solidFill>
                  <a:srgbClr val="000000"/>
                </a:solidFill>
                <a:latin typeface="Arial" pitchFamily="34" charset="0"/>
                <a:ea typeface="ＭＳ Ｐゴシック" charset="-128"/>
              </a:rPr>
              <a:t>I</a:t>
            </a:r>
            <a:r>
              <a:rPr lang="en-US" altLang="de-DE" b="1" baseline="-25000" dirty="0">
                <a:solidFill>
                  <a:srgbClr val="000000"/>
                </a:solidFill>
                <a:latin typeface="Arial" pitchFamily="34" charset="0"/>
                <a:ea typeface="ＭＳ Ｐゴシック" charset="-128"/>
              </a:rPr>
              <a:t>3</a:t>
            </a:r>
            <a:endParaRPr lang="de-DE" b="1" dirty="0"/>
          </a:p>
        </p:txBody>
      </p:sp>
      <p:sp>
        <p:nvSpPr>
          <p:cNvPr id="14" name="Rechteck 13"/>
          <p:cNvSpPr/>
          <p:nvPr/>
        </p:nvSpPr>
        <p:spPr>
          <a:xfrm>
            <a:off x="4821578" y="5333833"/>
            <a:ext cx="333746" cy="369332"/>
          </a:xfrm>
          <a:prstGeom prst="rect">
            <a:avLst/>
          </a:prstGeom>
        </p:spPr>
        <p:txBody>
          <a:bodyPr wrap="none">
            <a:spAutoFit/>
          </a:bodyPr>
          <a:lstStyle/>
          <a:p>
            <a:r>
              <a:rPr lang="en-US" altLang="de-DE" b="1" dirty="0">
                <a:solidFill>
                  <a:srgbClr val="000000"/>
                </a:solidFill>
                <a:latin typeface="Arial" pitchFamily="34" charset="0"/>
                <a:ea typeface="ＭＳ Ｐゴシック" charset="-128"/>
              </a:rPr>
              <a:t>I</a:t>
            </a:r>
            <a:r>
              <a:rPr lang="en-US" altLang="de-DE" b="1" baseline="-25000" dirty="0">
                <a:solidFill>
                  <a:srgbClr val="000000"/>
                </a:solidFill>
                <a:latin typeface="Arial" pitchFamily="34" charset="0"/>
                <a:ea typeface="ＭＳ Ｐゴシック" charset="-128"/>
              </a:rPr>
              <a:t>2</a:t>
            </a:r>
            <a:endParaRPr lang="de-DE" b="1" dirty="0"/>
          </a:p>
        </p:txBody>
      </p:sp>
      <p:sp>
        <p:nvSpPr>
          <p:cNvPr id="15" name="Rechteck 14"/>
          <p:cNvSpPr/>
          <p:nvPr/>
        </p:nvSpPr>
        <p:spPr>
          <a:xfrm>
            <a:off x="5240709" y="4773953"/>
            <a:ext cx="333746" cy="369332"/>
          </a:xfrm>
          <a:prstGeom prst="rect">
            <a:avLst/>
          </a:prstGeom>
        </p:spPr>
        <p:txBody>
          <a:bodyPr wrap="none">
            <a:spAutoFit/>
          </a:bodyPr>
          <a:lstStyle/>
          <a:p>
            <a:r>
              <a:rPr lang="en-US" altLang="de-DE" b="1" dirty="0">
                <a:solidFill>
                  <a:srgbClr val="000000"/>
                </a:solidFill>
                <a:latin typeface="Arial" pitchFamily="34" charset="0"/>
                <a:ea typeface="ＭＳ Ｐゴシック" charset="-128"/>
              </a:rPr>
              <a:t>I</a:t>
            </a:r>
            <a:r>
              <a:rPr lang="en-US" altLang="de-DE" b="1" baseline="-25000" dirty="0">
                <a:solidFill>
                  <a:srgbClr val="000000"/>
                </a:solidFill>
                <a:latin typeface="Arial" pitchFamily="34" charset="0"/>
                <a:ea typeface="ＭＳ Ｐゴシック" charset="-128"/>
              </a:rPr>
              <a:t>1</a:t>
            </a:r>
            <a:endParaRPr lang="de-DE" b="1" dirty="0"/>
          </a:p>
        </p:txBody>
      </p:sp>
      <p:sp>
        <p:nvSpPr>
          <p:cNvPr id="16" name="Rechteck 15"/>
          <p:cNvSpPr/>
          <p:nvPr/>
        </p:nvSpPr>
        <p:spPr>
          <a:xfrm>
            <a:off x="5468850" y="5914093"/>
            <a:ext cx="373820" cy="338554"/>
          </a:xfrm>
          <a:prstGeom prst="rect">
            <a:avLst/>
          </a:prstGeom>
        </p:spPr>
        <p:txBody>
          <a:bodyPr wrap="none">
            <a:spAutoFit/>
          </a:bodyPr>
          <a:lstStyle/>
          <a:p>
            <a:r>
              <a:rPr lang="en-US" altLang="de-DE" sz="1600" b="1" dirty="0">
                <a:latin typeface="Arial" panose="020B0604020202020204" pitchFamily="34" charset="0"/>
                <a:cs typeface="Arial" panose="020B0604020202020204" pitchFamily="34" charset="0"/>
              </a:rPr>
              <a:t>x</a:t>
            </a:r>
            <a:r>
              <a:rPr lang="en-US" altLang="de-DE" sz="1600" b="1" baseline="-25000" dirty="0">
                <a:latin typeface="Arial" panose="020B0604020202020204" pitchFamily="34" charset="0"/>
                <a:cs typeface="Arial" panose="020B0604020202020204" pitchFamily="34" charset="0"/>
              </a:rPr>
              <a:t>1</a:t>
            </a:r>
            <a:endParaRPr lang="de-DE" sz="1600" dirty="0">
              <a:latin typeface="Arial" panose="020B0604020202020204" pitchFamily="34" charset="0"/>
              <a:cs typeface="Arial" panose="020B0604020202020204" pitchFamily="34" charset="0"/>
            </a:endParaRPr>
          </a:p>
        </p:txBody>
      </p:sp>
      <p:sp>
        <p:nvSpPr>
          <p:cNvPr id="20" name="Rechteck 19"/>
          <p:cNvSpPr/>
          <p:nvPr/>
        </p:nvSpPr>
        <p:spPr>
          <a:xfrm>
            <a:off x="795282" y="2265216"/>
            <a:ext cx="373820" cy="338554"/>
          </a:xfrm>
          <a:prstGeom prst="rect">
            <a:avLst/>
          </a:prstGeom>
        </p:spPr>
        <p:txBody>
          <a:bodyPr wrap="none">
            <a:spAutoFit/>
          </a:bodyPr>
          <a:lstStyle/>
          <a:p>
            <a:pPr>
              <a:defRPr/>
            </a:pPr>
            <a:r>
              <a:rPr lang="en-US" altLang="de-DE" sz="1600" b="1" dirty="0">
                <a:latin typeface="Arial" panose="020B0604020202020204" pitchFamily="34" charset="0"/>
                <a:cs typeface="Arial" panose="020B0604020202020204" pitchFamily="34" charset="0"/>
              </a:rPr>
              <a:t>x</a:t>
            </a:r>
            <a:r>
              <a:rPr lang="en-US" altLang="de-DE" sz="1600" b="1" baseline="-25000" dirty="0">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678880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18"/>
          <p:cNvSpPr>
            <a:spLocks/>
          </p:cNvSpPr>
          <p:nvPr/>
        </p:nvSpPr>
        <p:spPr bwMode="auto">
          <a:xfrm>
            <a:off x="2187575" y="2190751"/>
            <a:ext cx="3350154" cy="2701925"/>
          </a:xfrm>
          <a:custGeom>
            <a:avLst/>
            <a:gdLst>
              <a:gd name="T0" fmla="*/ 0 w 1948"/>
              <a:gd name="T1" fmla="*/ 2147483647 h 1702"/>
              <a:gd name="T2" fmla="*/ 2147483647 w 1948"/>
              <a:gd name="T3" fmla="*/ 2147483647 h 1702"/>
              <a:gd name="T4" fmla="*/ 2147483647 w 1948"/>
              <a:gd name="T5" fmla="*/ 2147483647 h 1702"/>
              <a:gd name="T6" fmla="*/ 2147483647 w 1948"/>
              <a:gd name="T7" fmla="*/ 2147483647 h 1702"/>
              <a:gd name="T8" fmla="*/ 2147483647 w 1948"/>
              <a:gd name="T9" fmla="*/ 2147483647 h 1702"/>
              <a:gd name="T10" fmla="*/ 2147483647 w 1948"/>
              <a:gd name="T11" fmla="*/ 2147483647 h 1702"/>
              <a:gd name="T12" fmla="*/ 2147483647 w 1948"/>
              <a:gd name="T13" fmla="*/ 2147483647 h 1702"/>
              <a:gd name="T14" fmla="*/ 2147483647 w 1948"/>
              <a:gd name="T15" fmla="*/ 2147483647 h 1702"/>
              <a:gd name="T16" fmla="*/ 2147483647 w 1948"/>
              <a:gd name="T17" fmla="*/ 2147483647 h 1702"/>
              <a:gd name="T18" fmla="*/ 2147483647 w 1948"/>
              <a:gd name="T19" fmla="*/ 0 h 1702"/>
              <a:gd name="T20" fmla="*/ 2147483647 w 1948"/>
              <a:gd name="T21" fmla="*/ 2147483647 h 1702"/>
              <a:gd name="T22" fmla="*/ 0 w 1948"/>
              <a:gd name="T23" fmla="*/ 2147483647 h 17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48"/>
              <a:gd name="T37" fmla="*/ 0 h 1702"/>
              <a:gd name="T38" fmla="*/ 1948 w 1948"/>
              <a:gd name="T39" fmla="*/ 1702 h 17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48" h="1702">
                <a:moveTo>
                  <a:pt x="0" y="2"/>
                </a:moveTo>
                <a:lnTo>
                  <a:pt x="28" y="313"/>
                </a:lnTo>
                <a:lnTo>
                  <a:pt x="109" y="596"/>
                </a:lnTo>
                <a:lnTo>
                  <a:pt x="326" y="962"/>
                </a:lnTo>
                <a:lnTo>
                  <a:pt x="517" y="1135"/>
                </a:lnTo>
                <a:lnTo>
                  <a:pt x="725" y="1318"/>
                </a:lnTo>
                <a:lnTo>
                  <a:pt x="1086" y="1519"/>
                </a:lnTo>
                <a:lnTo>
                  <a:pt x="1376" y="1620"/>
                </a:lnTo>
                <a:lnTo>
                  <a:pt x="1946" y="1702"/>
                </a:lnTo>
                <a:lnTo>
                  <a:pt x="1948" y="0"/>
                </a:lnTo>
                <a:lnTo>
                  <a:pt x="10" y="2"/>
                </a:lnTo>
                <a:lnTo>
                  <a:pt x="0" y="2"/>
                </a:lnTo>
                <a:close/>
              </a:path>
            </a:pathLst>
          </a:custGeom>
          <a:solidFill>
            <a:srgbClr val="00CC00"/>
          </a:soli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endParaRPr lang="de-DE"/>
          </a:p>
        </p:txBody>
      </p:sp>
      <p:sp>
        <p:nvSpPr>
          <p:cNvPr id="25603" name="Rectangle 2"/>
          <p:cNvSpPr>
            <a:spLocks noGrp="1" noChangeArrowheads="1"/>
          </p:cNvSpPr>
          <p:nvPr>
            <p:ph type="title"/>
          </p:nvPr>
        </p:nvSpPr>
        <p:spPr>
          <a:xfrm>
            <a:off x="808303" y="1483995"/>
            <a:ext cx="8695857" cy="497205"/>
          </a:xfrm>
          <a:noFill/>
        </p:spPr>
        <p:txBody>
          <a:bodyPr/>
          <a:lstStyle/>
          <a:p>
            <a:pPr defTabSz="912813" eaLnBrk="1" hangingPunct="1"/>
            <a:r>
              <a:rPr lang="de-DE" altLang="de-DE" smtClean="0">
                <a:ea typeface="ＭＳ Ｐゴシック" charset="-128"/>
              </a:rPr>
              <a:t>Indifferenzkurven – schwache Präferenz (weak preference)</a:t>
            </a:r>
            <a:endParaRPr lang="en-US" altLang="de-DE" smtClean="0">
              <a:ea typeface="ＭＳ Ｐゴシック" charset="-128"/>
            </a:endParaRPr>
          </a:p>
        </p:txBody>
      </p:sp>
      <p:sp>
        <p:nvSpPr>
          <p:cNvPr id="25604" name="Line 3"/>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5605" name="Line 4"/>
          <p:cNvSpPr>
            <a:spLocks noChangeShapeType="1"/>
          </p:cNvSpPr>
          <p:nvPr/>
        </p:nvSpPr>
        <p:spPr bwMode="auto">
          <a:xfrm>
            <a:off x="1485900" y="5410200"/>
            <a:ext cx="437515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5606" name="Rectangle 5"/>
          <p:cNvSpPr>
            <a:spLocks noChangeArrowheads="1"/>
          </p:cNvSpPr>
          <p:nvPr/>
        </p:nvSpPr>
        <p:spPr bwMode="auto">
          <a:xfrm>
            <a:off x="1086752" y="1841414"/>
            <a:ext cx="375103"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x</a:t>
            </a:r>
            <a:r>
              <a:rPr lang="en-US" altLang="de-DE" sz="1600" baseline="-25000" dirty="0"/>
              <a:t>2</a:t>
            </a:r>
          </a:p>
        </p:txBody>
      </p:sp>
      <p:sp>
        <p:nvSpPr>
          <p:cNvPr id="25607" name="Rectangle 6"/>
          <p:cNvSpPr>
            <a:spLocks noChangeArrowheads="1"/>
          </p:cNvSpPr>
          <p:nvPr/>
        </p:nvSpPr>
        <p:spPr bwMode="auto">
          <a:xfrm>
            <a:off x="5661476" y="5410200"/>
            <a:ext cx="375103"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x</a:t>
            </a:r>
            <a:r>
              <a:rPr lang="en-US" altLang="de-DE" sz="1600" baseline="-25000" dirty="0"/>
              <a:t>1</a:t>
            </a:r>
          </a:p>
        </p:txBody>
      </p:sp>
      <p:sp>
        <p:nvSpPr>
          <p:cNvPr id="25608" name="Arc 11"/>
          <p:cNvSpPr>
            <a:spLocks/>
          </p:cNvSpPr>
          <p:nvPr/>
        </p:nvSpPr>
        <p:spPr bwMode="auto">
          <a:xfrm rot="10800000">
            <a:off x="2175538" y="2211388"/>
            <a:ext cx="3386269" cy="2667000"/>
          </a:xfrm>
          <a:custGeom>
            <a:avLst/>
            <a:gdLst>
              <a:gd name="T0" fmla="*/ 0 w 21611"/>
              <a:gd name="T1" fmla="*/ 0 h 21600"/>
              <a:gd name="T2" fmla="*/ 2147483647 w 21611"/>
              <a:gd name="T3" fmla="*/ 2147483647 h 21600"/>
              <a:gd name="T4" fmla="*/ 2147483647 w 21611"/>
              <a:gd name="T5" fmla="*/ 2147483647 h 21600"/>
              <a:gd name="T6" fmla="*/ 0 60000 65536"/>
              <a:gd name="T7" fmla="*/ 0 60000 65536"/>
              <a:gd name="T8" fmla="*/ 0 60000 65536"/>
              <a:gd name="T9" fmla="*/ 0 w 21611"/>
              <a:gd name="T10" fmla="*/ 0 h 21600"/>
              <a:gd name="T11" fmla="*/ 21611 w 21611"/>
              <a:gd name="T12" fmla="*/ 21600 h 21600"/>
            </a:gdLst>
            <a:ahLst/>
            <a:cxnLst>
              <a:cxn ang="T6">
                <a:pos x="T0" y="T1"/>
              </a:cxn>
              <a:cxn ang="T7">
                <a:pos x="T2" y="T3"/>
              </a:cxn>
              <a:cxn ang="T8">
                <a:pos x="T4" y="T5"/>
              </a:cxn>
            </a:cxnLst>
            <a:rect l="T9" t="T10" r="T11" b="T12"/>
            <a:pathLst>
              <a:path w="21611" h="21600" fill="none" extrusionOk="0">
                <a:moveTo>
                  <a:pt x="0" y="0"/>
                </a:moveTo>
                <a:cubicBezTo>
                  <a:pt x="3" y="0"/>
                  <a:pt x="7" y="-1"/>
                  <a:pt x="11" y="-1"/>
                </a:cubicBezTo>
                <a:cubicBezTo>
                  <a:pt x="11940" y="-1"/>
                  <a:pt x="21611" y="9670"/>
                  <a:pt x="21611" y="21600"/>
                </a:cubicBezTo>
              </a:path>
              <a:path w="21611" h="21600" stroke="0" extrusionOk="0">
                <a:moveTo>
                  <a:pt x="0" y="0"/>
                </a:moveTo>
                <a:cubicBezTo>
                  <a:pt x="3" y="0"/>
                  <a:pt x="7" y="-1"/>
                  <a:pt x="11" y="-1"/>
                </a:cubicBezTo>
                <a:cubicBezTo>
                  <a:pt x="11940" y="-1"/>
                  <a:pt x="21611" y="9670"/>
                  <a:pt x="21611" y="21600"/>
                </a:cubicBezTo>
                <a:lnTo>
                  <a:pt x="11" y="21600"/>
                </a:lnTo>
                <a:lnTo>
                  <a:pt x="0" y="0"/>
                </a:lnTo>
                <a:close/>
              </a:path>
            </a:pathLst>
          </a:custGeom>
          <a:noFill/>
          <a:ln w="762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25609" name="Oval 12"/>
          <p:cNvSpPr>
            <a:spLocks noChangeArrowheads="1"/>
          </p:cNvSpPr>
          <p:nvPr/>
        </p:nvSpPr>
        <p:spPr bwMode="auto">
          <a:xfrm>
            <a:off x="2080948" y="2444750"/>
            <a:ext cx="233892" cy="215900"/>
          </a:xfrm>
          <a:prstGeom prst="ellipse">
            <a:avLst/>
          </a:prstGeom>
          <a:solidFill>
            <a:schemeClr val="accent1"/>
          </a:solidFill>
          <a:ln w="12700">
            <a:solidFill>
              <a:schemeClr val="accent1"/>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25610" name="Rectangle 13"/>
          <p:cNvSpPr>
            <a:spLocks noChangeArrowheads="1"/>
          </p:cNvSpPr>
          <p:nvPr/>
        </p:nvSpPr>
        <p:spPr bwMode="auto">
          <a:xfrm>
            <a:off x="2254647" y="2133601"/>
            <a:ext cx="4008834" cy="1785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endParaRPr lang="de-DE" altLang="de-DE" sz="1800" dirty="0" smtClean="0"/>
          </a:p>
          <a:p>
            <a:pPr>
              <a:spcBef>
                <a:spcPct val="0"/>
              </a:spcBef>
              <a:buClrTx/>
              <a:buSzTx/>
              <a:buFontTx/>
              <a:buNone/>
            </a:pPr>
            <a:r>
              <a:rPr lang="de-DE" altLang="de-DE" sz="1600" dirty="0" smtClean="0"/>
              <a:t>WP(x</a:t>
            </a:r>
            <a:r>
              <a:rPr lang="de-DE" altLang="de-DE" sz="1600" dirty="0"/>
              <a:t>), </a:t>
            </a:r>
            <a:r>
              <a:rPr lang="de-DE" altLang="de-DE" sz="1600" dirty="0" smtClean="0"/>
              <a:t>DIE GEGENÜBER X </a:t>
            </a:r>
          </a:p>
          <a:p>
            <a:pPr>
              <a:spcBef>
                <a:spcPct val="0"/>
              </a:spcBef>
              <a:buClrTx/>
              <a:buSzTx/>
              <a:buFontTx/>
              <a:buNone/>
            </a:pPr>
            <a:r>
              <a:rPr lang="de-DE" altLang="de-DE" sz="1600" dirty="0" smtClean="0"/>
              <a:t>SCHWACH  BEVORZUGTE </a:t>
            </a:r>
          </a:p>
          <a:p>
            <a:pPr>
              <a:spcBef>
                <a:spcPct val="0"/>
              </a:spcBef>
              <a:buClrTx/>
              <a:buSzTx/>
              <a:buFontTx/>
              <a:buNone/>
            </a:pPr>
            <a:r>
              <a:rPr lang="de-DE" altLang="de-DE" sz="1600" dirty="0"/>
              <a:t> </a:t>
            </a:r>
            <a:r>
              <a:rPr lang="de-DE" altLang="de-DE" sz="1600" dirty="0" smtClean="0"/>
              <a:t>  MENGE BEINHALTET</a:t>
            </a:r>
            <a:br>
              <a:rPr lang="de-DE" altLang="de-DE" sz="1600" dirty="0" smtClean="0"/>
            </a:br>
            <a:r>
              <a:rPr lang="de-DE" altLang="de-DE" sz="1600" dirty="0" smtClean="0"/>
              <a:t>           I(x).</a:t>
            </a:r>
          </a:p>
          <a:p>
            <a:pPr>
              <a:spcBef>
                <a:spcPct val="0"/>
              </a:spcBef>
              <a:buClrTx/>
              <a:buSzTx/>
              <a:buFontTx/>
              <a:buNone/>
            </a:pPr>
            <a:endParaRPr lang="en-US" altLang="de-DE" sz="2800" dirty="0"/>
          </a:p>
        </p:txBody>
      </p:sp>
      <p:sp>
        <p:nvSpPr>
          <p:cNvPr id="25611" name="Line 15"/>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5612" name="Rectangle 16"/>
          <p:cNvSpPr>
            <a:spLocks noChangeArrowheads="1"/>
          </p:cNvSpPr>
          <p:nvPr/>
        </p:nvSpPr>
        <p:spPr bwMode="auto">
          <a:xfrm>
            <a:off x="1840177" y="2436814"/>
            <a:ext cx="715433"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800" dirty="0"/>
              <a:t>x</a:t>
            </a:r>
          </a:p>
        </p:txBody>
      </p:sp>
      <p:sp>
        <p:nvSpPr>
          <p:cNvPr id="25613" name="Rectangle 17"/>
          <p:cNvSpPr>
            <a:spLocks noChangeArrowheads="1"/>
          </p:cNvSpPr>
          <p:nvPr/>
        </p:nvSpPr>
        <p:spPr bwMode="auto">
          <a:xfrm>
            <a:off x="2393950" y="4160839"/>
            <a:ext cx="1073150"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I(x)</a:t>
            </a:r>
          </a:p>
        </p:txBody>
      </p:sp>
    </p:spTree>
    <p:extLst>
      <p:ext uri="{BB962C8B-B14F-4D97-AF65-F5344CB8AC3E}">
        <p14:creationId xmlns:p14="http://schemas.microsoft.com/office/powerpoint/2010/main" val="8980731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17"/>
          <p:cNvSpPr>
            <a:spLocks/>
          </p:cNvSpPr>
          <p:nvPr/>
        </p:nvSpPr>
        <p:spPr bwMode="auto">
          <a:xfrm>
            <a:off x="2187575" y="2190751"/>
            <a:ext cx="3350154" cy="2701925"/>
          </a:xfrm>
          <a:custGeom>
            <a:avLst/>
            <a:gdLst>
              <a:gd name="T0" fmla="*/ 0 w 1948"/>
              <a:gd name="T1" fmla="*/ 2147483647 h 1702"/>
              <a:gd name="T2" fmla="*/ 2147483647 w 1948"/>
              <a:gd name="T3" fmla="*/ 2147483647 h 1702"/>
              <a:gd name="T4" fmla="*/ 2147483647 w 1948"/>
              <a:gd name="T5" fmla="*/ 2147483647 h 1702"/>
              <a:gd name="T6" fmla="*/ 2147483647 w 1948"/>
              <a:gd name="T7" fmla="*/ 2147483647 h 1702"/>
              <a:gd name="T8" fmla="*/ 2147483647 w 1948"/>
              <a:gd name="T9" fmla="*/ 2147483647 h 1702"/>
              <a:gd name="T10" fmla="*/ 2147483647 w 1948"/>
              <a:gd name="T11" fmla="*/ 2147483647 h 1702"/>
              <a:gd name="T12" fmla="*/ 2147483647 w 1948"/>
              <a:gd name="T13" fmla="*/ 2147483647 h 1702"/>
              <a:gd name="T14" fmla="*/ 2147483647 w 1948"/>
              <a:gd name="T15" fmla="*/ 2147483647 h 1702"/>
              <a:gd name="T16" fmla="*/ 2147483647 w 1948"/>
              <a:gd name="T17" fmla="*/ 2147483647 h 1702"/>
              <a:gd name="T18" fmla="*/ 2147483647 w 1948"/>
              <a:gd name="T19" fmla="*/ 0 h 1702"/>
              <a:gd name="T20" fmla="*/ 2147483647 w 1948"/>
              <a:gd name="T21" fmla="*/ 2147483647 h 1702"/>
              <a:gd name="T22" fmla="*/ 0 w 1948"/>
              <a:gd name="T23" fmla="*/ 2147483647 h 17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48"/>
              <a:gd name="T37" fmla="*/ 0 h 1702"/>
              <a:gd name="T38" fmla="*/ 1948 w 1948"/>
              <a:gd name="T39" fmla="*/ 1702 h 17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48" h="1702">
                <a:moveTo>
                  <a:pt x="0" y="2"/>
                </a:moveTo>
                <a:lnTo>
                  <a:pt x="28" y="313"/>
                </a:lnTo>
                <a:lnTo>
                  <a:pt x="109" y="596"/>
                </a:lnTo>
                <a:lnTo>
                  <a:pt x="326" y="962"/>
                </a:lnTo>
                <a:lnTo>
                  <a:pt x="517" y="1135"/>
                </a:lnTo>
                <a:lnTo>
                  <a:pt x="725" y="1318"/>
                </a:lnTo>
                <a:lnTo>
                  <a:pt x="1086" y="1519"/>
                </a:lnTo>
                <a:lnTo>
                  <a:pt x="1376" y="1620"/>
                </a:lnTo>
                <a:lnTo>
                  <a:pt x="1946" y="1702"/>
                </a:lnTo>
                <a:lnTo>
                  <a:pt x="1948" y="0"/>
                </a:lnTo>
                <a:lnTo>
                  <a:pt x="10" y="2"/>
                </a:lnTo>
                <a:lnTo>
                  <a:pt x="0" y="2"/>
                </a:lnTo>
                <a:close/>
              </a:path>
            </a:pathLst>
          </a:custGeom>
          <a:solidFill>
            <a:srgbClr val="B6B6B6"/>
          </a:solidFill>
          <a:ln>
            <a:noFill/>
          </a:ln>
          <a:extLst/>
        </p:spPr>
        <p:txBody>
          <a:bodyPr wrap="none" anchor="ctr"/>
          <a:lstStyle/>
          <a:p>
            <a:endParaRPr lang="de-DE"/>
          </a:p>
        </p:txBody>
      </p:sp>
      <p:sp>
        <p:nvSpPr>
          <p:cNvPr id="26627" name="Rectangle 2"/>
          <p:cNvSpPr>
            <a:spLocks noGrp="1" noChangeArrowheads="1"/>
          </p:cNvSpPr>
          <p:nvPr>
            <p:ph type="title"/>
          </p:nvPr>
        </p:nvSpPr>
        <p:spPr>
          <a:noFill/>
        </p:spPr>
        <p:txBody>
          <a:bodyPr/>
          <a:lstStyle/>
          <a:p>
            <a:pPr defTabSz="912813" eaLnBrk="1" hangingPunct="1"/>
            <a:r>
              <a:rPr lang="de-DE" altLang="de-DE" dirty="0" smtClean="0">
                <a:ea typeface="ＭＳ Ｐゴシック" charset="-128"/>
              </a:rPr>
              <a:t>Indifferenzkurven – starke Präferenz (strong </a:t>
            </a:r>
            <a:r>
              <a:rPr lang="de-DE" altLang="de-DE" dirty="0" err="1" smtClean="0">
                <a:ea typeface="ＭＳ Ｐゴシック" charset="-128"/>
              </a:rPr>
              <a:t>preference</a:t>
            </a:r>
            <a:r>
              <a:rPr lang="de-DE" altLang="de-DE" dirty="0" smtClean="0">
                <a:ea typeface="ＭＳ Ｐゴシック" charset="-128"/>
              </a:rPr>
              <a:t>)</a:t>
            </a:r>
            <a:endParaRPr lang="en-US" altLang="de-DE" dirty="0" smtClean="0">
              <a:ea typeface="ＭＳ Ｐゴシック" charset="-128"/>
            </a:endParaRPr>
          </a:p>
        </p:txBody>
      </p:sp>
      <p:sp>
        <p:nvSpPr>
          <p:cNvPr id="26628" name="Line 3"/>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6629" name="Line 4"/>
          <p:cNvSpPr>
            <a:spLocks noChangeShapeType="1"/>
          </p:cNvSpPr>
          <p:nvPr/>
        </p:nvSpPr>
        <p:spPr bwMode="auto">
          <a:xfrm>
            <a:off x="1485900" y="5410200"/>
            <a:ext cx="437515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6630" name="Rectangle 5"/>
          <p:cNvSpPr>
            <a:spLocks noChangeArrowheads="1"/>
          </p:cNvSpPr>
          <p:nvPr/>
        </p:nvSpPr>
        <p:spPr bwMode="auto">
          <a:xfrm>
            <a:off x="1062717" y="1948613"/>
            <a:ext cx="375103"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x</a:t>
            </a:r>
            <a:r>
              <a:rPr lang="en-US" altLang="de-DE" sz="1600" baseline="-25000" dirty="0"/>
              <a:t>2</a:t>
            </a:r>
          </a:p>
        </p:txBody>
      </p:sp>
      <p:sp>
        <p:nvSpPr>
          <p:cNvPr id="26631" name="Rectangle 6"/>
          <p:cNvSpPr>
            <a:spLocks noChangeArrowheads="1"/>
          </p:cNvSpPr>
          <p:nvPr/>
        </p:nvSpPr>
        <p:spPr bwMode="auto">
          <a:xfrm>
            <a:off x="5761303" y="5421070"/>
            <a:ext cx="375103"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x</a:t>
            </a:r>
            <a:r>
              <a:rPr lang="en-US" altLang="de-DE" sz="1600" baseline="-25000" dirty="0"/>
              <a:t>1</a:t>
            </a:r>
          </a:p>
        </p:txBody>
      </p:sp>
      <p:sp>
        <p:nvSpPr>
          <p:cNvPr id="26632" name="Arc 9"/>
          <p:cNvSpPr>
            <a:spLocks/>
          </p:cNvSpPr>
          <p:nvPr/>
        </p:nvSpPr>
        <p:spPr bwMode="auto">
          <a:xfrm rot="10800000">
            <a:off x="2175538" y="2211388"/>
            <a:ext cx="3386269" cy="2667000"/>
          </a:xfrm>
          <a:custGeom>
            <a:avLst/>
            <a:gdLst>
              <a:gd name="T0" fmla="*/ 0 w 21611"/>
              <a:gd name="T1" fmla="*/ 0 h 21600"/>
              <a:gd name="T2" fmla="*/ 2147483647 w 21611"/>
              <a:gd name="T3" fmla="*/ 2147483647 h 21600"/>
              <a:gd name="T4" fmla="*/ 2147483647 w 21611"/>
              <a:gd name="T5" fmla="*/ 2147483647 h 21600"/>
              <a:gd name="T6" fmla="*/ 0 60000 65536"/>
              <a:gd name="T7" fmla="*/ 0 60000 65536"/>
              <a:gd name="T8" fmla="*/ 0 60000 65536"/>
              <a:gd name="T9" fmla="*/ 0 w 21611"/>
              <a:gd name="T10" fmla="*/ 0 h 21600"/>
              <a:gd name="T11" fmla="*/ 21611 w 21611"/>
              <a:gd name="T12" fmla="*/ 21600 h 21600"/>
            </a:gdLst>
            <a:ahLst/>
            <a:cxnLst>
              <a:cxn ang="T6">
                <a:pos x="T0" y="T1"/>
              </a:cxn>
              <a:cxn ang="T7">
                <a:pos x="T2" y="T3"/>
              </a:cxn>
              <a:cxn ang="T8">
                <a:pos x="T4" y="T5"/>
              </a:cxn>
            </a:cxnLst>
            <a:rect l="T9" t="T10" r="T11" b="T12"/>
            <a:pathLst>
              <a:path w="21611" h="21600" fill="none" extrusionOk="0">
                <a:moveTo>
                  <a:pt x="0" y="0"/>
                </a:moveTo>
                <a:cubicBezTo>
                  <a:pt x="3" y="0"/>
                  <a:pt x="7" y="-1"/>
                  <a:pt x="11" y="-1"/>
                </a:cubicBezTo>
                <a:cubicBezTo>
                  <a:pt x="11940" y="-1"/>
                  <a:pt x="21611" y="9670"/>
                  <a:pt x="21611" y="21600"/>
                </a:cubicBezTo>
              </a:path>
              <a:path w="21611" h="21600" stroke="0" extrusionOk="0">
                <a:moveTo>
                  <a:pt x="0" y="0"/>
                </a:moveTo>
                <a:cubicBezTo>
                  <a:pt x="3" y="0"/>
                  <a:pt x="7" y="-1"/>
                  <a:pt x="11" y="-1"/>
                </a:cubicBezTo>
                <a:cubicBezTo>
                  <a:pt x="11940" y="-1"/>
                  <a:pt x="21611" y="9670"/>
                  <a:pt x="21611" y="21600"/>
                </a:cubicBezTo>
                <a:lnTo>
                  <a:pt x="11" y="21600"/>
                </a:lnTo>
                <a:lnTo>
                  <a:pt x="0" y="0"/>
                </a:lnTo>
                <a:close/>
              </a:path>
            </a:pathLst>
          </a:custGeom>
          <a:noFill/>
          <a:ln w="76200">
            <a:solidFill>
              <a:schemeClr val="tx1"/>
            </a:solidFill>
            <a:prstDash val="dash"/>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26633" name="Oval 10"/>
          <p:cNvSpPr>
            <a:spLocks noChangeArrowheads="1"/>
          </p:cNvSpPr>
          <p:nvPr/>
        </p:nvSpPr>
        <p:spPr bwMode="auto">
          <a:xfrm>
            <a:off x="2080948" y="2444750"/>
            <a:ext cx="233892" cy="215900"/>
          </a:xfrm>
          <a:prstGeom prst="ellipse">
            <a:avLst/>
          </a:prstGeom>
          <a:solidFill>
            <a:schemeClr val="accent1"/>
          </a:solidFill>
          <a:ln w="12700">
            <a:solidFill>
              <a:schemeClr val="accent1"/>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26634" name="Rectangle 11"/>
          <p:cNvSpPr>
            <a:spLocks noChangeArrowheads="1"/>
          </p:cNvSpPr>
          <p:nvPr/>
        </p:nvSpPr>
        <p:spPr bwMode="auto">
          <a:xfrm>
            <a:off x="2545291" y="2353102"/>
            <a:ext cx="4457700" cy="1354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endParaRPr lang="de-DE" altLang="de-DE" sz="1800" dirty="0" smtClean="0"/>
          </a:p>
          <a:p>
            <a:pPr>
              <a:spcBef>
                <a:spcPct val="0"/>
              </a:spcBef>
              <a:buClrTx/>
              <a:buSzTx/>
              <a:buFontTx/>
              <a:buNone/>
            </a:pPr>
            <a:r>
              <a:rPr lang="de-DE" altLang="de-DE" sz="1600" dirty="0" smtClean="0"/>
              <a:t>SP(x), DIE GEGENÜBER  x </a:t>
            </a:r>
          </a:p>
          <a:p>
            <a:pPr>
              <a:spcBef>
                <a:spcPct val="0"/>
              </a:spcBef>
              <a:buClrTx/>
              <a:buSzTx/>
              <a:buFontTx/>
              <a:buNone/>
            </a:pPr>
            <a:r>
              <a:rPr lang="de-DE" altLang="de-DE" sz="1600" dirty="0"/>
              <a:t> </a:t>
            </a:r>
            <a:r>
              <a:rPr lang="de-DE" altLang="de-DE" sz="1600" dirty="0" smtClean="0"/>
              <a:t>STARK BEVORZUGTE </a:t>
            </a:r>
          </a:p>
          <a:p>
            <a:pPr>
              <a:spcBef>
                <a:spcPct val="0"/>
              </a:spcBef>
              <a:buClrTx/>
              <a:buSzTx/>
              <a:buFontTx/>
              <a:buNone/>
            </a:pPr>
            <a:r>
              <a:rPr lang="de-DE" altLang="de-DE" sz="1600" dirty="0" smtClean="0"/>
              <a:t>   MENGE BEINHALTET</a:t>
            </a:r>
            <a:br>
              <a:rPr lang="de-DE" altLang="de-DE" sz="1600" dirty="0" smtClean="0"/>
            </a:br>
            <a:r>
              <a:rPr lang="de-DE" altLang="de-DE" sz="1600" dirty="0" smtClean="0"/>
              <a:t>        I(x) NICHT.</a:t>
            </a:r>
            <a:endParaRPr lang="de-DE" altLang="de-DE" sz="1600" dirty="0"/>
          </a:p>
        </p:txBody>
      </p:sp>
      <p:sp>
        <p:nvSpPr>
          <p:cNvPr id="26635" name="Line 13"/>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6636" name="Rectangle 14"/>
          <p:cNvSpPr>
            <a:spLocks noChangeArrowheads="1"/>
          </p:cNvSpPr>
          <p:nvPr/>
        </p:nvSpPr>
        <p:spPr bwMode="auto">
          <a:xfrm>
            <a:off x="1817820" y="2431441"/>
            <a:ext cx="715433"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800" dirty="0"/>
              <a:t>x</a:t>
            </a:r>
          </a:p>
        </p:txBody>
      </p:sp>
      <p:sp>
        <p:nvSpPr>
          <p:cNvPr id="26637" name="Rectangle 15"/>
          <p:cNvSpPr>
            <a:spLocks noChangeArrowheads="1"/>
          </p:cNvSpPr>
          <p:nvPr/>
        </p:nvSpPr>
        <p:spPr bwMode="auto">
          <a:xfrm>
            <a:off x="2393950" y="4160839"/>
            <a:ext cx="1073150"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I(x</a:t>
            </a:r>
            <a:r>
              <a:rPr lang="en-US" altLang="de-DE" sz="1800" dirty="0"/>
              <a:t>)</a:t>
            </a:r>
          </a:p>
        </p:txBody>
      </p:sp>
    </p:spTree>
    <p:extLst>
      <p:ext uri="{BB962C8B-B14F-4D97-AF65-F5344CB8AC3E}">
        <p14:creationId xmlns:p14="http://schemas.microsoft.com/office/powerpoint/2010/main" val="22849708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dirty="0">
                <a:ea typeface="ＭＳ Ｐゴシック" charset="-128"/>
              </a:rPr>
              <a:t/>
            </a:r>
            <a:br>
              <a:rPr lang="en-US" altLang="de-DE" dirty="0">
                <a:ea typeface="ＭＳ Ｐゴシック" charset="-128"/>
              </a:rPr>
            </a:br>
            <a:r>
              <a:rPr lang="de-DE" altLang="de-DE" dirty="0">
                <a:ea typeface="ＭＳ Ｐゴシック" charset="-128"/>
              </a:rPr>
              <a:t>Indifferenzkurven können sich nicht schneiden</a:t>
            </a:r>
            <a:br>
              <a:rPr lang="de-DE" altLang="de-DE" dirty="0">
                <a:ea typeface="ＭＳ Ｐゴシック" charset="-128"/>
              </a:rPr>
            </a:b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13</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46307" y="2393681"/>
            <a:ext cx="158510" cy="35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809" y="5829054"/>
            <a:ext cx="4121150"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745231" y="2269106"/>
            <a:ext cx="373820" cy="338554"/>
          </a:xfrm>
          <a:prstGeom prst="rect">
            <a:avLst/>
          </a:prstGeom>
        </p:spPr>
        <p:txBody>
          <a:bodyPr wrap="none">
            <a:spAutoFit/>
          </a:bodyPr>
          <a:lstStyle/>
          <a:p>
            <a:r>
              <a:rPr lang="en-US" altLang="de-DE" sz="1600" b="1" dirty="0">
                <a:solidFill>
                  <a:srgbClr val="000000"/>
                </a:solidFill>
                <a:latin typeface="Arial" pitchFamily="34" charset="0"/>
                <a:ea typeface="ＭＳ Ｐゴシック" charset="-128"/>
              </a:rPr>
              <a:t>x</a:t>
            </a:r>
            <a:r>
              <a:rPr lang="en-US" altLang="de-DE" sz="1600" b="1" baseline="-25000" dirty="0">
                <a:solidFill>
                  <a:srgbClr val="000000"/>
                </a:solidFill>
                <a:latin typeface="Arial" pitchFamily="34" charset="0"/>
                <a:ea typeface="ＭＳ Ｐゴシック" charset="-128"/>
              </a:rPr>
              <a:t>2</a:t>
            </a:r>
            <a:endParaRPr lang="de-DE" sz="1600" dirty="0"/>
          </a:p>
        </p:txBody>
      </p:sp>
      <p:sp>
        <p:nvSpPr>
          <p:cNvPr id="7" name="Rechteck 6"/>
          <p:cNvSpPr/>
          <p:nvPr/>
        </p:nvSpPr>
        <p:spPr>
          <a:xfrm>
            <a:off x="5148670" y="5859052"/>
            <a:ext cx="373820" cy="338554"/>
          </a:xfrm>
          <a:prstGeom prst="rect">
            <a:avLst/>
          </a:prstGeom>
        </p:spPr>
        <p:txBody>
          <a:bodyPr wrap="none">
            <a:spAutoFit/>
          </a:bodyPr>
          <a:lstStyle/>
          <a:p>
            <a:r>
              <a:rPr lang="en-US" altLang="de-DE" sz="1600" b="1" dirty="0">
                <a:solidFill>
                  <a:srgbClr val="000000"/>
                </a:solidFill>
                <a:latin typeface="Arial" pitchFamily="34" charset="0"/>
                <a:ea typeface="ＭＳ Ｐゴシック" charset="-128"/>
              </a:rPr>
              <a:t>x</a:t>
            </a:r>
            <a:r>
              <a:rPr lang="en-US" altLang="de-DE" sz="1600" b="1" baseline="-25000" dirty="0">
                <a:solidFill>
                  <a:srgbClr val="000000"/>
                </a:solidFill>
                <a:latin typeface="Arial" pitchFamily="34" charset="0"/>
                <a:ea typeface="ＭＳ Ｐゴシック" charset="-128"/>
              </a:rPr>
              <a:t>1</a:t>
            </a:r>
            <a:endParaRPr lang="de-DE" sz="1600" dirty="0"/>
          </a:p>
        </p:txBody>
      </p:sp>
      <p:sp>
        <p:nvSpPr>
          <p:cNvPr id="10" name="Freeform 13"/>
          <p:cNvSpPr>
            <a:spLocks/>
          </p:cNvSpPr>
          <p:nvPr/>
        </p:nvSpPr>
        <p:spPr bwMode="auto">
          <a:xfrm>
            <a:off x="1965122" y="2669198"/>
            <a:ext cx="3181350" cy="2457450"/>
          </a:xfrm>
          <a:custGeom>
            <a:avLst/>
            <a:gdLst>
              <a:gd name="T0" fmla="*/ 0 w 2004"/>
              <a:gd name="T1" fmla="*/ 0 h 1548"/>
              <a:gd name="T2" fmla="*/ 2147483647 w 2004"/>
              <a:gd name="T3" fmla="*/ 2147483647 h 1548"/>
              <a:gd name="T4" fmla="*/ 2147483647 w 2004"/>
              <a:gd name="T5" fmla="*/ 2147483647 h 1548"/>
              <a:gd name="T6" fmla="*/ 0 60000 65536"/>
              <a:gd name="T7" fmla="*/ 0 60000 65536"/>
              <a:gd name="T8" fmla="*/ 0 60000 65536"/>
              <a:gd name="T9" fmla="*/ 0 w 2004"/>
              <a:gd name="T10" fmla="*/ 0 h 1548"/>
              <a:gd name="T11" fmla="*/ 2004 w 2004"/>
              <a:gd name="T12" fmla="*/ 1548 h 1548"/>
            </a:gdLst>
            <a:ahLst/>
            <a:cxnLst>
              <a:cxn ang="T6">
                <a:pos x="T0" y="T1"/>
              </a:cxn>
              <a:cxn ang="T7">
                <a:pos x="T2" y="T3"/>
              </a:cxn>
              <a:cxn ang="T8">
                <a:pos x="T4" y="T5"/>
              </a:cxn>
            </a:cxnLst>
            <a:rect l="T9" t="T10" r="T11" b="T12"/>
            <a:pathLst>
              <a:path w="2004" h="1548">
                <a:moveTo>
                  <a:pt x="0" y="0"/>
                </a:moveTo>
                <a:cubicBezTo>
                  <a:pt x="151" y="471"/>
                  <a:pt x="302" y="942"/>
                  <a:pt x="636" y="1200"/>
                </a:cubicBezTo>
                <a:cubicBezTo>
                  <a:pt x="970" y="1458"/>
                  <a:pt x="1736" y="1484"/>
                  <a:pt x="2004" y="1548"/>
                </a:cubicBezTo>
              </a:path>
            </a:pathLst>
          </a:custGeom>
          <a:noFill/>
          <a:ln w="38100">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1" name="Freeform 14"/>
          <p:cNvSpPr>
            <a:spLocks/>
          </p:cNvSpPr>
          <p:nvPr/>
        </p:nvSpPr>
        <p:spPr bwMode="auto">
          <a:xfrm>
            <a:off x="2574722" y="2698506"/>
            <a:ext cx="1962150" cy="2705100"/>
          </a:xfrm>
          <a:custGeom>
            <a:avLst/>
            <a:gdLst>
              <a:gd name="T0" fmla="*/ 0 w 1236"/>
              <a:gd name="T1" fmla="*/ 0 h 1704"/>
              <a:gd name="T2" fmla="*/ 2147483647 w 1236"/>
              <a:gd name="T3" fmla="*/ 2147483647 h 1704"/>
              <a:gd name="T4" fmla="*/ 2147483647 w 1236"/>
              <a:gd name="T5" fmla="*/ 2147483647 h 1704"/>
              <a:gd name="T6" fmla="*/ 0 60000 65536"/>
              <a:gd name="T7" fmla="*/ 0 60000 65536"/>
              <a:gd name="T8" fmla="*/ 0 60000 65536"/>
              <a:gd name="T9" fmla="*/ 0 w 1236"/>
              <a:gd name="T10" fmla="*/ 0 h 1704"/>
              <a:gd name="T11" fmla="*/ 1236 w 1236"/>
              <a:gd name="T12" fmla="*/ 1704 h 1704"/>
            </a:gdLst>
            <a:ahLst/>
            <a:cxnLst>
              <a:cxn ang="T6">
                <a:pos x="T0" y="T1"/>
              </a:cxn>
              <a:cxn ang="T7">
                <a:pos x="T2" y="T3"/>
              </a:cxn>
              <a:cxn ang="T8">
                <a:pos x="T4" y="T5"/>
              </a:cxn>
            </a:cxnLst>
            <a:rect l="T9" t="T10" r="T11" b="T12"/>
            <a:pathLst>
              <a:path w="1236" h="1704">
                <a:moveTo>
                  <a:pt x="0" y="0"/>
                </a:moveTo>
                <a:cubicBezTo>
                  <a:pt x="41" y="458"/>
                  <a:pt x="82" y="916"/>
                  <a:pt x="288" y="1200"/>
                </a:cubicBezTo>
                <a:cubicBezTo>
                  <a:pt x="494" y="1484"/>
                  <a:pt x="1080" y="1620"/>
                  <a:pt x="1236" y="1704"/>
                </a:cubicBezTo>
              </a:path>
            </a:pathLst>
          </a:custGeom>
          <a:noFill/>
          <a:ln w="38100">
            <a:solidFill>
              <a:srgbClr val="00CC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2" name="Rectangle 10"/>
          <p:cNvSpPr>
            <a:spLocks noChangeArrowheads="1"/>
          </p:cNvSpPr>
          <p:nvPr/>
        </p:nvSpPr>
        <p:spPr bwMode="auto">
          <a:xfrm>
            <a:off x="1612411" y="2564162"/>
            <a:ext cx="318998" cy="339196"/>
          </a:xfrm>
          <a:prstGeom prst="rect">
            <a:avLst/>
          </a:prstGeom>
          <a:noFill/>
          <a:ln w="9525">
            <a:noFill/>
            <a:miter lim="800000"/>
            <a:headEnd/>
            <a:tailEnd/>
          </a:ln>
          <a:effectLst/>
        </p:spPr>
        <p:txBody>
          <a:bodyPr wrap="none" lIns="92075" tIns="46038" rIns="92075" bIns="46038">
            <a:spAutoFit/>
          </a:bodyP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de-DE" sz="1600" b="1"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Arial" pitchFamily="34" charset="0"/>
                <a:ea typeface="ＭＳ Ｐゴシック" charset="-128"/>
                <a:cs typeface="+mn-cs"/>
              </a:rPr>
              <a:t>I</a:t>
            </a:r>
            <a:r>
              <a:rPr kumimoji="0" lang="en-US" altLang="de-DE" sz="1600" b="1" u="none" strike="noStrike" kern="1200" cap="none" spc="0" normalizeH="0" baseline="-25000" noProof="0" dirty="0" smtClean="0">
                <a:ln>
                  <a:noFill/>
                </a:ln>
                <a:solidFill>
                  <a:srgbClr val="000000"/>
                </a:solidFill>
                <a:effectLst>
                  <a:outerShdw blurRad="38100" dist="38100" dir="2700000" algn="tl">
                    <a:srgbClr val="C0C0C0"/>
                  </a:outerShdw>
                </a:effectLst>
                <a:uLnTx/>
                <a:uFillTx/>
                <a:latin typeface="Arial" pitchFamily="34" charset="0"/>
                <a:ea typeface="ＭＳ Ｐゴシック" charset="-128"/>
                <a:cs typeface="+mn-cs"/>
              </a:rPr>
              <a:t>1</a:t>
            </a:r>
          </a:p>
        </p:txBody>
      </p:sp>
      <p:sp>
        <p:nvSpPr>
          <p:cNvPr id="8" name="Rechteck 7"/>
          <p:cNvSpPr/>
          <p:nvPr/>
        </p:nvSpPr>
        <p:spPr>
          <a:xfrm>
            <a:off x="2207156" y="2299104"/>
            <a:ext cx="317716" cy="338554"/>
          </a:xfrm>
          <a:prstGeom prst="rect">
            <a:avLst/>
          </a:prstGeom>
        </p:spPr>
        <p:txBody>
          <a:bodyPr wrap="none">
            <a:spAutoFit/>
          </a:bodyPr>
          <a:lstStyle/>
          <a:p>
            <a:pPr lvl="0" eaLnBrk="0" fontAlgn="base" hangingPunct="0">
              <a:spcBef>
                <a:spcPct val="0"/>
              </a:spcBef>
              <a:spcAft>
                <a:spcPct val="0"/>
              </a:spcAft>
              <a:defRPr/>
            </a:pPr>
            <a:r>
              <a:rPr lang="en-US" sz="1600" b="1" dirty="0">
                <a:solidFill>
                  <a:srgbClr val="00CC00"/>
                </a:solidFill>
                <a:latin typeface="Arial" charset="0"/>
                <a:ea typeface="ＭＳ Ｐゴシック" charset="0"/>
                <a:cs typeface="ＭＳ Ｐゴシック" charset="0"/>
              </a:rPr>
              <a:t>I</a:t>
            </a:r>
            <a:r>
              <a:rPr lang="en-US" sz="1600" b="1" baseline="-25000" dirty="0">
                <a:solidFill>
                  <a:srgbClr val="00CC00"/>
                </a:solidFill>
                <a:latin typeface="Arial" charset="0"/>
                <a:ea typeface="ＭＳ Ｐゴシック" charset="0"/>
                <a:cs typeface="ＭＳ Ｐゴシック" charset="0"/>
              </a:rPr>
              <a:t>2</a:t>
            </a:r>
            <a:endParaRPr lang="en-US" sz="1600" b="1" baseline="-25000" dirty="0">
              <a:solidFill>
                <a:srgbClr val="000000"/>
              </a:solidFill>
              <a:effectLst>
                <a:outerShdw blurRad="38100" dist="38100" dir="2700000" algn="tl">
                  <a:srgbClr val="DDDDDD"/>
                </a:outerShdw>
              </a:effectLst>
              <a:latin typeface="Arial" charset="0"/>
              <a:ea typeface="ＭＳ Ｐゴシック" charset="0"/>
              <a:cs typeface="ＭＳ Ｐゴシック" charset="0"/>
            </a:endParaRPr>
          </a:p>
        </p:txBody>
      </p:sp>
      <p:sp>
        <p:nvSpPr>
          <p:cNvPr id="14" name="Oval 15"/>
          <p:cNvSpPr>
            <a:spLocks noChangeArrowheads="1"/>
          </p:cNvSpPr>
          <p:nvPr/>
        </p:nvSpPr>
        <p:spPr bwMode="auto">
          <a:xfrm>
            <a:off x="2957634" y="4540250"/>
            <a:ext cx="215900" cy="215900"/>
          </a:xfrm>
          <a:prstGeom prst="ellipse">
            <a:avLst/>
          </a:prstGeom>
          <a:solidFill>
            <a:srgbClr val="0000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5" name="Oval 17"/>
          <p:cNvSpPr>
            <a:spLocks noChangeArrowheads="1"/>
          </p:cNvSpPr>
          <p:nvPr/>
        </p:nvSpPr>
        <p:spPr bwMode="auto">
          <a:xfrm>
            <a:off x="4428922" y="4910748"/>
            <a:ext cx="215900" cy="215900"/>
          </a:xfrm>
          <a:prstGeom prst="ellipse">
            <a:avLst/>
          </a:prstGeom>
          <a:solidFill>
            <a:srgbClr val="0000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6" name="Oval 16"/>
          <p:cNvSpPr>
            <a:spLocks noChangeArrowheads="1"/>
          </p:cNvSpPr>
          <p:nvPr/>
        </p:nvSpPr>
        <p:spPr bwMode="auto">
          <a:xfrm>
            <a:off x="3872035" y="5073894"/>
            <a:ext cx="215900" cy="215900"/>
          </a:xfrm>
          <a:prstGeom prst="ellipse">
            <a:avLst/>
          </a:prstGeom>
          <a:solidFill>
            <a:srgbClr val="0000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9" name="Rechteck 8"/>
          <p:cNvSpPr/>
          <p:nvPr/>
        </p:nvSpPr>
        <p:spPr>
          <a:xfrm>
            <a:off x="3065584" y="4272853"/>
            <a:ext cx="298480" cy="338554"/>
          </a:xfrm>
          <a:prstGeom prst="rect">
            <a:avLst/>
          </a:prstGeom>
        </p:spPr>
        <p:txBody>
          <a:bodyPr wrap="none">
            <a:spAutoFit/>
          </a:bodyPr>
          <a:lstStyle/>
          <a:p>
            <a:r>
              <a:rPr lang="en-US" altLang="de-DE" sz="1600" b="1" dirty="0">
                <a:solidFill>
                  <a:srgbClr val="000000"/>
                </a:solidFill>
                <a:effectLst>
                  <a:outerShdw blurRad="38100" dist="38100" dir="2700000" algn="tl">
                    <a:srgbClr val="C0C0C0"/>
                  </a:outerShdw>
                </a:effectLst>
                <a:latin typeface="Arial" pitchFamily="34" charset="0"/>
                <a:ea typeface="ＭＳ Ｐゴシック" charset="-128"/>
              </a:rPr>
              <a:t>x</a:t>
            </a:r>
            <a:endParaRPr lang="de-DE" sz="1600" dirty="0"/>
          </a:p>
        </p:txBody>
      </p:sp>
      <p:sp>
        <p:nvSpPr>
          <p:cNvPr id="13" name="Rechteck 12"/>
          <p:cNvSpPr/>
          <p:nvPr/>
        </p:nvSpPr>
        <p:spPr>
          <a:xfrm>
            <a:off x="4513467" y="4648200"/>
            <a:ext cx="298480" cy="338554"/>
          </a:xfrm>
          <a:prstGeom prst="rect">
            <a:avLst/>
          </a:prstGeom>
        </p:spPr>
        <p:txBody>
          <a:bodyPr wrap="none">
            <a:spAutoFit/>
          </a:bodyPr>
          <a:lstStyle/>
          <a:p>
            <a:r>
              <a:rPr lang="en-US" altLang="de-DE" sz="1600" b="1" dirty="0">
                <a:solidFill>
                  <a:srgbClr val="000000"/>
                </a:solidFill>
                <a:effectLst>
                  <a:outerShdw blurRad="38100" dist="38100" dir="2700000" algn="tl">
                    <a:srgbClr val="C0C0C0"/>
                  </a:outerShdw>
                </a:effectLst>
                <a:latin typeface="Arial" pitchFamily="34" charset="0"/>
                <a:ea typeface="ＭＳ Ｐゴシック" charset="-128"/>
              </a:rPr>
              <a:t>y</a:t>
            </a:r>
            <a:endParaRPr lang="de-DE" sz="1600" dirty="0"/>
          </a:p>
        </p:txBody>
      </p:sp>
      <p:sp>
        <p:nvSpPr>
          <p:cNvPr id="17" name="Rechteck 16"/>
          <p:cNvSpPr/>
          <p:nvPr/>
        </p:nvSpPr>
        <p:spPr>
          <a:xfrm>
            <a:off x="3626252" y="5073894"/>
            <a:ext cx="287258" cy="338554"/>
          </a:xfrm>
          <a:prstGeom prst="rect">
            <a:avLst/>
          </a:prstGeom>
        </p:spPr>
        <p:txBody>
          <a:bodyPr wrap="none">
            <a:spAutoFit/>
          </a:bodyPr>
          <a:lstStyle/>
          <a:p>
            <a:r>
              <a:rPr lang="en-US" altLang="de-DE" sz="1600" b="1" dirty="0">
                <a:solidFill>
                  <a:srgbClr val="000000"/>
                </a:solidFill>
                <a:effectLst>
                  <a:outerShdw blurRad="38100" dist="38100" dir="2700000" algn="tl">
                    <a:srgbClr val="C0C0C0"/>
                  </a:outerShdw>
                </a:effectLst>
                <a:latin typeface="Arial" pitchFamily="34" charset="0"/>
                <a:ea typeface="ＭＳ Ｐゴシック" charset="-128"/>
              </a:rPr>
              <a:t>z</a:t>
            </a:r>
            <a:endParaRPr lang="de-DE" sz="1600" dirty="0"/>
          </a:p>
        </p:txBody>
      </p:sp>
      <p:sp>
        <p:nvSpPr>
          <p:cNvPr id="18" name="Rechteck 17"/>
          <p:cNvSpPr/>
          <p:nvPr/>
        </p:nvSpPr>
        <p:spPr>
          <a:xfrm>
            <a:off x="4428922" y="2820705"/>
            <a:ext cx="3474859" cy="1323439"/>
          </a:xfrm>
          <a:prstGeom prst="rect">
            <a:avLst/>
          </a:prstGeom>
        </p:spPr>
        <p:txBody>
          <a:bodyPr wrap="square">
            <a:spAutoFit/>
          </a:bodyPr>
          <a:lstStyle/>
          <a:p>
            <a:pPr lvl="0" eaLnBrk="0" fontAlgn="base" hangingPunct="0">
              <a:spcBef>
                <a:spcPct val="0"/>
              </a:spcBef>
              <a:spcAft>
                <a:spcPct val="0"/>
              </a:spcAft>
              <a:defRPr/>
            </a:pPr>
            <a:r>
              <a:rPr lang="de-DE" altLang="de-DE" sz="1600" b="1" dirty="0" smtClean="0">
                <a:solidFill>
                  <a:srgbClr val="000000"/>
                </a:solidFill>
                <a:latin typeface="Arial" pitchFamily="34" charset="0"/>
                <a:ea typeface="ＭＳ Ｐゴシック" charset="-128"/>
              </a:rPr>
              <a:t>VON </a:t>
            </a:r>
            <a:r>
              <a:rPr lang="de-DE" altLang="de-DE" sz="1600" b="1" dirty="0">
                <a:solidFill>
                  <a:srgbClr val="000000"/>
                </a:solidFill>
                <a:latin typeface="Arial" pitchFamily="34" charset="0"/>
                <a:ea typeface="ＭＳ Ｐゴシック" charset="-128"/>
              </a:rPr>
              <a:t>I</a:t>
            </a:r>
            <a:r>
              <a:rPr lang="de-DE" altLang="de-DE" sz="1600" b="1" baseline="-25000" dirty="0">
                <a:solidFill>
                  <a:srgbClr val="000000"/>
                </a:solidFill>
                <a:latin typeface="Arial" pitchFamily="34" charset="0"/>
                <a:ea typeface="ＭＳ Ｐゴシック" charset="-128"/>
              </a:rPr>
              <a:t>1</a:t>
            </a:r>
            <a:r>
              <a:rPr lang="de-DE" altLang="de-DE" sz="1600" b="1" dirty="0">
                <a:solidFill>
                  <a:srgbClr val="000000"/>
                </a:solidFill>
                <a:latin typeface="Arial" pitchFamily="34" charset="0"/>
                <a:ea typeface="ＭＳ Ｐゴシック" charset="-128"/>
              </a:rPr>
              <a:t>, x </a:t>
            </a:r>
            <a:r>
              <a:rPr lang="de-DE" altLang="de-DE" sz="1600" b="1" dirty="0">
                <a:solidFill>
                  <a:srgbClr val="000000"/>
                </a:solidFill>
                <a:latin typeface="Symbol" pitchFamily="18" charset="2"/>
                <a:ea typeface="ＭＳ Ｐゴシック" charset="-128"/>
              </a:rPr>
              <a:t>~</a:t>
            </a:r>
            <a:r>
              <a:rPr lang="de-DE" altLang="de-DE" sz="1600" b="1" dirty="0">
                <a:solidFill>
                  <a:srgbClr val="000000"/>
                </a:solidFill>
                <a:latin typeface="Arial" pitchFamily="34" charset="0"/>
                <a:ea typeface="ＭＳ Ｐゴシック" charset="-128"/>
              </a:rPr>
              <a:t> y.  </a:t>
            </a:r>
            <a:endParaRPr lang="de-DE" altLang="de-DE" sz="1600" b="1" dirty="0" smtClean="0">
              <a:solidFill>
                <a:srgbClr val="000000"/>
              </a:solidFill>
              <a:latin typeface="Arial" pitchFamily="34" charset="0"/>
              <a:ea typeface="ＭＳ Ｐゴシック" charset="-128"/>
            </a:endParaRPr>
          </a:p>
          <a:p>
            <a:pPr lvl="0" eaLnBrk="0" fontAlgn="base" hangingPunct="0">
              <a:spcBef>
                <a:spcPct val="0"/>
              </a:spcBef>
              <a:spcAft>
                <a:spcPct val="0"/>
              </a:spcAft>
              <a:defRPr/>
            </a:pPr>
            <a:r>
              <a:rPr lang="de-DE" altLang="de-DE" sz="1600" b="1" dirty="0" smtClean="0">
                <a:solidFill>
                  <a:srgbClr val="000000"/>
                </a:solidFill>
                <a:latin typeface="Arial" pitchFamily="34" charset="0"/>
                <a:ea typeface="ＭＳ Ｐゴシック" charset="-128"/>
              </a:rPr>
              <a:t>VON </a:t>
            </a:r>
            <a:r>
              <a:rPr lang="de-DE" altLang="de-DE" sz="1600" b="1" dirty="0">
                <a:solidFill>
                  <a:srgbClr val="000000"/>
                </a:solidFill>
                <a:latin typeface="Arial" pitchFamily="34" charset="0"/>
                <a:ea typeface="ＭＳ Ｐゴシック" charset="-128"/>
              </a:rPr>
              <a:t>I</a:t>
            </a:r>
            <a:r>
              <a:rPr lang="de-DE" altLang="de-DE" sz="1600" b="1" baseline="-25000" dirty="0">
                <a:solidFill>
                  <a:srgbClr val="000000"/>
                </a:solidFill>
                <a:latin typeface="Arial" pitchFamily="34" charset="0"/>
                <a:ea typeface="ＭＳ Ｐゴシック" charset="-128"/>
              </a:rPr>
              <a:t>2</a:t>
            </a:r>
            <a:r>
              <a:rPr lang="de-DE" altLang="de-DE" sz="1600" b="1" dirty="0">
                <a:solidFill>
                  <a:srgbClr val="000000"/>
                </a:solidFill>
                <a:latin typeface="Arial" pitchFamily="34" charset="0"/>
                <a:ea typeface="ＭＳ Ｐゴシック" charset="-128"/>
              </a:rPr>
              <a:t>, x </a:t>
            </a:r>
            <a:r>
              <a:rPr lang="de-DE" altLang="de-DE" sz="1600" b="1" dirty="0">
                <a:solidFill>
                  <a:srgbClr val="000000"/>
                </a:solidFill>
                <a:latin typeface="Symbol" pitchFamily="18" charset="2"/>
                <a:ea typeface="ＭＳ Ｐゴシック" charset="-128"/>
              </a:rPr>
              <a:t>~</a:t>
            </a:r>
            <a:r>
              <a:rPr lang="de-DE" altLang="de-DE" sz="1600" b="1" dirty="0">
                <a:solidFill>
                  <a:srgbClr val="000000"/>
                </a:solidFill>
                <a:latin typeface="Arial" pitchFamily="34" charset="0"/>
                <a:ea typeface="ＭＳ Ｐゴシック" charset="-128"/>
              </a:rPr>
              <a:t> z.</a:t>
            </a:r>
          </a:p>
          <a:p>
            <a:pPr eaLnBrk="0" fontAlgn="base" hangingPunct="0">
              <a:spcBef>
                <a:spcPct val="0"/>
              </a:spcBef>
              <a:spcAft>
                <a:spcPct val="0"/>
              </a:spcAft>
              <a:defRPr/>
            </a:pPr>
            <a:r>
              <a:rPr lang="de-DE" altLang="de-DE" sz="1600" b="1" dirty="0" smtClean="0">
                <a:solidFill>
                  <a:srgbClr val="000000"/>
                </a:solidFill>
                <a:latin typeface="Arial" pitchFamily="34" charset="0"/>
                <a:ea typeface="ＭＳ Ｐゴシック" charset="-128"/>
              </a:rPr>
              <a:t>DAHER GILT y </a:t>
            </a:r>
            <a:r>
              <a:rPr lang="de-DE" altLang="de-DE" sz="1600" b="1" dirty="0">
                <a:solidFill>
                  <a:srgbClr val="000000"/>
                </a:solidFill>
                <a:latin typeface="Symbol" pitchFamily="18" charset="2"/>
                <a:ea typeface="ＭＳ Ｐゴシック" charset="-128"/>
              </a:rPr>
              <a:t>~</a:t>
            </a:r>
            <a:r>
              <a:rPr lang="de-DE" altLang="de-DE" sz="1600" b="1" dirty="0">
                <a:solidFill>
                  <a:srgbClr val="000000"/>
                </a:solidFill>
                <a:latin typeface="Arial" pitchFamily="34" charset="0"/>
                <a:ea typeface="ＭＳ Ｐゴシック" charset="-128"/>
              </a:rPr>
              <a:t> z.  </a:t>
            </a:r>
            <a:endParaRPr lang="de-DE" altLang="de-DE" sz="1600" b="1" dirty="0" smtClean="0">
              <a:solidFill>
                <a:srgbClr val="000000"/>
              </a:solidFill>
              <a:latin typeface="Arial" pitchFamily="34" charset="0"/>
              <a:ea typeface="ＭＳ Ｐゴシック" charset="-128"/>
            </a:endParaRPr>
          </a:p>
          <a:p>
            <a:pPr eaLnBrk="0" fontAlgn="base" hangingPunct="0">
              <a:spcBef>
                <a:spcPct val="0"/>
              </a:spcBef>
              <a:spcAft>
                <a:spcPct val="0"/>
              </a:spcAft>
              <a:defRPr/>
            </a:pPr>
            <a:r>
              <a:rPr lang="de-DE" altLang="de-DE" sz="1600" b="1" dirty="0" smtClean="0">
                <a:solidFill>
                  <a:srgbClr val="000000"/>
                </a:solidFill>
                <a:latin typeface="Arial" pitchFamily="34" charset="0"/>
                <a:ea typeface="ＭＳ Ｐゴシック" charset="-128"/>
              </a:rPr>
              <a:t>ABER VON I</a:t>
            </a:r>
            <a:r>
              <a:rPr lang="de-DE" altLang="de-DE" sz="1600" b="1" baseline="-25000" dirty="0" smtClean="0">
                <a:solidFill>
                  <a:srgbClr val="000000"/>
                </a:solidFill>
                <a:latin typeface="Arial" pitchFamily="34" charset="0"/>
                <a:ea typeface="ＭＳ Ｐゴシック" charset="-128"/>
              </a:rPr>
              <a:t>1</a:t>
            </a:r>
            <a:r>
              <a:rPr lang="de-DE" altLang="de-DE" sz="1600" b="1" dirty="0" smtClean="0">
                <a:solidFill>
                  <a:srgbClr val="000000"/>
                </a:solidFill>
                <a:latin typeface="Arial" pitchFamily="34" charset="0"/>
                <a:ea typeface="ＭＳ Ｐゴシック" charset="-128"/>
              </a:rPr>
              <a:t> UND I</a:t>
            </a:r>
            <a:r>
              <a:rPr lang="de-DE" altLang="de-DE" sz="1600" b="1" baseline="-25000" dirty="0" smtClean="0">
                <a:solidFill>
                  <a:srgbClr val="000000"/>
                </a:solidFill>
                <a:latin typeface="Arial" pitchFamily="34" charset="0"/>
                <a:ea typeface="ＭＳ Ｐゴシック" charset="-128"/>
              </a:rPr>
              <a:t>2</a:t>
            </a:r>
            <a:r>
              <a:rPr lang="de-DE" altLang="de-DE" sz="1600" b="1" dirty="0" smtClean="0">
                <a:solidFill>
                  <a:srgbClr val="000000"/>
                </a:solidFill>
                <a:latin typeface="Arial" pitchFamily="34" charset="0"/>
                <a:ea typeface="ＭＳ Ｐゴシック" charset="-128"/>
              </a:rPr>
              <a:t> SEHEN WIR  </a:t>
            </a:r>
          </a:p>
          <a:p>
            <a:pPr eaLnBrk="0" fontAlgn="base" hangingPunct="0">
              <a:spcBef>
                <a:spcPct val="0"/>
              </a:spcBef>
              <a:spcAft>
                <a:spcPct val="0"/>
              </a:spcAft>
              <a:defRPr/>
            </a:pPr>
            <a:r>
              <a:rPr lang="de-DE" altLang="de-DE" sz="1600" b="1" dirty="0" smtClean="0">
                <a:solidFill>
                  <a:srgbClr val="000000"/>
                </a:solidFill>
                <a:latin typeface="Arial" pitchFamily="34" charset="0"/>
                <a:ea typeface="ＭＳ Ｐゴシック" charset="-128"/>
              </a:rPr>
              <a:t>y     z</a:t>
            </a:r>
            <a:r>
              <a:rPr lang="de-DE" altLang="de-DE" sz="1600" b="1" dirty="0">
                <a:solidFill>
                  <a:srgbClr val="000000"/>
                </a:solidFill>
                <a:latin typeface="Arial" pitchFamily="34" charset="0"/>
                <a:ea typeface="ＭＳ Ｐゴシック" charset="-128"/>
              </a:rPr>
              <a:t>, </a:t>
            </a:r>
            <a:r>
              <a:rPr lang="de-DE" altLang="de-DE" sz="1600" b="1" dirty="0" smtClean="0">
                <a:solidFill>
                  <a:srgbClr val="000000"/>
                </a:solidFill>
                <a:latin typeface="Arial" pitchFamily="34" charset="0"/>
                <a:ea typeface="ＭＳ Ｐゴシック" charset="-128"/>
              </a:rPr>
              <a:t>EIN WIDERSPRUCH.</a:t>
            </a:r>
            <a:endParaRPr lang="de-DE" altLang="de-DE" sz="1600" b="1" dirty="0">
              <a:solidFill>
                <a:srgbClr val="000000"/>
              </a:solidFill>
              <a:latin typeface="Arial" pitchFamily="34" charset="0"/>
              <a:ea typeface="ＭＳ Ｐゴシック" charset="-128"/>
            </a:endParaRPr>
          </a:p>
        </p:txBody>
      </p:sp>
      <p:sp>
        <p:nvSpPr>
          <p:cNvPr id="19" name="Rechteck 18"/>
          <p:cNvSpPr/>
          <p:nvPr/>
        </p:nvSpPr>
        <p:spPr>
          <a:xfrm rot="10800000">
            <a:off x="6255680" y="3236203"/>
            <a:ext cx="184730" cy="338554"/>
          </a:xfrm>
          <a:prstGeom prst="rect">
            <a:avLst/>
          </a:prstGeom>
        </p:spPr>
        <p:txBody>
          <a:bodyPr wrap="none">
            <a:spAutoFit/>
          </a:bodyPr>
          <a:lstStyle/>
          <a:p>
            <a:pPr lvl="0" algn="ctr" eaLnBrk="0" fontAlgn="base" hangingPunct="0">
              <a:spcBef>
                <a:spcPct val="0"/>
              </a:spcBef>
              <a:spcAft>
                <a:spcPct val="0"/>
              </a:spcAft>
            </a:pPr>
            <a:endParaRPr lang="en-US" altLang="de-DE" sz="1600" b="1" dirty="0">
              <a:solidFill>
                <a:srgbClr val="000000"/>
              </a:solidFill>
              <a:latin typeface="MT Extra" pitchFamily="18" charset="2"/>
              <a:ea typeface="ＭＳ Ｐゴシック" charset="-128"/>
            </a:endParaRPr>
          </a:p>
        </p:txBody>
      </p:sp>
      <p:sp>
        <p:nvSpPr>
          <p:cNvPr id="20" name="Rechteck 19"/>
          <p:cNvSpPr/>
          <p:nvPr/>
        </p:nvSpPr>
        <p:spPr>
          <a:xfrm rot="10800000">
            <a:off x="4644822" y="3799818"/>
            <a:ext cx="321454" cy="369332"/>
          </a:xfrm>
          <a:prstGeom prst="rect">
            <a:avLst/>
          </a:prstGeom>
        </p:spPr>
        <p:txBody>
          <a:bodyPr wrap="square">
            <a:spAutoFit/>
          </a:bodyPr>
          <a:lstStyle/>
          <a:p>
            <a:pPr lvl="0" algn="ctr" eaLnBrk="0" fontAlgn="base" hangingPunct="0">
              <a:spcBef>
                <a:spcPct val="0"/>
              </a:spcBef>
              <a:spcAft>
                <a:spcPct val="0"/>
              </a:spcAft>
            </a:pPr>
            <a:r>
              <a:rPr lang="en-US" altLang="de-DE" b="1" dirty="0">
                <a:solidFill>
                  <a:srgbClr val="000000"/>
                </a:solidFill>
                <a:latin typeface="MT Extra" pitchFamily="18" charset="2"/>
                <a:ea typeface="ＭＳ Ｐゴシック" charset="-128"/>
              </a:rPr>
              <a:t>p</a:t>
            </a:r>
          </a:p>
        </p:txBody>
      </p:sp>
    </p:spTree>
    <p:extLst>
      <p:ext uri="{BB962C8B-B14F-4D97-AF65-F5344CB8AC3E}">
        <p14:creationId xmlns:p14="http://schemas.microsoft.com/office/powerpoint/2010/main" val="3272991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Steigungen von Indifferenzkurven</a:t>
            </a:r>
            <a:endParaRPr lang="de-DE" dirty="0"/>
          </a:p>
        </p:txBody>
      </p:sp>
      <p:sp>
        <p:nvSpPr>
          <p:cNvPr id="3" name="Inhaltsplatzhalter 2"/>
          <p:cNvSpPr>
            <a:spLocks noGrp="1"/>
          </p:cNvSpPr>
          <p:nvPr>
            <p:ph idx="1"/>
          </p:nvPr>
        </p:nvSpPr>
        <p:spPr>
          <a:xfrm>
            <a:off x="787063" y="2238864"/>
            <a:ext cx="8697417" cy="4032250"/>
          </a:xfrm>
        </p:spPr>
        <p:txBody>
          <a:bodyPr/>
          <a:lstStyle/>
          <a:p>
            <a:pPr defTabSz="912813">
              <a:lnSpc>
                <a:spcPct val="150000"/>
              </a:lnSpc>
            </a:pPr>
            <a:r>
              <a:rPr lang="de-DE" altLang="de-DE" sz="1600" b="0" dirty="0" smtClean="0">
                <a:latin typeface="Arial" panose="020B0604020202020204" pitchFamily="34" charset="0"/>
                <a:ea typeface="ＭＳ Ｐゴシック" charset="-128"/>
                <a:cs typeface="Arial" panose="020B0604020202020204" pitchFamily="34" charset="0"/>
              </a:rPr>
              <a:t>Wenn </a:t>
            </a:r>
            <a:r>
              <a:rPr lang="de-DE" altLang="de-DE" sz="1600" b="0" dirty="0">
                <a:latin typeface="Arial" panose="020B0604020202020204" pitchFamily="34" charset="0"/>
                <a:ea typeface="ＭＳ Ｐゴシック" charset="-128"/>
                <a:cs typeface="Arial" panose="020B0604020202020204" pitchFamily="34" charset="0"/>
              </a:rPr>
              <a:t>stets </a:t>
            </a:r>
            <a:r>
              <a:rPr lang="de-DE" altLang="de-DE" sz="1600" b="0" i="1" dirty="0">
                <a:latin typeface="Arial" panose="020B0604020202020204" pitchFamily="34" charset="0"/>
                <a:ea typeface="ＭＳ Ｐゴシック" charset="-128"/>
                <a:cs typeface="Arial" panose="020B0604020202020204" pitchFamily="34" charset="0"/>
              </a:rPr>
              <a:t>mehr </a:t>
            </a:r>
            <a:r>
              <a:rPr lang="de-DE" altLang="de-DE" sz="1600" b="0" dirty="0">
                <a:latin typeface="Arial" panose="020B0604020202020204" pitchFamily="34" charset="0"/>
                <a:ea typeface="ＭＳ Ｐゴシック" charset="-128"/>
                <a:cs typeface="Arial" panose="020B0604020202020204" pitchFamily="34" charset="0"/>
              </a:rPr>
              <a:t>von einer Ware bevorzugt wird, </a:t>
            </a:r>
            <a:endParaRPr lang="de-DE" altLang="de-DE" sz="1600" b="0" dirty="0" smtClean="0">
              <a:latin typeface="Arial" panose="020B0604020202020204" pitchFamily="34" charset="0"/>
              <a:ea typeface="ＭＳ Ｐゴシック" charset="-128"/>
              <a:cs typeface="Arial" panose="020B0604020202020204" pitchFamily="34" charset="0"/>
            </a:endParaRPr>
          </a:p>
          <a:p>
            <a:pPr defTabSz="912813">
              <a:lnSpc>
                <a:spcPct val="150000"/>
              </a:lnSpc>
            </a:pPr>
            <a:r>
              <a:rPr lang="de-DE" altLang="de-DE" sz="1600" b="0" dirty="0">
                <a:latin typeface="Arial" panose="020B0604020202020204" pitchFamily="34" charset="0"/>
                <a:ea typeface="ＭＳ Ｐゴシック" charset="-128"/>
                <a:cs typeface="Arial" panose="020B0604020202020204" pitchFamily="34" charset="0"/>
              </a:rPr>
              <a:t>	</a:t>
            </a:r>
            <a:r>
              <a:rPr lang="de-DE" altLang="de-DE" sz="1600" b="0" dirty="0" smtClean="0">
                <a:latin typeface="Arial" panose="020B0604020202020204" pitchFamily="34" charset="0"/>
                <a:ea typeface="ＭＳ Ｐゴシック" charset="-128"/>
                <a:cs typeface="Arial" panose="020B0604020202020204" pitchFamily="34" charset="0"/>
              </a:rPr>
              <a:t>Dann </a:t>
            </a:r>
            <a:r>
              <a:rPr lang="de-DE" altLang="de-DE" sz="1600" b="0" dirty="0">
                <a:latin typeface="Arial" panose="020B0604020202020204" pitchFamily="34" charset="0"/>
                <a:ea typeface="ＭＳ Ｐゴシック" charset="-128"/>
                <a:cs typeface="Arial" panose="020B0604020202020204" pitchFamily="34" charset="0"/>
              </a:rPr>
              <a:t>handelt es sich um ein </a:t>
            </a:r>
            <a:r>
              <a:rPr lang="de-DE" altLang="de-DE" sz="1600" b="0" i="1" dirty="0">
                <a:latin typeface="Arial" panose="020B0604020202020204" pitchFamily="34" charset="0"/>
                <a:ea typeface="ＭＳ Ｐゴシック" charset="-128"/>
                <a:cs typeface="Arial" panose="020B0604020202020204" pitchFamily="34" charset="0"/>
              </a:rPr>
              <a:t>Gut</a:t>
            </a:r>
            <a:r>
              <a:rPr lang="de-DE" altLang="de-DE" sz="1600" b="0" dirty="0">
                <a:latin typeface="Arial" panose="020B0604020202020204" pitchFamily="34" charset="0"/>
                <a:ea typeface="ＭＳ Ｐゴシック" charset="-128"/>
                <a:cs typeface="Arial" panose="020B0604020202020204" pitchFamily="34" charset="0"/>
              </a:rPr>
              <a:t>.</a:t>
            </a:r>
          </a:p>
          <a:p>
            <a:pPr defTabSz="912813">
              <a:lnSpc>
                <a:spcPct val="150000"/>
              </a:lnSpc>
            </a:pPr>
            <a:r>
              <a:rPr lang="de-DE" altLang="de-DE" sz="1600" b="0" dirty="0">
                <a:latin typeface="Arial" panose="020B0604020202020204" pitchFamily="34" charset="0"/>
                <a:ea typeface="ＭＳ Ｐゴシック" charset="-128"/>
                <a:cs typeface="Arial" panose="020B0604020202020204" pitchFamily="34" charset="0"/>
              </a:rPr>
              <a:t>Wenn stets </a:t>
            </a:r>
            <a:r>
              <a:rPr lang="de-DE" altLang="de-DE" sz="1600" b="0" i="1" dirty="0">
                <a:latin typeface="Arial" panose="020B0604020202020204" pitchFamily="34" charset="0"/>
                <a:ea typeface="ＭＳ Ｐゴシック" charset="-128"/>
                <a:cs typeface="Arial" panose="020B0604020202020204" pitchFamily="34" charset="0"/>
              </a:rPr>
              <a:t>weniger</a:t>
            </a:r>
            <a:r>
              <a:rPr lang="de-DE" altLang="de-DE" sz="1600" b="0" dirty="0">
                <a:latin typeface="Arial" panose="020B0604020202020204" pitchFamily="34" charset="0"/>
                <a:ea typeface="ＭＳ Ｐゴシック" charset="-128"/>
                <a:cs typeface="Arial" panose="020B0604020202020204" pitchFamily="34" charset="0"/>
              </a:rPr>
              <a:t> von einer Ware bevorzugt wird, </a:t>
            </a:r>
          </a:p>
          <a:p>
            <a:pPr defTabSz="912813">
              <a:lnSpc>
                <a:spcPct val="150000"/>
              </a:lnSpc>
            </a:pPr>
            <a:r>
              <a:rPr lang="de-DE" altLang="de-DE" sz="1600" b="0" dirty="0" smtClean="0">
                <a:latin typeface="Arial" panose="020B0604020202020204" pitchFamily="34" charset="0"/>
                <a:ea typeface="ＭＳ Ｐゴシック" charset="-128"/>
                <a:cs typeface="Arial" panose="020B0604020202020204" pitchFamily="34" charset="0"/>
              </a:rPr>
              <a:t>	dann </a:t>
            </a:r>
            <a:r>
              <a:rPr lang="de-DE" altLang="de-DE" sz="1600" b="0" dirty="0">
                <a:latin typeface="Arial" panose="020B0604020202020204" pitchFamily="34" charset="0"/>
                <a:ea typeface="ＭＳ Ｐゴシック" charset="-128"/>
                <a:cs typeface="Arial" panose="020B0604020202020204" pitchFamily="34" charset="0"/>
              </a:rPr>
              <a:t>handelt es sich um ein </a:t>
            </a:r>
            <a:r>
              <a:rPr lang="de-DE" altLang="de-DE" sz="1600" b="0" i="1" dirty="0">
                <a:latin typeface="Arial" panose="020B0604020202020204" pitchFamily="34" charset="0"/>
                <a:ea typeface="ＭＳ Ｐゴシック" charset="-128"/>
                <a:cs typeface="Arial" panose="020B0604020202020204" pitchFamily="34" charset="0"/>
              </a:rPr>
              <a:t>Ungut</a:t>
            </a:r>
            <a:r>
              <a:rPr lang="de-DE" altLang="de-DE" sz="1600" b="0" dirty="0">
                <a:latin typeface="Arial" panose="020B0604020202020204" pitchFamily="34" charset="0"/>
                <a:ea typeface="ＭＳ Ｐゴシック" charset="-128"/>
                <a:cs typeface="Arial" panose="020B0604020202020204" pitchFamily="34" charset="0"/>
              </a:rPr>
              <a:t>.</a:t>
            </a:r>
          </a:p>
          <a:p>
            <a:pPr defTabSz="912813">
              <a:lnSpc>
                <a:spcPct val="150000"/>
              </a:lnSpc>
            </a:pPr>
            <a:r>
              <a:rPr lang="de-DE" altLang="de-DE" sz="1600" b="0" dirty="0">
                <a:latin typeface="Arial" panose="020B0604020202020204" pitchFamily="34" charset="0"/>
                <a:ea typeface="ＭＳ Ｐゴシック" charset="-128"/>
                <a:cs typeface="Arial" panose="020B0604020202020204" pitchFamily="34" charset="0"/>
              </a:rPr>
              <a:t>Wenn jede Ware ein Gut ist, </a:t>
            </a:r>
            <a:endParaRPr lang="de-DE" altLang="de-DE" sz="1600" b="0" dirty="0" smtClean="0">
              <a:latin typeface="Arial" panose="020B0604020202020204" pitchFamily="34" charset="0"/>
              <a:ea typeface="ＭＳ Ｐゴシック" charset="-128"/>
              <a:cs typeface="Arial" panose="020B0604020202020204" pitchFamily="34" charset="0"/>
            </a:endParaRPr>
          </a:p>
          <a:p>
            <a:pPr defTabSz="912813">
              <a:lnSpc>
                <a:spcPct val="150000"/>
              </a:lnSpc>
            </a:pPr>
            <a:r>
              <a:rPr lang="de-DE" altLang="de-DE" sz="1600" b="0" dirty="0">
                <a:latin typeface="Arial" panose="020B0604020202020204" pitchFamily="34" charset="0"/>
                <a:ea typeface="ＭＳ Ｐゴシック" charset="-128"/>
                <a:cs typeface="Arial" panose="020B0604020202020204" pitchFamily="34" charset="0"/>
              </a:rPr>
              <a:t>	</a:t>
            </a:r>
            <a:r>
              <a:rPr lang="de-DE" altLang="de-DE" sz="1600" b="0" dirty="0" smtClean="0">
                <a:latin typeface="Arial" panose="020B0604020202020204" pitchFamily="34" charset="0"/>
                <a:ea typeface="ＭＳ Ｐゴシック" charset="-128"/>
                <a:cs typeface="Arial" panose="020B0604020202020204" pitchFamily="34" charset="0"/>
              </a:rPr>
              <a:t>dann </a:t>
            </a:r>
            <a:r>
              <a:rPr lang="de-DE" altLang="de-DE" sz="1600" b="0" dirty="0">
                <a:latin typeface="Arial" panose="020B0604020202020204" pitchFamily="34" charset="0"/>
                <a:ea typeface="ＭＳ Ｐゴシック" charset="-128"/>
                <a:cs typeface="Arial" panose="020B0604020202020204" pitchFamily="34" charset="0"/>
              </a:rPr>
              <a:t>haben Indifferenzkurven eine negative Steigung.</a:t>
            </a:r>
          </a:p>
          <a:p>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14</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Tree>
    <p:extLst>
      <p:ext uri="{BB962C8B-B14F-4D97-AF65-F5344CB8AC3E}">
        <p14:creationId xmlns:p14="http://schemas.microsoft.com/office/powerpoint/2010/main" val="36513069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Steigung der Indifferenzkurve bei zwei Gütern</a:t>
            </a: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15</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01233" y="2472462"/>
            <a:ext cx="158510" cy="35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0856" y="5850893"/>
            <a:ext cx="5255113" cy="20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574177" y="2140133"/>
            <a:ext cx="788999" cy="338554"/>
          </a:xfrm>
          <a:prstGeom prst="rect">
            <a:avLst/>
          </a:prstGeom>
        </p:spPr>
        <p:txBody>
          <a:bodyPr wrap="none">
            <a:spAutoFit/>
          </a:bodyPr>
          <a:lstStyle/>
          <a:p>
            <a:pPr lvl="0" eaLnBrk="0" fontAlgn="base" hangingPunct="0">
              <a:spcBef>
                <a:spcPct val="0"/>
              </a:spcBef>
              <a:spcAft>
                <a:spcPct val="0"/>
              </a:spcAft>
              <a:defRPr/>
            </a:pPr>
            <a:r>
              <a:rPr lang="en-US" altLang="de-DE" sz="1600" b="1" dirty="0" smtClean="0">
                <a:solidFill>
                  <a:srgbClr val="000000"/>
                </a:solidFill>
                <a:latin typeface="Arial" pitchFamily="34" charset="0"/>
                <a:ea typeface="ＭＳ Ｐゴシック" charset="-128"/>
              </a:rPr>
              <a:t>GUT 2</a:t>
            </a:r>
            <a:endParaRPr lang="en-US" altLang="de-DE" sz="1600" b="1" dirty="0">
              <a:solidFill>
                <a:srgbClr val="000000"/>
              </a:solidFill>
              <a:latin typeface="Arial" pitchFamily="34" charset="0"/>
              <a:ea typeface="ＭＳ Ｐゴシック" charset="-128"/>
            </a:endParaRPr>
          </a:p>
        </p:txBody>
      </p:sp>
      <p:sp>
        <p:nvSpPr>
          <p:cNvPr id="7" name="Rechteck 6"/>
          <p:cNvSpPr/>
          <p:nvPr/>
        </p:nvSpPr>
        <p:spPr>
          <a:xfrm>
            <a:off x="6342185" y="5735690"/>
            <a:ext cx="788999" cy="338554"/>
          </a:xfrm>
          <a:prstGeom prst="rect">
            <a:avLst/>
          </a:prstGeom>
        </p:spPr>
        <p:txBody>
          <a:bodyPr wrap="none">
            <a:spAutoFit/>
          </a:bodyPr>
          <a:lstStyle/>
          <a:p>
            <a:pPr lvl="0" eaLnBrk="0" fontAlgn="base" hangingPunct="0">
              <a:spcBef>
                <a:spcPct val="0"/>
              </a:spcBef>
              <a:spcAft>
                <a:spcPct val="0"/>
              </a:spcAft>
              <a:defRPr/>
            </a:pPr>
            <a:r>
              <a:rPr lang="en-US" altLang="de-DE" sz="1600" b="1" dirty="0" smtClean="0">
                <a:solidFill>
                  <a:srgbClr val="000000"/>
                </a:solidFill>
                <a:latin typeface="Arial" pitchFamily="34" charset="0"/>
                <a:ea typeface="ＭＳ Ｐゴシック" charset="-128"/>
              </a:rPr>
              <a:t>GUT 1</a:t>
            </a:r>
            <a:endParaRPr lang="en-US" altLang="de-DE" sz="1600" b="1" dirty="0">
              <a:solidFill>
                <a:srgbClr val="000000"/>
              </a:solidFill>
              <a:latin typeface="Arial" pitchFamily="34" charset="0"/>
              <a:ea typeface="ＭＳ Ｐゴシック" charset="-128"/>
            </a:endParaRPr>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9932" y="2949209"/>
            <a:ext cx="244475"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4444" y="3939808"/>
            <a:ext cx="16954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6844" y="3369895"/>
            <a:ext cx="139065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eform 15"/>
          <p:cNvSpPr>
            <a:spLocks/>
          </p:cNvSpPr>
          <p:nvPr/>
        </p:nvSpPr>
        <p:spPr bwMode="auto">
          <a:xfrm>
            <a:off x="1535974" y="2727081"/>
            <a:ext cx="2743200" cy="2247900"/>
          </a:xfrm>
          <a:custGeom>
            <a:avLst/>
            <a:gdLst>
              <a:gd name="T0" fmla="*/ 0 w 1728"/>
              <a:gd name="T1" fmla="*/ 0 h 1416"/>
              <a:gd name="T2" fmla="*/ 2147483647 w 1728"/>
              <a:gd name="T3" fmla="*/ 2147483647 h 1416"/>
              <a:gd name="T4" fmla="*/ 2147483647 w 1728"/>
              <a:gd name="T5" fmla="*/ 2147483647 h 1416"/>
              <a:gd name="T6" fmla="*/ 2147483647 w 1728"/>
              <a:gd name="T7" fmla="*/ 2147483647 h 1416"/>
              <a:gd name="T8" fmla="*/ 2147483647 w 1728"/>
              <a:gd name="T9" fmla="*/ 2147483647 h 1416"/>
              <a:gd name="T10" fmla="*/ 0 60000 65536"/>
              <a:gd name="T11" fmla="*/ 0 60000 65536"/>
              <a:gd name="T12" fmla="*/ 0 60000 65536"/>
              <a:gd name="T13" fmla="*/ 0 60000 65536"/>
              <a:gd name="T14" fmla="*/ 0 60000 65536"/>
              <a:gd name="T15" fmla="*/ 0 w 1728"/>
              <a:gd name="T16" fmla="*/ 0 h 1416"/>
              <a:gd name="T17" fmla="*/ 1728 w 1728"/>
              <a:gd name="T18" fmla="*/ 1416 h 1416"/>
            </a:gdLst>
            <a:ahLst/>
            <a:cxnLst>
              <a:cxn ang="T10">
                <a:pos x="T0" y="T1"/>
              </a:cxn>
              <a:cxn ang="T11">
                <a:pos x="T2" y="T3"/>
              </a:cxn>
              <a:cxn ang="T12">
                <a:pos x="T4" y="T5"/>
              </a:cxn>
              <a:cxn ang="T13">
                <a:pos x="T6" y="T7"/>
              </a:cxn>
              <a:cxn ang="T14">
                <a:pos x="T8" y="T9"/>
              </a:cxn>
            </a:cxnLst>
            <a:rect l="T15" t="T16" r="T17" b="T18"/>
            <a:pathLst>
              <a:path w="1728" h="1416">
                <a:moveTo>
                  <a:pt x="0" y="0"/>
                </a:moveTo>
                <a:cubicBezTo>
                  <a:pt x="54" y="46"/>
                  <a:pt x="194" y="128"/>
                  <a:pt x="324" y="276"/>
                </a:cubicBezTo>
                <a:cubicBezTo>
                  <a:pt x="454" y="424"/>
                  <a:pt x="622" y="728"/>
                  <a:pt x="780" y="888"/>
                </a:cubicBezTo>
                <a:cubicBezTo>
                  <a:pt x="938" y="1048"/>
                  <a:pt x="1114" y="1148"/>
                  <a:pt x="1272" y="1236"/>
                </a:cubicBezTo>
                <a:cubicBezTo>
                  <a:pt x="1430" y="1324"/>
                  <a:pt x="1633" y="1378"/>
                  <a:pt x="1728" y="1416"/>
                </a:cubicBezTo>
              </a:path>
            </a:pathLst>
          </a:cu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8" name="Rechteck 7"/>
          <p:cNvSpPr/>
          <p:nvPr/>
        </p:nvSpPr>
        <p:spPr>
          <a:xfrm rot="2284120">
            <a:off x="3113595" y="2992978"/>
            <a:ext cx="1024639" cy="338554"/>
          </a:xfrm>
          <a:prstGeom prst="rect">
            <a:avLst/>
          </a:prstGeom>
        </p:spPr>
        <p:txBody>
          <a:bodyPr wrap="none">
            <a:spAutoFit/>
          </a:bodyPr>
          <a:lstStyle/>
          <a:p>
            <a:r>
              <a:rPr lang="de-DE" altLang="de-DE" sz="1600" b="1" dirty="0" smtClean="0">
                <a:solidFill>
                  <a:srgbClr val="000000"/>
                </a:solidFill>
                <a:latin typeface="Arial" pitchFamily="34" charset="0"/>
                <a:ea typeface="ＭＳ Ｐゴシック" charset="-128"/>
              </a:rPr>
              <a:t>BESSER</a:t>
            </a:r>
            <a:endParaRPr lang="de-DE" sz="1600" dirty="0"/>
          </a:p>
        </p:txBody>
      </p:sp>
      <p:sp>
        <p:nvSpPr>
          <p:cNvPr id="9" name="Rechteck 8"/>
          <p:cNvSpPr/>
          <p:nvPr/>
        </p:nvSpPr>
        <p:spPr>
          <a:xfrm rot="2179906">
            <a:off x="1481941" y="4990742"/>
            <a:ext cx="1580882" cy="338554"/>
          </a:xfrm>
          <a:prstGeom prst="rect">
            <a:avLst/>
          </a:prstGeom>
        </p:spPr>
        <p:txBody>
          <a:bodyPr wrap="none">
            <a:spAutoFit/>
          </a:bodyPr>
          <a:lstStyle/>
          <a:p>
            <a:r>
              <a:rPr lang="de-DE" altLang="de-DE" sz="1600" b="1" dirty="0" smtClean="0">
                <a:solidFill>
                  <a:srgbClr val="000000"/>
                </a:solidFill>
                <a:latin typeface="Arial" pitchFamily="34" charset="0"/>
                <a:ea typeface="ＭＳ Ｐゴシック" charset="-128"/>
              </a:rPr>
              <a:t>SCHLECHTER</a:t>
            </a:r>
            <a:endParaRPr lang="de-DE" sz="1600" dirty="0"/>
          </a:p>
        </p:txBody>
      </p:sp>
      <p:sp>
        <p:nvSpPr>
          <p:cNvPr id="10" name="Rechteck 9"/>
          <p:cNvSpPr/>
          <p:nvPr/>
        </p:nvSpPr>
        <p:spPr>
          <a:xfrm>
            <a:off x="4595697" y="2626042"/>
            <a:ext cx="3938703" cy="584775"/>
          </a:xfrm>
          <a:prstGeom prst="rect">
            <a:avLst/>
          </a:prstGeom>
        </p:spPr>
        <p:txBody>
          <a:bodyPr wrap="square">
            <a:spAutoFit/>
          </a:bodyPr>
          <a:lstStyle/>
          <a:p>
            <a:pPr>
              <a:defRPr/>
            </a:pPr>
            <a:r>
              <a:rPr lang="de-DE" altLang="de-DE" sz="1600" dirty="0" smtClean="0">
                <a:latin typeface="Arial" panose="020B0604020202020204" pitchFamily="34" charset="0"/>
                <a:cs typeface="Arial" panose="020B0604020202020204" pitchFamily="34" charset="0"/>
              </a:rPr>
              <a:t>ZWEI GÜTER           EINE NEGATIVE GENEIGTE  INDIFFERENZKURVE</a:t>
            </a:r>
            <a:r>
              <a:rPr lang="de-DE" altLang="de-DE" sz="1600" dirty="0" smtClean="0"/>
              <a:t>.</a:t>
            </a:r>
            <a:endParaRPr lang="de-DE" altLang="de-DE" sz="1600" dirty="0"/>
          </a:p>
        </p:txBody>
      </p:sp>
      <p:sp>
        <p:nvSpPr>
          <p:cNvPr id="17" name="AutoShape 14"/>
          <p:cNvSpPr>
            <a:spLocks noChangeArrowheads="1"/>
          </p:cNvSpPr>
          <p:nvPr/>
        </p:nvSpPr>
        <p:spPr bwMode="auto">
          <a:xfrm>
            <a:off x="6075973" y="2745155"/>
            <a:ext cx="430335" cy="81572"/>
          </a:xfrm>
          <a:prstGeom prst="rightArrow">
            <a:avLst>
              <a:gd name="adj1" fmla="val 50000"/>
              <a:gd name="adj2" fmla="val 66136"/>
            </a:avLst>
          </a:prstGeom>
          <a:solidFill>
            <a:srgbClr val="000000"/>
          </a:solidFill>
          <a:ln w="12700">
            <a:solidFill>
              <a:srgbClr val="000000"/>
            </a:solidFill>
            <a:miter lim="800000"/>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1600" b="0" i="0" u="none" strike="noStrike" kern="1200" cap="none" spc="0" normalizeH="0" baseline="0" noProof="0" dirty="0">
              <a:ln>
                <a:noFill/>
              </a:ln>
              <a:solidFill>
                <a:srgbClr val="000000"/>
              </a:solidFill>
              <a:effectLst/>
              <a:uLnTx/>
              <a:uFillTx/>
              <a:latin typeface="Arial" pitchFamily="34" charset="0"/>
              <a:ea typeface="ＭＳ Ｐゴシック" charset="-128"/>
              <a:cs typeface="+mn-cs"/>
            </a:endParaRPr>
          </a:p>
        </p:txBody>
      </p:sp>
    </p:spTree>
    <p:extLst>
      <p:ext uri="{BB962C8B-B14F-4D97-AF65-F5344CB8AC3E}">
        <p14:creationId xmlns:p14="http://schemas.microsoft.com/office/powerpoint/2010/main" val="156248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Steigung der Indifferenzkurve </a:t>
            </a:r>
            <a:r>
              <a:rPr lang="de-DE" altLang="de-DE" dirty="0" smtClean="0">
                <a:ea typeface="ＭＳ Ｐゴシック" charset="-128"/>
              </a:rPr>
              <a:t>– GUT UND UNGUT</a:t>
            </a: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16</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01233" y="2472462"/>
            <a:ext cx="158510" cy="35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0856" y="5850893"/>
            <a:ext cx="5255113" cy="20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574177" y="2140133"/>
            <a:ext cx="788999" cy="338554"/>
          </a:xfrm>
          <a:prstGeom prst="rect">
            <a:avLst/>
          </a:prstGeom>
        </p:spPr>
        <p:txBody>
          <a:bodyPr wrap="none">
            <a:spAutoFit/>
          </a:bodyPr>
          <a:lstStyle/>
          <a:p>
            <a:pPr lvl="0" eaLnBrk="0" fontAlgn="base" hangingPunct="0">
              <a:spcBef>
                <a:spcPct val="0"/>
              </a:spcBef>
              <a:spcAft>
                <a:spcPct val="0"/>
              </a:spcAft>
              <a:defRPr/>
            </a:pPr>
            <a:r>
              <a:rPr lang="en-US" altLang="de-DE" sz="1600" b="1" dirty="0" smtClean="0">
                <a:solidFill>
                  <a:srgbClr val="000000"/>
                </a:solidFill>
                <a:latin typeface="Arial" pitchFamily="34" charset="0"/>
                <a:ea typeface="ＭＳ Ｐゴシック" charset="-128"/>
              </a:rPr>
              <a:t>GUT 2</a:t>
            </a:r>
            <a:endParaRPr lang="en-US" altLang="de-DE" sz="1600" b="1" dirty="0">
              <a:solidFill>
                <a:srgbClr val="000000"/>
              </a:solidFill>
              <a:latin typeface="Arial" pitchFamily="34" charset="0"/>
              <a:ea typeface="ＭＳ Ｐゴシック" charset="-128"/>
            </a:endParaRPr>
          </a:p>
        </p:txBody>
      </p:sp>
      <p:sp>
        <p:nvSpPr>
          <p:cNvPr id="7" name="Rechteck 6"/>
          <p:cNvSpPr/>
          <p:nvPr/>
        </p:nvSpPr>
        <p:spPr>
          <a:xfrm>
            <a:off x="6342185" y="5735690"/>
            <a:ext cx="1083951" cy="338554"/>
          </a:xfrm>
          <a:prstGeom prst="rect">
            <a:avLst/>
          </a:prstGeom>
        </p:spPr>
        <p:txBody>
          <a:bodyPr wrap="none">
            <a:spAutoFit/>
          </a:bodyPr>
          <a:lstStyle/>
          <a:p>
            <a:pPr lvl="0" eaLnBrk="0" fontAlgn="base" hangingPunct="0">
              <a:spcBef>
                <a:spcPct val="0"/>
              </a:spcBef>
              <a:spcAft>
                <a:spcPct val="0"/>
              </a:spcAft>
              <a:defRPr/>
            </a:pPr>
            <a:r>
              <a:rPr lang="en-US" altLang="de-DE" sz="1600" b="1" dirty="0" smtClean="0">
                <a:solidFill>
                  <a:srgbClr val="000000"/>
                </a:solidFill>
                <a:latin typeface="Arial" pitchFamily="34" charset="0"/>
                <a:ea typeface="ＭＳ Ｐゴシック" charset="-128"/>
              </a:rPr>
              <a:t>UNGUT 1</a:t>
            </a:r>
            <a:endParaRPr lang="en-US" altLang="de-DE" sz="1600" b="1" dirty="0">
              <a:solidFill>
                <a:srgbClr val="000000"/>
              </a:solidFill>
              <a:latin typeface="Arial" pitchFamily="34" charset="0"/>
              <a:ea typeface="ＭＳ Ｐゴシック" charset="-128"/>
            </a:endParaRPr>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9932" y="2949209"/>
            <a:ext cx="244475"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4444" y="3939808"/>
            <a:ext cx="16954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5995167">
            <a:off x="2006844" y="3369894"/>
            <a:ext cx="139065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Freeform 15"/>
          <p:cNvSpPr>
            <a:spLocks/>
          </p:cNvSpPr>
          <p:nvPr/>
        </p:nvSpPr>
        <p:spPr bwMode="auto">
          <a:xfrm rot="16200000">
            <a:off x="1150302" y="2590679"/>
            <a:ext cx="2743200" cy="2425211"/>
          </a:xfrm>
          <a:custGeom>
            <a:avLst/>
            <a:gdLst>
              <a:gd name="T0" fmla="*/ 0 w 1728"/>
              <a:gd name="T1" fmla="*/ 0 h 1416"/>
              <a:gd name="T2" fmla="*/ 2147483647 w 1728"/>
              <a:gd name="T3" fmla="*/ 2147483647 h 1416"/>
              <a:gd name="T4" fmla="*/ 2147483647 w 1728"/>
              <a:gd name="T5" fmla="*/ 2147483647 h 1416"/>
              <a:gd name="T6" fmla="*/ 2147483647 w 1728"/>
              <a:gd name="T7" fmla="*/ 2147483647 h 1416"/>
              <a:gd name="T8" fmla="*/ 2147483647 w 1728"/>
              <a:gd name="T9" fmla="*/ 2147483647 h 1416"/>
              <a:gd name="T10" fmla="*/ 0 60000 65536"/>
              <a:gd name="T11" fmla="*/ 0 60000 65536"/>
              <a:gd name="T12" fmla="*/ 0 60000 65536"/>
              <a:gd name="T13" fmla="*/ 0 60000 65536"/>
              <a:gd name="T14" fmla="*/ 0 60000 65536"/>
              <a:gd name="T15" fmla="*/ 0 w 1728"/>
              <a:gd name="T16" fmla="*/ 0 h 1416"/>
              <a:gd name="T17" fmla="*/ 1728 w 1728"/>
              <a:gd name="T18" fmla="*/ 1416 h 1416"/>
            </a:gdLst>
            <a:ahLst/>
            <a:cxnLst>
              <a:cxn ang="T10">
                <a:pos x="T0" y="T1"/>
              </a:cxn>
              <a:cxn ang="T11">
                <a:pos x="T2" y="T3"/>
              </a:cxn>
              <a:cxn ang="T12">
                <a:pos x="T4" y="T5"/>
              </a:cxn>
              <a:cxn ang="T13">
                <a:pos x="T6" y="T7"/>
              </a:cxn>
              <a:cxn ang="T14">
                <a:pos x="T8" y="T9"/>
              </a:cxn>
            </a:cxnLst>
            <a:rect l="T15" t="T16" r="T17" b="T18"/>
            <a:pathLst>
              <a:path w="1728" h="1416">
                <a:moveTo>
                  <a:pt x="0" y="0"/>
                </a:moveTo>
                <a:cubicBezTo>
                  <a:pt x="54" y="46"/>
                  <a:pt x="194" y="128"/>
                  <a:pt x="324" y="276"/>
                </a:cubicBezTo>
                <a:cubicBezTo>
                  <a:pt x="454" y="424"/>
                  <a:pt x="622" y="728"/>
                  <a:pt x="780" y="888"/>
                </a:cubicBezTo>
                <a:cubicBezTo>
                  <a:pt x="938" y="1048"/>
                  <a:pt x="1114" y="1148"/>
                  <a:pt x="1272" y="1236"/>
                </a:cubicBezTo>
                <a:cubicBezTo>
                  <a:pt x="1430" y="1324"/>
                  <a:pt x="1633" y="1378"/>
                  <a:pt x="1728" y="1416"/>
                </a:cubicBezTo>
              </a:path>
            </a:pathLst>
          </a:cu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8" name="Rechteck 7"/>
          <p:cNvSpPr/>
          <p:nvPr/>
        </p:nvSpPr>
        <p:spPr>
          <a:xfrm rot="18673154">
            <a:off x="1358568" y="2973755"/>
            <a:ext cx="1024639" cy="338554"/>
          </a:xfrm>
          <a:prstGeom prst="rect">
            <a:avLst/>
          </a:prstGeom>
        </p:spPr>
        <p:txBody>
          <a:bodyPr wrap="none">
            <a:spAutoFit/>
          </a:bodyPr>
          <a:lstStyle/>
          <a:p>
            <a:r>
              <a:rPr lang="de-DE" altLang="de-DE" sz="1600" b="1" dirty="0" smtClean="0">
                <a:solidFill>
                  <a:srgbClr val="000000"/>
                </a:solidFill>
                <a:latin typeface="Arial" pitchFamily="34" charset="0"/>
                <a:ea typeface="ＭＳ Ｐゴシック" charset="-128"/>
              </a:rPr>
              <a:t>BESSER</a:t>
            </a:r>
            <a:endParaRPr lang="de-DE" sz="1600" dirty="0"/>
          </a:p>
        </p:txBody>
      </p:sp>
      <p:sp>
        <p:nvSpPr>
          <p:cNvPr id="9" name="Rechteck 8"/>
          <p:cNvSpPr/>
          <p:nvPr/>
        </p:nvSpPr>
        <p:spPr>
          <a:xfrm rot="18510467">
            <a:off x="2955152" y="4729008"/>
            <a:ext cx="1609999" cy="338554"/>
          </a:xfrm>
          <a:prstGeom prst="rect">
            <a:avLst/>
          </a:prstGeom>
        </p:spPr>
        <p:txBody>
          <a:bodyPr wrap="square">
            <a:spAutoFit/>
          </a:bodyPr>
          <a:lstStyle/>
          <a:p>
            <a:r>
              <a:rPr lang="de-DE" altLang="de-DE" sz="1600" b="1" dirty="0" smtClean="0">
                <a:solidFill>
                  <a:srgbClr val="000000"/>
                </a:solidFill>
                <a:latin typeface="Arial" pitchFamily="34" charset="0"/>
                <a:ea typeface="ＭＳ Ｐゴシック" charset="-128"/>
              </a:rPr>
              <a:t>SCHLECHTER</a:t>
            </a:r>
            <a:endParaRPr lang="de-DE" sz="1600" dirty="0"/>
          </a:p>
        </p:txBody>
      </p:sp>
      <p:sp>
        <p:nvSpPr>
          <p:cNvPr id="10" name="Rechteck 9"/>
          <p:cNvSpPr/>
          <p:nvPr/>
        </p:nvSpPr>
        <p:spPr>
          <a:xfrm>
            <a:off x="4595698" y="2626042"/>
            <a:ext cx="3633902" cy="830997"/>
          </a:xfrm>
          <a:prstGeom prst="rect">
            <a:avLst/>
          </a:prstGeom>
        </p:spPr>
        <p:txBody>
          <a:bodyPr wrap="square">
            <a:spAutoFit/>
          </a:bodyPr>
          <a:lstStyle/>
          <a:p>
            <a:pPr>
              <a:defRPr/>
            </a:pPr>
            <a:r>
              <a:rPr lang="de-DE" altLang="de-DE" sz="1600" dirty="0" smtClean="0">
                <a:latin typeface="Arial" panose="020B0604020202020204" pitchFamily="34" charset="0"/>
                <a:cs typeface="Arial" panose="020B0604020202020204" pitchFamily="34" charset="0"/>
              </a:rPr>
              <a:t>EIN GUT UND EIN UNGUT            </a:t>
            </a:r>
          </a:p>
          <a:p>
            <a:pPr>
              <a:defRPr/>
            </a:pPr>
            <a:r>
              <a:rPr lang="de-DE" altLang="de-DE" sz="1600" dirty="0" smtClean="0">
                <a:latin typeface="Arial" panose="020B0604020202020204" pitchFamily="34" charset="0"/>
                <a:cs typeface="Arial" panose="020B0604020202020204" pitchFamily="34" charset="0"/>
              </a:rPr>
              <a:t>                 EINE POSITIV GENEIGTE  INDIFFERENZKURVE.</a:t>
            </a:r>
            <a:endParaRPr lang="de-DE" altLang="de-DE" sz="1600" dirty="0">
              <a:latin typeface="Arial" panose="020B0604020202020204" pitchFamily="34" charset="0"/>
              <a:cs typeface="Arial" panose="020B0604020202020204" pitchFamily="34" charset="0"/>
            </a:endParaRPr>
          </a:p>
        </p:txBody>
      </p:sp>
      <p:sp>
        <p:nvSpPr>
          <p:cNvPr id="17" name="AutoShape 14"/>
          <p:cNvSpPr>
            <a:spLocks noChangeArrowheads="1"/>
          </p:cNvSpPr>
          <p:nvPr/>
        </p:nvSpPr>
        <p:spPr bwMode="auto">
          <a:xfrm>
            <a:off x="4891942" y="2949209"/>
            <a:ext cx="430335" cy="163145"/>
          </a:xfrm>
          <a:prstGeom prst="rightArrow">
            <a:avLst>
              <a:gd name="adj1" fmla="val 50000"/>
              <a:gd name="adj2" fmla="val 66136"/>
            </a:avLst>
          </a:prstGeom>
          <a:solidFill>
            <a:srgbClr val="000000"/>
          </a:solidFill>
          <a:ln w="12700">
            <a:solidFill>
              <a:srgbClr val="000000"/>
            </a:solidFill>
            <a:miter lim="800000"/>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1600" b="0" i="0" u="none" strike="noStrike" kern="1200" cap="none" spc="0" normalizeH="0" baseline="0" noProof="0" dirty="0">
              <a:ln>
                <a:noFill/>
              </a:ln>
              <a:solidFill>
                <a:srgbClr val="000000"/>
              </a:solidFill>
              <a:effectLst/>
              <a:uLnTx/>
              <a:uFillTx/>
              <a:latin typeface="Arial" pitchFamily="34" charset="0"/>
              <a:ea typeface="ＭＳ Ｐゴシック" charset="-128"/>
              <a:cs typeface="+mn-cs"/>
            </a:endParaRPr>
          </a:p>
        </p:txBody>
      </p:sp>
    </p:spTree>
    <p:extLst>
      <p:ext uri="{BB962C8B-B14F-4D97-AF65-F5344CB8AC3E}">
        <p14:creationId xmlns:p14="http://schemas.microsoft.com/office/powerpoint/2010/main" val="2240458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11776" y="632677"/>
            <a:ext cx="8695857" cy="1467972"/>
          </a:xfrm>
        </p:spPr>
        <p:txBody>
          <a:bodyPr/>
          <a:lstStyle/>
          <a:p>
            <a:pPr lvl="0">
              <a:spcBef>
                <a:spcPts val="1400"/>
              </a:spcBef>
              <a:spcAft>
                <a:spcPts val="800"/>
              </a:spcAft>
            </a:pPr>
            <a:r>
              <a:rPr lang="de-DE" altLang="de-DE" dirty="0">
                <a:ea typeface="ＭＳ Ｐゴシック" charset="-128"/>
              </a:rPr>
              <a:t>Extremfälle von Indifferenzkurven – perfekte </a:t>
            </a:r>
            <a:r>
              <a:rPr lang="de-DE" altLang="de-DE" dirty="0" smtClean="0">
                <a:ea typeface="ＭＳ Ｐゴシック" charset="-128"/>
              </a:rPr>
              <a:t>Substitute </a:t>
            </a:r>
            <a:br>
              <a:rPr lang="de-DE" altLang="de-DE" dirty="0" smtClean="0">
                <a:ea typeface="ＭＳ Ｐゴシック" charset="-128"/>
              </a:rPr>
            </a:br>
            <a:r>
              <a:rPr lang="de-DE" altLang="de-DE" dirty="0" smtClean="0">
                <a:ea typeface="ＭＳ Ｐゴシック" charset="-128"/>
              </a:rPr>
              <a:t/>
            </a:r>
            <a:br>
              <a:rPr lang="de-DE" altLang="de-DE" dirty="0" smtClean="0">
                <a:ea typeface="ＭＳ Ｐゴシック" charset="-128"/>
              </a:rPr>
            </a:br>
            <a:r>
              <a:rPr lang="de-DE" altLang="de-DE" sz="1600" b="0" spc="50" dirty="0" smtClean="0">
                <a:solidFill>
                  <a:srgbClr val="000000"/>
                </a:solidFill>
                <a:latin typeface="Arial" panose="020B0604020202020204" pitchFamily="34" charset="0"/>
                <a:ea typeface="ＭＳ Ｐゴシック" charset="-128"/>
              </a:rPr>
              <a:t>Wenn </a:t>
            </a:r>
            <a:r>
              <a:rPr lang="de-DE" altLang="de-DE" sz="1600" b="0" spc="50" dirty="0">
                <a:solidFill>
                  <a:srgbClr val="000000"/>
                </a:solidFill>
                <a:latin typeface="Arial" panose="020B0604020202020204" pitchFamily="34" charset="0"/>
                <a:ea typeface="ＭＳ Ｐゴシック" charset="-128"/>
              </a:rPr>
              <a:t>eine Konsumentin Einheiten der Güter 1 und 2 immer als gleichwertig betrachtet, </a:t>
            </a:r>
            <a:r>
              <a:rPr lang="de-DE" altLang="de-DE" sz="1600" b="0" spc="50" dirty="0" smtClean="0">
                <a:solidFill>
                  <a:srgbClr val="000000"/>
                </a:solidFill>
                <a:latin typeface="Arial" panose="020B0604020202020204" pitchFamily="34" charset="0"/>
                <a:ea typeface="ＭＳ Ｐゴシック" charset="-128"/>
              </a:rPr>
              <a:t>sind </a:t>
            </a:r>
            <a:r>
              <a:rPr lang="de-DE" altLang="de-DE" sz="1600" b="0" spc="50" dirty="0">
                <a:solidFill>
                  <a:srgbClr val="000000"/>
                </a:solidFill>
                <a:latin typeface="Arial" panose="020B0604020202020204" pitchFamily="34" charset="0"/>
                <a:ea typeface="ＭＳ Ｐゴシック" charset="-128"/>
              </a:rPr>
              <a:t>die beiden Güter </a:t>
            </a:r>
            <a:r>
              <a:rPr lang="de-DE" altLang="de-DE" sz="1600" b="0" i="1" spc="50" dirty="0">
                <a:solidFill>
                  <a:srgbClr val="000000"/>
                </a:solidFill>
                <a:latin typeface="Arial" panose="020B0604020202020204" pitchFamily="34" charset="0"/>
                <a:ea typeface="ＭＳ Ｐゴシック" charset="-128"/>
              </a:rPr>
              <a:t>perfekte Substitute</a:t>
            </a:r>
            <a:r>
              <a:rPr lang="de-DE" altLang="de-DE" sz="1600" b="0" spc="50" dirty="0">
                <a:solidFill>
                  <a:srgbClr val="000000"/>
                </a:solidFill>
                <a:latin typeface="Arial" panose="020B0604020202020204" pitchFamily="34" charset="0"/>
                <a:ea typeface="ＭＳ Ｐゴシック" charset="-128"/>
              </a:rPr>
              <a:t>; </a:t>
            </a:r>
            <a:br>
              <a:rPr lang="de-DE" altLang="de-DE" sz="1600" b="0" spc="50" dirty="0">
                <a:solidFill>
                  <a:srgbClr val="000000"/>
                </a:solidFill>
                <a:latin typeface="Arial" panose="020B0604020202020204" pitchFamily="34" charset="0"/>
                <a:ea typeface="ＭＳ Ｐゴシック" charset="-128"/>
              </a:rPr>
            </a:br>
            <a:r>
              <a:rPr lang="de-DE" altLang="de-DE" sz="1600" b="0" spc="50" dirty="0">
                <a:solidFill>
                  <a:srgbClr val="000000"/>
                </a:solidFill>
                <a:latin typeface="Arial" panose="020B0604020202020204" pitchFamily="34" charset="0"/>
                <a:ea typeface="ＭＳ Ｐゴシック" charset="-128"/>
              </a:rPr>
              <a:t>nur die Gesamtmenge der beiden Güter in einem Bündel bestimmt die Reihung der Präferenzen.</a:t>
            </a:r>
            <a:r>
              <a:rPr lang="de-DE" altLang="de-DE" sz="1400" spc="50" dirty="0">
                <a:solidFill>
                  <a:srgbClr val="000000"/>
                </a:solidFill>
                <a:ea typeface="ＭＳ Ｐゴシック" charset="-128"/>
                <a:cs typeface="+mn-cs"/>
              </a:rPr>
              <a:t/>
            </a:r>
            <a:br>
              <a:rPr lang="de-DE" altLang="de-DE" sz="1400" spc="50" dirty="0">
                <a:solidFill>
                  <a:srgbClr val="000000"/>
                </a:solidFill>
                <a:ea typeface="ＭＳ Ｐゴシック" charset="-128"/>
                <a:cs typeface="+mn-cs"/>
              </a:rPr>
            </a:br>
            <a:endParaRPr lang="de-DE" sz="1600"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17</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69045" y="2206112"/>
            <a:ext cx="158510" cy="35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548" y="5602591"/>
            <a:ext cx="4997205" cy="19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1102883" y="2003122"/>
            <a:ext cx="373820" cy="338554"/>
          </a:xfrm>
          <a:prstGeom prst="rect">
            <a:avLst/>
          </a:prstGeom>
        </p:spPr>
        <p:txBody>
          <a:bodyPr wrap="none">
            <a:spAutoFit/>
          </a:bodyPr>
          <a:lstStyle/>
          <a:p>
            <a:r>
              <a:rPr lang="en-US" altLang="de-DE" sz="1600" b="1" dirty="0">
                <a:solidFill>
                  <a:srgbClr val="000000"/>
                </a:solidFill>
                <a:latin typeface="Arial" pitchFamily="34" charset="0"/>
                <a:ea typeface="ＭＳ Ｐゴシック" charset="-128"/>
              </a:rPr>
              <a:t>x</a:t>
            </a:r>
            <a:r>
              <a:rPr lang="en-US" altLang="de-DE" sz="1600" b="1" baseline="-25000" dirty="0">
                <a:solidFill>
                  <a:srgbClr val="000000"/>
                </a:solidFill>
                <a:latin typeface="Arial" pitchFamily="34" charset="0"/>
                <a:ea typeface="ＭＳ Ｐゴシック" charset="-128"/>
              </a:rPr>
              <a:t>2</a:t>
            </a:r>
            <a:endParaRPr lang="de-DE" sz="1600" dirty="0"/>
          </a:p>
        </p:txBody>
      </p:sp>
      <p:sp>
        <p:nvSpPr>
          <p:cNvPr id="7" name="Rechteck 6"/>
          <p:cNvSpPr/>
          <p:nvPr/>
        </p:nvSpPr>
        <p:spPr>
          <a:xfrm>
            <a:off x="6429173" y="5585696"/>
            <a:ext cx="373820" cy="338554"/>
          </a:xfrm>
          <a:prstGeom prst="rect">
            <a:avLst/>
          </a:prstGeom>
        </p:spPr>
        <p:txBody>
          <a:bodyPr wrap="none">
            <a:spAutoFit/>
          </a:bodyPr>
          <a:lstStyle/>
          <a:p>
            <a:pPr lvl="0" eaLnBrk="0" fontAlgn="base" hangingPunct="0">
              <a:spcBef>
                <a:spcPct val="0"/>
              </a:spcBef>
              <a:spcAft>
                <a:spcPct val="0"/>
              </a:spcAft>
              <a:defRPr/>
            </a:pPr>
            <a:r>
              <a:rPr lang="en-US" altLang="de-DE" sz="1600" b="1" dirty="0">
                <a:solidFill>
                  <a:srgbClr val="000000"/>
                </a:solidFill>
                <a:latin typeface="Arial" pitchFamily="34" charset="0"/>
                <a:ea typeface="ＭＳ Ｐゴシック" charset="-128"/>
              </a:rPr>
              <a:t>x</a:t>
            </a:r>
            <a:r>
              <a:rPr lang="en-US" altLang="de-DE" sz="1600" b="1" baseline="-25000" dirty="0">
                <a:solidFill>
                  <a:srgbClr val="000000"/>
                </a:solidFill>
                <a:latin typeface="Arial" pitchFamily="34" charset="0"/>
                <a:ea typeface="ＭＳ Ｐゴシック" charset="-128"/>
              </a:rPr>
              <a:t>1</a:t>
            </a:r>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2548" y="4058952"/>
            <a:ext cx="1639887"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8679" y="2840422"/>
            <a:ext cx="2859087" cy="285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p:cNvSpPr/>
          <p:nvPr/>
        </p:nvSpPr>
        <p:spPr>
          <a:xfrm>
            <a:off x="1924296" y="2826604"/>
            <a:ext cx="333746" cy="369332"/>
          </a:xfrm>
          <a:prstGeom prst="rect">
            <a:avLst/>
          </a:prstGeom>
        </p:spPr>
        <p:txBody>
          <a:bodyPr wrap="none">
            <a:spAutoFit/>
          </a:bodyPr>
          <a:lstStyle/>
          <a:p>
            <a:r>
              <a:rPr lang="en-US" altLang="de-DE" b="1" dirty="0">
                <a:solidFill>
                  <a:srgbClr val="00CC00"/>
                </a:solidFill>
                <a:latin typeface="Arial" pitchFamily="34" charset="0"/>
                <a:ea typeface="ＭＳ Ｐゴシック" charset="-128"/>
              </a:rPr>
              <a:t>I</a:t>
            </a:r>
            <a:r>
              <a:rPr lang="en-US" altLang="de-DE" b="1" baseline="-25000" dirty="0">
                <a:solidFill>
                  <a:srgbClr val="00CC00"/>
                </a:solidFill>
                <a:latin typeface="Arial" pitchFamily="34" charset="0"/>
                <a:ea typeface="ＭＳ Ｐゴシック" charset="-128"/>
              </a:rPr>
              <a:t>2</a:t>
            </a:r>
            <a:endParaRPr lang="de-DE" b="1" dirty="0"/>
          </a:p>
        </p:txBody>
      </p:sp>
      <p:sp>
        <p:nvSpPr>
          <p:cNvPr id="9" name="Rechteck 8"/>
          <p:cNvSpPr/>
          <p:nvPr/>
        </p:nvSpPr>
        <p:spPr>
          <a:xfrm>
            <a:off x="1855669" y="4792506"/>
            <a:ext cx="333746" cy="369332"/>
          </a:xfrm>
          <a:prstGeom prst="rect">
            <a:avLst/>
          </a:prstGeom>
        </p:spPr>
        <p:txBody>
          <a:bodyPr wrap="none">
            <a:spAutoFit/>
          </a:bodyPr>
          <a:lstStyle/>
          <a:p>
            <a:r>
              <a:rPr lang="en-US" altLang="de-DE" b="1" dirty="0">
                <a:solidFill>
                  <a:srgbClr val="FFFF00"/>
                </a:solidFill>
                <a:latin typeface="Arial" pitchFamily="34" charset="0"/>
                <a:ea typeface="ＭＳ Ｐゴシック" charset="-128"/>
              </a:rPr>
              <a:t>I</a:t>
            </a:r>
            <a:r>
              <a:rPr lang="en-US" altLang="de-DE" b="1" baseline="-25000" dirty="0">
                <a:solidFill>
                  <a:srgbClr val="FFFF00"/>
                </a:solidFill>
                <a:latin typeface="Arial" pitchFamily="34" charset="0"/>
                <a:ea typeface="ＭＳ Ｐゴシック" charset="-128"/>
              </a:rPr>
              <a:t>1</a:t>
            </a:r>
            <a:endParaRPr lang="de-DE" b="1" dirty="0"/>
          </a:p>
        </p:txBody>
      </p:sp>
      <p:sp>
        <p:nvSpPr>
          <p:cNvPr id="10" name="Rechteck 9"/>
          <p:cNvSpPr/>
          <p:nvPr/>
        </p:nvSpPr>
        <p:spPr>
          <a:xfrm>
            <a:off x="1102883" y="2655086"/>
            <a:ext cx="481222" cy="338554"/>
          </a:xfrm>
          <a:prstGeom prst="rect">
            <a:avLst/>
          </a:prstGeom>
        </p:spPr>
        <p:txBody>
          <a:bodyPr wrap="none">
            <a:spAutoFit/>
          </a:bodyPr>
          <a:lstStyle/>
          <a:p>
            <a:pPr lvl="0" eaLnBrk="0" fontAlgn="base" hangingPunct="0">
              <a:spcBef>
                <a:spcPct val="0"/>
              </a:spcBef>
              <a:spcAft>
                <a:spcPct val="0"/>
              </a:spcAft>
              <a:defRPr/>
            </a:pPr>
            <a:r>
              <a:rPr lang="en-US" altLang="de-DE" sz="1600" b="1" dirty="0" smtClean="0">
                <a:solidFill>
                  <a:srgbClr val="000000"/>
                </a:solidFill>
                <a:latin typeface="Arial" pitchFamily="34" charset="0"/>
                <a:ea typeface="ＭＳ Ｐゴシック" charset="-128"/>
              </a:rPr>
              <a:t>15-</a:t>
            </a:r>
            <a:endParaRPr lang="en-US" altLang="de-DE" sz="1600" b="1" dirty="0">
              <a:solidFill>
                <a:srgbClr val="000000"/>
              </a:solidFill>
              <a:latin typeface="Arial" pitchFamily="34" charset="0"/>
              <a:ea typeface="ＭＳ Ｐゴシック" charset="-128"/>
            </a:endParaRPr>
          </a:p>
        </p:txBody>
      </p:sp>
      <p:sp>
        <p:nvSpPr>
          <p:cNvPr id="11" name="Rechteck 10"/>
          <p:cNvSpPr/>
          <p:nvPr/>
        </p:nvSpPr>
        <p:spPr>
          <a:xfrm>
            <a:off x="4187193" y="5698839"/>
            <a:ext cx="412292" cy="338554"/>
          </a:xfrm>
          <a:prstGeom prst="rect">
            <a:avLst/>
          </a:prstGeom>
        </p:spPr>
        <p:txBody>
          <a:bodyPr wrap="none">
            <a:spAutoFit/>
          </a:bodyPr>
          <a:lstStyle/>
          <a:p>
            <a:r>
              <a:rPr lang="en-US" altLang="de-DE" sz="1600" b="1" dirty="0" smtClean="0">
                <a:solidFill>
                  <a:srgbClr val="000000"/>
                </a:solidFill>
                <a:latin typeface="Arial" pitchFamily="34" charset="0"/>
                <a:ea typeface="ＭＳ Ｐゴシック" charset="-128"/>
              </a:rPr>
              <a:t>15</a:t>
            </a:r>
            <a:endParaRPr lang="de-DE" sz="1600" dirty="0"/>
          </a:p>
        </p:txBody>
      </p:sp>
      <p:sp>
        <p:nvSpPr>
          <p:cNvPr id="12" name="Rechteck 11"/>
          <p:cNvSpPr/>
          <p:nvPr/>
        </p:nvSpPr>
        <p:spPr>
          <a:xfrm>
            <a:off x="1255125" y="3874286"/>
            <a:ext cx="367408" cy="338554"/>
          </a:xfrm>
          <a:prstGeom prst="rect">
            <a:avLst/>
          </a:prstGeom>
        </p:spPr>
        <p:txBody>
          <a:bodyPr wrap="none">
            <a:spAutoFit/>
          </a:bodyPr>
          <a:lstStyle/>
          <a:p>
            <a:pPr lvl="0" eaLnBrk="0" fontAlgn="base" hangingPunct="0">
              <a:spcBef>
                <a:spcPct val="0"/>
              </a:spcBef>
              <a:spcAft>
                <a:spcPct val="0"/>
              </a:spcAft>
              <a:defRPr/>
            </a:pPr>
            <a:r>
              <a:rPr lang="en-US" altLang="de-DE" sz="1600" b="1" dirty="0" smtClean="0">
                <a:solidFill>
                  <a:srgbClr val="000000"/>
                </a:solidFill>
                <a:latin typeface="Arial" pitchFamily="34" charset="0"/>
                <a:ea typeface="ＭＳ Ｐゴシック" charset="-128"/>
              </a:rPr>
              <a:t>8</a:t>
            </a:r>
            <a:r>
              <a:rPr lang="en-US" altLang="de-DE" sz="1600" b="1" dirty="0" smtClean="0">
                <a:solidFill>
                  <a:srgbClr val="000000"/>
                </a:solidFill>
                <a:effectLst>
                  <a:outerShdw blurRad="38100" dist="38100" dir="2700000" algn="tl">
                    <a:srgbClr val="C0C0C0"/>
                  </a:outerShdw>
                </a:effectLst>
                <a:latin typeface="Arial" pitchFamily="34" charset="0"/>
                <a:ea typeface="ＭＳ Ｐゴシック" charset="-128"/>
              </a:rPr>
              <a:t>-</a:t>
            </a:r>
            <a:endParaRPr lang="en-US" altLang="de-DE" sz="1600" b="1" dirty="0">
              <a:solidFill>
                <a:srgbClr val="000000"/>
              </a:solidFill>
              <a:effectLst>
                <a:outerShdw blurRad="38100" dist="38100" dir="2700000" algn="tl">
                  <a:srgbClr val="C0C0C0"/>
                </a:outerShdw>
              </a:effectLst>
              <a:latin typeface="Arial" pitchFamily="34" charset="0"/>
              <a:ea typeface="ＭＳ Ｐゴシック" charset="-128"/>
            </a:endParaRPr>
          </a:p>
        </p:txBody>
      </p:sp>
      <p:sp>
        <p:nvSpPr>
          <p:cNvPr id="13" name="Rechteck 12"/>
          <p:cNvSpPr/>
          <p:nvPr/>
        </p:nvSpPr>
        <p:spPr>
          <a:xfrm>
            <a:off x="3015982" y="5654905"/>
            <a:ext cx="298480" cy="338554"/>
          </a:xfrm>
          <a:prstGeom prst="rect">
            <a:avLst/>
          </a:prstGeom>
        </p:spPr>
        <p:txBody>
          <a:bodyPr wrap="none">
            <a:spAutoFit/>
          </a:bodyPr>
          <a:lstStyle/>
          <a:p>
            <a:r>
              <a:rPr lang="en-US" altLang="de-DE" sz="1600" b="1" dirty="0" smtClean="0">
                <a:solidFill>
                  <a:srgbClr val="000000"/>
                </a:solidFill>
                <a:latin typeface="Arial" pitchFamily="34" charset="0"/>
                <a:ea typeface="ＭＳ Ｐゴシック" charset="-128"/>
              </a:rPr>
              <a:t>8</a:t>
            </a:r>
            <a:endParaRPr lang="de-DE" sz="1600" dirty="0"/>
          </a:p>
        </p:txBody>
      </p:sp>
      <p:sp>
        <p:nvSpPr>
          <p:cNvPr id="14" name="Rechteck 13"/>
          <p:cNvSpPr/>
          <p:nvPr/>
        </p:nvSpPr>
        <p:spPr>
          <a:xfrm>
            <a:off x="2625959" y="2256862"/>
            <a:ext cx="3412473" cy="338554"/>
          </a:xfrm>
          <a:prstGeom prst="rect">
            <a:avLst/>
          </a:prstGeom>
        </p:spPr>
        <p:txBody>
          <a:bodyPr wrap="none">
            <a:spAutoFit/>
          </a:bodyPr>
          <a:lstStyle/>
          <a:p>
            <a:pPr>
              <a:defRPr/>
            </a:pPr>
            <a:r>
              <a:rPr lang="de-DE" altLang="de-DE" sz="1600" b="1" dirty="0" smtClean="0">
                <a:latin typeface="Arial" panose="020B0604020202020204" pitchFamily="34" charset="0"/>
                <a:cs typeface="Arial" panose="020B0604020202020204" pitchFamily="34" charset="0"/>
              </a:rPr>
              <a:t>KONSTANTE STEIGUNG VON - 1.</a:t>
            </a:r>
            <a:endParaRPr lang="de-DE" altLang="de-DE" sz="1600" b="1" dirty="0">
              <a:latin typeface="Arial" panose="020B0604020202020204" pitchFamily="34" charset="0"/>
              <a:cs typeface="Arial" panose="020B0604020202020204" pitchFamily="34" charset="0"/>
            </a:endParaRPr>
          </a:p>
        </p:txBody>
      </p:sp>
      <p:sp>
        <p:nvSpPr>
          <p:cNvPr id="15" name="Rechteck 14"/>
          <p:cNvSpPr/>
          <p:nvPr/>
        </p:nvSpPr>
        <p:spPr>
          <a:xfrm>
            <a:off x="3328889" y="3049207"/>
            <a:ext cx="4068374" cy="1323439"/>
          </a:xfrm>
          <a:prstGeom prst="rect">
            <a:avLst/>
          </a:prstGeom>
        </p:spPr>
        <p:txBody>
          <a:bodyPr wrap="square">
            <a:spAutoFit/>
          </a:bodyPr>
          <a:lstStyle/>
          <a:p>
            <a:r>
              <a:rPr lang="de-DE" altLang="de-DE" sz="1600" dirty="0" smtClean="0">
                <a:latin typeface="Arial" panose="020B0604020202020204" pitchFamily="34" charset="0"/>
                <a:cs typeface="Arial" panose="020B0604020202020204" pitchFamily="34" charset="0"/>
              </a:rPr>
              <a:t>JEDES BÜNDEL IN I</a:t>
            </a:r>
            <a:r>
              <a:rPr lang="de-DE" altLang="de-DE" sz="1600" baseline="-25000" dirty="0" smtClean="0">
                <a:latin typeface="Arial" panose="020B0604020202020204" pitchFamily="34" charset="0"/>
                <a:cs typeface="Arial" panose="020B0604020202020204" pitchFamily="34" charset="0"/>
              </a:rPr>
              <a:t>2</a:t>
            </a:r>
            <a:r>
              <a:rPr lang="de-DE" altLang="de-DE" sz="1600" dirty="0" smtClean="0">
                <a:latin typeface="Arial" panose="020B0604020202020204" pitchFamily="34" charset="0"/>
                <a:cs typeface="Arial" panose="020B0604020202020204" pitchFamily="34" charset="0"/>
              </a:rPr>
              <a:t> HAT INSGESAMT 15 EINHEITEN, SIE SIND GEGENÜBER ALLEN BÜNDELN IN I</a:t>
            </a:r>
            <a:r>
              <a:rPr lang="de-DE" altLang="de-DE" sz="1600" baseline="-25000" dirty="0" smtClean="0">
                <a:latin typeface="Arial" panose="020B0604020202020204" pitchFamily="34" charset="0"/>
                <a:cs typeface="Arial" panose="020B0604020202020204" pitchFamily="34" charset="0"/>
              </a:rPr>
              <a:t>1</a:t>
            </a:r>
            <a:r>
              <a:rPr lang="de-DE" altLang="de-DE" sz="1600" dirty="0" smtClean="0">
                <a:latin typeface="Arial" panose="020B0604020202020204" pitchFamily="34" charset="0"/>
                <a:cs typeface="Arial" panose="020B0604020202020204" pitchFamily="34" charset="0"/>
              </a:rPr>
              <a:t>, STRENG BEVORZUGT, DA DIESE INSGESAMT NUR AUS 8 EINHEITEN BESTEHEN.</a:t>
            </a: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4704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5071" y="588952"/>
            <a:ext cx="9070270" cy="1613927"/>
          </a:xfrm>
        </p:spPr>
        <p:txBody>
          <a:bodyPr/>
          <a:lstStyle/>
          <a:p>
            <a:r>
              <a:rPr lang="de-DE" altLang="de-DE" dirty="0">
                <a:ea typeface="ＭＳ Ｐゴシック" charset="-128"/>
              </a:rPr>
              <a:t> </a:t>
            </a:r>
            <a:r>
              <a:rPr lang="de-DE" altLang="de-DE" dirty="0" smtClean="0">
                <a:ea typeface="ＭＳ Ｐゴシック" charset="-128"/>
              </a:rPr>
              <a:t>    Extremfälle </a:t>
            </a:r>
            <a:r>
              <a:rPr lang="de-DE" altLang="de-DE" dirty="0">
                <a:ea typeface="ＭＳ Ｐゴシック" charset="-128"/>
              </a:rPr>
              <a:t>von Indifferenzkurven – perfekte Komplemente </a:t>
            </a:r>
            <a:br>
              <a:rPr lang="de-DE" altLang="de-DE" dirty="0">
                <a:ea typeface="ＭＳ Ｐゴシック" charset="-128"/>
              </a:rPr>
            </a:br>
            <a:r>
              <a:rPr lang="de-DE" altLang="de-DE" dirty="0" smtClean="0">
                <a:ea typeface="ＭＳ Ｐゴシック" charset="-128"/>
              </a:rPr>
              <a:t/>
            </a:r>
            <a:br>
              <a:rPr lang="de-DE" altLang="de-DE" dirty="0" smtClean="0">
                <a:ea typeface="ＭＳ Ｐゴシック" charset="-128"/>
              </a:rPr>
            </a:br>
            <a:r>
              <a:rPr lang="de-DE" altLang="de-DE" sz="1600" b="0" dirty="0" smtClean="0">
                <a:latin typeface="Arial" panose="020B0604020202020204" pitchFamily="34" charset="0"/>
                <a:ea typeface="ＭＳ Ｐゴシック" charset="-128"/>
              </a:rPr>
              <a:t>Wenn </a:t>
            </a:r>
            <a:r>
              <a:rPr lang="de-DE" altLang="de-DE" sz="1600" b="0" dirty="0">
                <a:latin typeface="Arial" panose="020B0604020202020204" pitchFamily="34" charset="0"/>
                <a:ea typeface="ＭＳ Ｐゴシック" charset="-128"/>
              </a:rPr>
              <a:t>eine Konsumentin zwei Güter stets in konstantem Verhältnis (z. B. eins zu eins) konsumiert, </a:t>
            </a:r>
            <a:r>
              <a:rPr lang="de-DE" altLang="de-DE" sz="1600" b="0" dirty="0" smtClean="0">
                <a:latin typeface="Arial" panose="020B0604020202020204" pitchFamily="34" charset="0"/>
                <a:ea typeface="ＭＳ Ｐゴシック" charset="-128"/>
              </a:rPr>
              <a:t>dann </a:t>
            </a:r>
            <a:r>
              <a:rPr lang="de-DE" altLang="de-DE" sz="1600" b="0" dirty="0">
                <a:latin typeface="Arial" panose="020B0604020202020204" pitchFamily="34" charset="0"/>
                <a:ea typeface="ＭＳ Ｐゴシック" charset="-128"/>
              </a:rPr>
              <a:t>sind die beiden Güter </a:t>
            </a:r>
            <a:r>
              <a:rPr lang="de-DE" altLang="de-DE" sz="1600" b="0" i="1" dirty="0">
                <a:latin typeface="Arial" panose="020B0604020202020204" pitchFamily="34" charset="0"/>
                <a:ea typeface="ＭＳ Ｐゴシック" charset="-128"/>
              </a:rPr>
              <a:t>perfekte </a:t>
            </a:r>
            <a:r>
              <a:rPr lang="de-DE" altLang="de-DE" sz="1600" b="0" i="1" dirty="0" smtClean="0">
                <a:latin typeface="Arial" panose="020B0604020202020204" pitchFamily="34" charset="0"/>
                <a:ea typeface="ＭＳ Ｐゴシック" charset="-128"/>
              </a:rPr>
              <a:t>Komplemente.</a:t>
            </a:r>
            <a:r>
              <a:rPr lang="de-DE" altLang="de-DE" sz="1600" b="0" dirty="0" smtClean="0">
                <a:latin typeface="Arial" panose="020B0604020202020204" pitchFamily="34" charset="0"/>
                <a:ea typeface="ＭＳ Ｐゴシック" charset="-128"/>
              </a:rPr>
              <a:t> </a:t>
            </a:r>
            <a:r>
              <a:rPr lang="de-DE" altLang="de-DE" sz="1600" b="0" dirty="0">
                <a:latin typeface="Arial" panose="020B0604020202020204" pitchFamily="34" charset="0"/>
                <a:ea typeface="ＭＳ Ｐゴシック" charset="-128"/>
              </a:rPr>
              <a:t/>
            </a:r>
            <a:br>
              <a:rPr lang="de-DE" altLang="de-DE" sz="1600" b="0" dirty="0">
                <a:latin typeface="Arial" panose="020B0604020202020204" pitchFamily="34" charset="0"/>
                <a:ea typeface="ＭＳ Ｐゴシック" charset="-128"/>
              </a:rPr>
            </a:br>
            <a:r>
              <a:rPr lang="de-DE" altLang="de-DE" sz="1600" b="0" dirty="0">
                <a:latin typeface="Arial" panose="020B0604020202020204" pitchFamily="34" charset="0"/>
                <a:ea typeface="ＭＳ Ｐゴシック" charset="-128"/>
              </a:rPr>
              <a:t>nur die Anzahl der Paare der beiden Güter bestimmt die Reihung der Präferenzen. </a:t>
            </a:r>
            <a:r>
              <a:rPr lang="de-DE" altLang="de-DE" sz="1400" dirty="0">
                <a:ea typeface="ＭＳ Ｐゴシック" charset="-128"/>
              </a:rPr>
              <a:t/>
            </a:r>
            <a:br>
              <a:rPr lang="de-DE" altLang="de-DE" sz="1400" dirty="0">
                <a:ea typeface="ＭＳ Ｐゴシック" charset="-128"/>
              </a:rPr>
            </a:br>
            <a:endParaRPr lang="de-DE" sz="1400"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18</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81476" y="2241280"/>
            <a:ext cx="158510" cy="35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4979" y="5659590"/>
            <a:ext cx="5020652" cy="19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4979" y="2530490"/>
            <a:ext cx="3225800" cy="322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947113" y="2202879"/>
            <a:ext cx="373820" cy="338554"/>
          </a:xfrm>
          <a:prstGeom prst="rect">
            <a:avLst/>
          </a:prstGeom>
        </p:spPr>
        <p:txBody>
          <a:bodyPr wrap="none">
            <a:spAutoFit/>
          </a:bodyPr>
          <a:lstStyle/>
          <a:p>
            <a:pPr lvl="0" eaLnBrk="0" fontAlgn="base" hangingPunct="0">
              <a:spcBef>
                <a:spcPct val="0"/>
              </a:spcBef>
              <a:spcAft>
                <a:spcPct val="0"/>
              </a:spcAft>
              <a:defRPr/>
            </a:pPr>
            <a:r>
              <a:rPr lang="en-US" altLang="de-DE" sz="1600" b="1" dirty="0">
                <a:solidFill>
                  <a:srgbClr val="000000"/>
                </a:solidFill>
                <a:latin typeface="Arial" pitchFamily="34" charset="0"/>
                <a:ea typeface="ＭＳ Ｐゴシック" charset="-128"/>
              </a:rPr>
              <a:t>x</a:t>
            </a:r>
            <a:r>
              <a:rPr lang="en-US" altLang="de-DE" sz="1600" b="1" baseline="-25000" dirty="0">
                <a:solidFill>
                  <a:srgbClr val="000000"/>
                </a:solidFill>
                <a:latin typeface="Arial" pitchFamily="34" charset="0"/>
                <a:ea typeface="ＭＳ Ｐゴシック" charset="-128"/>
              </a:rPr>
              <a:t>2</a:t>
            </a:r>
          </a:p>
        </p:txBody>
      </p:sp>
      <p:sp>
        <p:nvSpPr>
          <p:cNvPr id="7" name="Rechteck 6"/>
          <p:cNvSpPr/>
          <p:nvPr/>
        </p:nvSpPr>
        <p:spPr>
          <a:xfrm>
            <a:off x="6166698" y="5656934"/>
            <a:ext cx="373820" cy="338554"/>
          </a:xfrm>
          <a:prstGeom prst="rect">
            <a:avLst/>
          </a:prstGeom>
        </p:spPr>
        <p:txBody>
          <a:bodyPr wrap="none">
            <a:spAutoFit/>
          </a:bodyPr>
          <a:lstStyle/>
          <a:p>
            <a:r>
              <a:rPr lang="en-US" altLang="de-DE" sz="1600" b="1" dirty="0">
                <a:solidFill>
                  <a:srgbClr val="000000"/>
                </a:solidFill>
                <a:latin typeface="Arial" pitchFamily="34" charset="0"/>
                <a:ea typeface="ＭＳ Ｐゴシック" charset="-128"/>
              </a:rPr>
              <a:t>x</a:t>
            </a:r>
            <a:r>
              <a:rPr lang="en-US" altLang="de-DE" sz="1600" b="1" baseline="-25000" dirty="0">
                <a:solidFill>
                  <a:srgbClr val="000000"/>
                </a:solidFill>
                <a:latin typeface="Arial" pitchFamily="34" charset="0"/>
                <a:ea typeface="ＭＳ Ｐゴシック" charset="-128"/>
              </a:rPr>
              <a:t>1</a:t>
            </a:r>
            <a:endParaRPr lang="de-DE" sz="1600" dirty="0"/>
          </a:p>
        </p:txBody>
      </p:sp>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3631" y="2387545"/>
            <a:ext cx="492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2844" y="3990920"/>
            <a:ext cx="2060575" cy="4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08592" y="2537597"/>
            <a:ext cx="49213" cy="2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5225" y="4701359"/>
            <a:ext cx="2517775" cy="4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p:cNvSpPr/>
          <p:nvPr/>
        </p:nvSpPr>
        <p:spPr>
          <a:xfrm>
            <a:off x="4570779" y="2417543"/>
            <a:ext cx="495649" cy="338554"/>
          </a:xfrm>
          <a:prstGeom prst="rect">
            <a:avLst/>
          </a:prstGeom>
        </p:spPr>
        <p:txBody>
          <a:bodyPr wrap="none">
            <a:spAutoFit/>
          </a:bodyPr>
          <a:lstStyle/>
          <a:p>
            <a:r>
              <a:rPr lang="en-US" altLang="de-DE" sz="1600" b="1" dirty="0">
                <a:solidFill>
                  <a:srgbClr val="000000"/>
                </a:solidFill>
                <a:latin typeface="Arial" pitchFamily="34" charset="0"/>
                <a:ea typeface="ＭＳ Ｐゴシック" charset="-128"/>
              </a:rPr>
              <a:t>45</a:t>
            </a:r>
            <a:r>
              <a:rPr lang="en-US" altLang="de-DE" sz="1600" b="1" baseline="30000" dirty="0">
                <a:solidFill>
                  <a:srgbClr val="000000"/>
                </a:solidFill>
                <a:latin typeface="Arial" pitchFamily="34" charset="0"/>
                <a:ea typeface="ＭＳ Ｐゴシック" charset="-128"/>
              </a:rPr>
              <a:t>o</a:t>
            </a:r>
            <a:endParaRPr lang="de-DE" sz="1600" dirty="0"/>
          </a:p>
        </p:txBody>
      </p:sp>
      <p:sp>
        <p:nvSpPr>
          <p:cNvPr id="9" name="Rechteck 8"/>
          <p:cNvSpPr/>
          <p:nvPr/>
        </p:nvSpPr>
        <p:spPr>
          <a:xfrm>
            <a:off x="1043354" y="3830860"/>
            <a:ext cx="402774" cy="338554"/>
          </a:xfrm>
          <a:prstGeom prst="rect">
            <a:avLst/>
          </a:prstGeom>
        </p:spPr>
        <p:txBody>
          <a:bodyPr wrap="square">
            <a:spAutoFit/>
          </a:bodyPr>
          <a:lstStyle/>
          <a:p>
            <a:pPr>
              <a:defRPr/>
            </a:pPr>
            <a:r>
              <a:rPr lang="en-US" altLang="de-DE" sz="1600" b="1" dirty="0">
                <a:latin typeface="Arial" panose="020B0604020202020204" pitchFamily="34" charset="0"/>
                <a:cs typeface="Arial" panose="020B0604020202020204" pitchFamily="34" charset="0"/>
              </a:rPr>
              <a:t>9</a:t>
            </a:r>
          </a:p>
        </p:txBody>
      </p:sp>
      <p:pic>
        <p:nvPicPr>
          <p:cNvPr id="820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4979" y="4015526"/>
            <a:ext cx="3730625" cy="2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6330" y="2462642"/>
            <a:ext cx="23813" cy="327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3"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60242" y="4677546"/>
            <a:ext cx="3432175" cy="2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4"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690" y="2591041"/>
            <a:ext cx="23813" cy="312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hteck 9"/>
          <p:cNvSpPr/>
          <p:nvPr/>
        </p:nvSpPr>
        <p:spPr>
          <a:xfrm>
            <a:off x="996005" y="4492880"/>
            <a:ext cx="298480" cy="338554"/>
          </a:xfrm>
          <a:prstGeom prst="rect">
            <a:avLst/>
          </a:prstGeom>
        </p:spPr>
        <p:txBody>
          <a:bodyPr wrap="none">
            <a:spAutoFit/>
          </a:bodyPr>
          <a:lstStyle/>
          <a:p>
            <a:r>
              <a:rPr lang="en-US" altLang="de-DE" sz="1600" b="1" dirty="0">
                <a:latin typeface="Arial" panose="020B0604020202020204" pitchFamily="34" charset="0"/>
                <a:cs typeface="Arial" panose="020B0604020202020204" pitchFamily="34" charset="0"/>
              </a:rPr>
              <a:t>5</a:t>
            </a:r>
            <a:endParaRPr lang="de-DE" sz="1600" dirty="0">
              <a:latin typeface="Arial" panose="020B0604020202020204" pitchFamily="34" charset="0"/>
              <a:cs typeface="Arial" panose="020B0604020202020204" pitchFamily="34" charset="0"/>
            </a:endParaRPr>
          </a:p>
        </p:txBody>
      </p:sp>
      <p:sp>
        <p:nvSpPr>
          <p:cNvPr id="11" name="Rechteck 10"/>
          <p:cNvSpPr/>
          <p:nvPr/>
        </p:nvSpPr>
        <p:spPr>
          <a:xfrm>
            <a:off x="2258710" y="5718416"/>
            <a:ext cx="298480" cy="338554"/>
          </a:xfrm>
          <a:prstGeom prst="rect">
            <a:avLst/>
          </a:prstGeom>
        </p:spPr>
        <p:txBody>
          <a:bodyPr wrap="none">
            <a:spAutoFit/>
          </a:bodyPr>
          <a:lstStyle/>
          <a:p>
            <a:pPr>
              <a:defRPr/>
            </a:pPr>
            <a:r>
              <a:rPr lang="en-US" altLang="de-DE" sz="1600" b="1" dirty="0">
                <a:latin typeface="Arial" panose="020B0604020202020204" pitchFamily="34" charset="0"/>
                <a:cs typeface="Arial" panose="020B0604020202020204" pitchFamily="34" charset="0"/>
              </a:rPr>
              <a:t>5</a:t>
            </a:r>
          </a:p>
        </p:txBody>
      </p:sp>
      <p:sp>
        <p:nvSpPr>
          <p:cNvPr id="12" name="Rechteck 11"/>
          <p:cNvSpPr/>
          <p:nvPr/>
        </p:nvSpPr>
        <p:spPr>
          <a:xfrm>
            <a:off x="2964108" y="5756290"/>
            <a:ext cx="298480" cy="338554"/>
          </a:xfrm>
          <a:prstGeom prst="rect">
            <a:avLst/>
          </a:prstGeom>
        </p:spPr>
        <p:txBody>
          <a:bodyPr wrap="none">
            <a:spAutoFit/>
          </a:bodyPr>
          <a:lstStyle/>
          <a:p>
            <a:pPr>
              <a:defRPr/>
            </a:pPr>
            <a:r>
              <a:rPr lang="en-US" altLang="de-DE" sz="1600" b="1" dirty="0">
                <a:latin typeface="Arial" panose="020B0604020202020204" pitchFamily="34" charset="0"/>
                <a:cs typeface="Arial" panose="020B0604020202020204" pitchFamily="34" charset="0"/>
              </a:rPr>
              <a:t>9</a:t>
            </a:r>
          </a:p>
        </p:txBody>
      </p:sp>
      <p:sp>
        <p:nvSpPr>
          <p:cNvPr id="13" name="Rechteck 12"/>
          <p:cNvSpPr/>
          <p:nvPr/>
        </p:nvSpPr>
        <p:spPr>
          <a:xfrm>
            <a:off x="4822041" y="4541299"/>
            <a:ext cx="351378" cy="369332"/>
          </a:xfrm>
          <a:prstGeom prst="rect">
            <a:avLst/>
          </a:prstGeom>
        </p:spPr>
        <p:txBody>
          <a:bodyPr wrap="none">
            <a:spAutoFit/>
          </a:bodyPr>
          <a:lstStyle/>
          <a:p>
            <a:pPr>
              <a:spcBef>
                <a:spcPct val="0"/>
              </a:spcBef>
              <a:buClrTx/>
              <a:buSzTx/>
              <a:buFontTx/>
              <a:buNone/>
              <a:defRPr/>
            </a:pPr>
            <a:r>
              <a:rPr lang="en-US" altLang="de-DE" b="1" dirty="0">
                <a:solidFill>
                  <a:schemeClr val="tx1">
                    <a:lumMod val="50000"/>
                    <a:lumOff val="50000"/>
                  </a:schemeClr>
                </a:solidFill>
              </a:rPr>
              <a:t>I</a:t>
            </a:r>
            <a:r>
              <a:rPr lang="en-US" altLang="de-DE" b="1" baseline="-25000" dirty="0">
                <a:solidFill>
                  <a:schemeClr val="tx1">
                    <a:lumMod val="50000"/>
                    <a:lumOff val="50000"/>
                  </a:schemeClr>
                </a:solidFill>
              </a:rPr>
              <a:t>1</a:t>
            </a:r>
          </a:p>
        </p:txBody>
      </p:sp>
      <p:sp>
        <p:nvSpPr>
          <p:cNvPr id="14" name="Rechteck 13"/>
          <p:cNvSpPr/>
          <p:nvPr/>
        </p:nvSpPr>
        <p:spPr>
          <a:xfrm>
            <a:off x="5173419" y="3785396"/>
            <a:ext cx="351378" cy="369332"/>
          </a:xfrm>
          <a:prstGeom prst="rect">
            <a:avLst/>
          </a:prstGeom>
        </p:spPr>
        <p:txBody>
          <a:bodyPr wrap="none">
            <a:spAutoFit/>
          </a:bodyPr>
          <a:lstStyle/>
          <a:p>
            <a:r>
              <a:rPr lang="en-US" altLang="de-DE" b="1" dirty="0">
                <a:solidFill>
                  <a:schemeClr val="hlink"/>
                </a:solidFill>
              </a:rPr>
              <a:t>I</a:t>
            </a:r>
            <a:r>
              <a:rPr lang="en-US" altLang="de-DE" b="1" baseline="-25000" dirty="0">
                <a:solidFill>
                  <a:schemeClr val="hlink"/>
                </a:solidFill>
              </a:rPr>
              <a:t>2</a:t>
            </a:r>
            <a:endParaRPr lang="de-DE" b="1" dirty="0"/>
          </a:p>
        </p:txBody>
      </p:sp>
      <p:sp>
        <p:nvSpPr>
          <p:cNvPr id="15" name="Rechteck 14"/>
          <p:cNvSpPr/>
          <p:nvPr/>
        </p:nvSpPr>
        <p:spPr>
          <a:xfrm>
            <a:off x="5702597" y="2317190"/>
            <a:ext cx="3428704" cy="1569660"/>
          </a:xfrm>
          <a:prstGeom prst="rect">
            <a:avLst/>
          </a:prstGeom>
        </p:spPr>
        <p:txBody>
          <a:bodyPr wrap="square">
            <a:spAutoFit/>
          </a:bodyPr>
          <a:lstStyle/>
          <a:p>
            <a:pPr>
              <a:spcBef>
                <a:spcPct val="0"/>
              </a:spcBef>
              <a:buClrTx/>
              <a:buSzTx/>
              <a:buFontTx/>
              <a:buNone/>
            </a:pPr>
            <a:r>
              <a:rPr lang="de-DE" altLang="de-DE" sz="1600" dirty="0" smtClean="0">
                <a:latin typeface="Arial" panose="020B0604020202020204" pitchFamily="34" charset="0"/>
                <a:cs typeface="Arial" panose="020B0604020202020204" pitchFamily="34" charset="0"/>
              </a:rPr>
              <a:t>DA 5, 5 UND 5, 9 UND 9, 5 JEWEILS 5 PAARE ENTHALTEN, SIND SIE GEGENÜBER DEM BÜNDEL 9, 9, DAS 9 PAARE ENTHÄLT, WENIGER BEVORZUGT.</a:t>
            </a:r>
            <a:endParaRPr lang="de-DE" alt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02349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80918" y="1151660"/>
            <a:ext cx="8695857" cy="341308"/>
          </a:xfrm>
        </p:spPr>
        <p:txBody>
          <a:bodyPr/>
          <a:lstStyle/>
          <a:p>
            <a:r>
              <a:rPr lang="de-DE" altLang="de-DE" dirty="0">
                <a:ea typeface="ＭＳ Ｐゴシック" charset="-128"/>
              </a:rPr>
              <a:t>Indifferenzkurven bei Sättigung</a:t>
            </a: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19</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42276" y="2250001"/>
            <a:ext cx="158510" cy="35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1531" y="5638291"/>
            <a:ext cx="5020653" cy="19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944505" y="2107196"/>
            <a:ext cx="373820" cy="338554"/>
          </a:xfrm>
          <a:prstGeom prst="rect">
            <a:avLst/>
          </a:prstGeom>
        </p:spPr>
        <p:txBody>
          <a:bodyPr wrap="none">
            <a:spAutoFit/>
          </a:bodyPr>
          <a:lstStyle/>
          <a:p>
            <a:r>
              <a:rPr lang="en-US" altLang="de-DE" sz="1600" b="1" dirty="0">
                <a:effectLst>
                  <a:outerShdw blurRad="38100" dist="38100" dir="2700000" algn="tl">
                    <a:srgbClr val="C0C0C0"/>
                  </a:outerShdw>
                </a:effectLst>
                <a:latin typeface="Arial" panose="020B0604020202020204" pitchFamily="34" charset="0"/>
                <a:cs typeface="Arial" panose="020B0604020202020204" pitchFamily="34" charset="0"/>
              </a:rPr>
              <a:t>x</a:t>
            </a:r>
            <a:r>
              <a:rPr lang="en-US" altLang="de-DE" sz="1600" b="1" baseline="-25000" dirty="0">
                <a:effectLst>
                  <a:outerShdw blurRad="38100" dist="38100" dir="2700000" algn="tl">
                    <a:srgbClr val="C0C0C0"/>
                  </a:outerShdw>
                </a:effectLst>
                <a:latin typeface="Arial" panose="020B0604020202020204" pitchFamily="34" charset="0"/>
                <a:cs typeface="Arial" panose="020B0604020202020204" pitchFamily="34" charset="0"/>
              </a:rPr>
              <a:t>2</a:t>
            </a:r>
            <a:endParaRPr lang="de-DE" sz="1600" dirty="0">
              <a:latin typeface="Arial" panose="020B0604020202020204" pitchFamily="34" charset="0"/>
              <a:cs typeface="Arial" panose="020B0604020202020204" pitchFamily="34" charset="0"/>
            </a:endParaRPr>
          </a:p>
        </p:txBody>
      </p:sp>
      <p:sp>
        <p:nvSpPr>
          <p:cNvPr id="7" name="Rechteck 6"/>
          <p:cNvSpPr/>
          <p:nvPr/>
        </p:nvSpPr>
        <p:spPr>
          <a:xfrm>
            <a:off x="6153671" y="5647025"/>
            <a:ext cx="373820" cy="338554"/>
          </a:xfrm>
          <a:prstGeom prst="rect">
            <a:avLst/>
          </a:prstGeom>
        </p:spPr>
        <p:txBody>
          <a:bodyPr wrap="none">
            <a:spAutoFit/>
          </a:bodyPr>
          <a:lstStyle/>
          <a:p>
            <a:r>
              <a:rPr lang="en-US" altLang="de-DE" sz="1600" b="1" dirty="0">
                <a:effectLst>
                  <a:outerShdw blurRad="38100" dist="38100" dir="2700000" algn="tl">
                    <a:srgbClr val="C0C0C0"/>
                  </a:outerShdw>
                </a:effectLst>
                <a:latin typeface="Arial" panose="020B0604020202020204" pitchFamily="34" charset="0"/>
                <a:cs typeface="Arial" panose="020B0604020202020204" pitchFamily="34" charset="0"/>
              </a:rPr>
              <a:t>x</a:t>
            </a:r>
            <a:r>
              <a:rPr lang="en-US" altLang="de-DE" sz="1600" b="1" baseline="-25000" dirty="0">
                <a:effectLst>
                  <a:outerShdw blurRad="38100" dist="38100" dir="2700000" algn="tl">
                    <a:srgbClr val="C0C0C0"/>
                  </a:outerShdw>
                </a:effectLst>
                <a:latin typeface="Arial" panose="020B0604020202020204" pitchFamily="34" charset="0"/>
                <a:cs typeface="Arial" panose="020B0604020202020204" pitchFamily="34" charset="0"/>
              </a:rPr>
              <a:t>1</a:t>
            </a:r>
            <a:endParaRPr lang="de-DE" sz="1600" dirty="0">
              <a:latin typeface="Arial" panose="020B0604020202020204" pitchFamily="34" charset="0"/>
              <a:cs typeface="Arial" panose="020B0604020202020204" pitchFamily="34" charset="0"/>
            </a:endParaRPr>
          </a:p>
        </p:txBody>
      </p:sp>
      <p:sp>
        <p:nvSpPr>
          <p:cNvPr id="10" name="Arc 11"/>
          <p:cNvSpPr>
            <a:spLocks/>
          </p:cNvSpPr>
          <p:nvPr/>
        </p:nvSpPr>
        <p:spPr bwMode="auto">
          <a:xfrm rot="10500000">
            <a:off x="1442599" y="2960684"/>
            <a:ext cx="1125537" cy="2827338"/>
          </a:xfrm>
          <a:custGeom>
            <a:avLst/>
            <a:gdLst>
              <a:gd name="T0" fmla="*/ 2147483647 w 21600"/>
              <a:gd name="T1" fmla="*/ 0 h 21429"/>
              <a:gd name="T2" fmla="*/ 2147483647 w 21600"/>
              <a:gd name="T3" fmla="*/ 2147483647 h 21429"/>
              <a:gd name="T4" fmla="*/ 0 w 21600"/>
              <a:gd name="T5" fmla="*/ 2147483647 h 21429"/>
              <a:gd name="T6" fmla="*/ 0 60000 65536"/>
              <a:gd name="T7" fmla="*/ 0 60000 65536"/>
              <a:gd name="T8" fmla="*/ 0 60000 65536"/>
              <a:gd name="T9" fmla="*/ 0 w 21600"/>
              <a:gd name="T10" fmla="*/ 0 h 21429"/>
              <a:gd name="T11" fmla="*/ 21600 w 21600"/>
              <a:gd name="T12" fmla="*/ 21429 h 21429"/>
            </a:gdLst>
            <a:ahLst/>
            <a:cxnLst>
              <a:cxn ang="T6">
                <a:pos x="T0" y="T1"/>
              </a:cxn>
              <a:cxn ang="T7">
                <a:pos x="T2" y="T3"/>
              </a:cxn>
              <a:cxn ang="T8">
                <a:pos x="T4" y="T5"/>
              </a:cxn>
            </a:cxnLst>
            <a:rect l="T9" t="T10" r="T11" b="T12"/>
            <a:pathLst>
              <a:path w="21600" h="21429" fill="none" extrusionOk="0">
                <a:moveTo>
                  <a:pt x="2711" y="-1"/>
                </a:moveTo>
                <a:cubicBezTo>
                  <a:pt x="13506" y="1365"/>
                  <a:pt x="21600" y="10547"/>
                  <a:pt x="21600" y="21429"/>
                </a:cubicBezTo>
              </a:path>
              <a:path w="21600" h="21429" stroke="0" extrusionOk="0">
                <a:moveTo>
                  <a:pt x="2711" y="-1"/>
                </a:moveTo>
                <a:cubicBezTo>
                  <a:pt x="13506" y="1365"/>
                  <a:pt x="21600" y="10547"/>
                  <a:pt x="21600" y="21429"/>
                </a:cubicBezTo>
                <a:lnTo>
                  <a:pt x="0" y="21429"/>
                </a:lnTo>
                <a:lnTo>
                  <a:pt x="2711" y="-1"/>
                </a:lnTo>
                <a:close/>
              </a:path>
            </a:pathLst>
          </a:custGeom>
          <a:noFill/>
          <a:ln w="50800" cap="rnd">
            <a:solidFill>
              <a:srgbClr val="00FFCC"/>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1" name="Arc 20"/>
          <p:cNvSpPr>
            <a:spLocks/>
          </p:cNvSpPr>
          <p:nvPr/>
        </p:nvSpPr>
        <p:spPr bwMode="auto">
          <a:xfrm>
            <a:off x="4216828" y="4542401"/>
            <a:ext cx="1824038" cy="1219200"/>
          </a:xfrm>
          <a:custGeom>
            <a:avLst/>
            <a:gdLst>
              <a:gd name="T0" fmla="*/ 2147483647 w 21538"/>
              <a:gd name="T1" fmla="*/ 2147483647 h 21600"/>
              <a:gd name="T2" fmla="*/ 0 w 21538"/>
              <a:gd name="T3" fmla="*/ 2147483647 h 21600"/>
              <a:gd name="T4" fmla="*/ 0 w 21538"/>
              <a:gd name="T5" fmla="*/ 0 h 21600"/>
              <a:gd name="T6" fmla="*/ 0 60000 65536"/>
              <a:gd name="T7" fmla="*/ 0 60000 65536"/>
              <a:gd name="T8" fmla="*/ 0 60000 65536"/>
              <a:gd name="T9" fmla="*/ 0 w 21538"/>
              <a:gd name="T10" fmla="*/ 0 h 21600"/>
              <a:gd name="T11" fmla="*/ 21538 w 21538"/>
              <a:gd name="T12" fmla="*/ 21600 h 21600"/>
            </a:gdLst>
            <a:ahLst/>
            <a:cxnLst>
              <a:cxn ang="T6">
                <a:pos x="T0" y="T1"/>
              </a:cxn>
              <a:cxn ang="T7">
                <a:pos x="T2" y="T3"/>
              </a:cxn>
              <a:cxn ang="T8">
                <a:pos x="T4" y="T5"/>
              </a:cxn>
            </a:cxnLst>
            <a:rect l="T9" t="T10" r="T11" b="T12"/>
            <a:pathLst>
              <a:path w="21538" h="21600" fill="none" extrusionOk="0">
                <a:moveTo>
                  <a:pt x="21538" y="1632"/>
                </a:moveTo>
                <a:cubicBezTo>
                  <a:pt x="20684" y="12896"/>
                  <a:pt x="11296" y="21600"/>
                  <a:pt x="-1" y="21600"/>
                </a:cubicBezTo>
              </a:path>
              <a:path w="21538" h="21600" stroke="0" extrusionOk="0">
                <a:moveTo>
                  <a:pt x="21538" y="1632"/>
                </a:moveTo>
                <a:cubicBezTo>
                  <a:pt x="20684" y="12896"/>
                  <a:pt x="11296" y="21600"/>
                  <a:pt x="-1" y="21600"/>
                </a:cubicBezTo>
                <a:lnTo>
                  <a:pt x="0" y="0"/>
                </a:lnTo>
                <a:lnTo>
                  <a:pt x="21538" y="1632"/>
                </a:lnTo>
                <a:close/>
              </a:path>
            </a:pathLst>
          </a:custGeom>
          <a:noFill/>
          <a:ln w="50800" cap="rnd">
            <a:solidFill>
              <a:srgbClr val="00FFCC"/>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2" name="Oval 10"/>
          <p:cNvSpPr>
            <a:spLocks noChangeArrowheads="1"/>
          </p:cNvSpPr>
          <p:nvPr/>
        </p:nvSpPr>
        <p:spPr bwMode="auto">
          <a:xfrm>
            <a:off x="1899138" y="2269881"/>
            <a:ext cx="3903785" cy="3206898"/>
          </a:xfrm>
          <a:prstGeom prst="ellipse">
            <a:avLst/>
          </a:prstGeom>
          <a:noFill/>
          <a:ln w="50800">
            <a:solidFill>
              <a:srgbClr val="5F5F5F"/>
            </a:solidFill>
            <a:round/>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3" name="Oval 2"/>
          <p:cNvSpPr>
            <a:spLocks noChangeArrowheads="1"/>
          </p:cNvSpPr>
          <p:nvPr/>
        </p:nvSpPr>
        <p:spPr bwMode="white">
          <a:xfrm>
            <a:off x="2774950" y="2991030"/>
            <a:ext cx="2387600" cy="1930400"/>
          </a:xfrm>
          <a:prstGeom prst="ellipse">
            <a:avLst/>
          </a:prstGeom>
          <a:noFill/>
          <a:ln w="50800">
            <a:solidFill>
              <a:srgbClr val="969696"/>
            </a:solidFill>
            <a:round/>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lvl="0" algn="l" eaLnBrk="1" fontAlgn="auto" hangingPunct="1">
              <a:spcBef>
                <a:spcPts val="0"/>
              </a:spcBef>
              <a:spcAft>
                <a:spcPts val="0"/>
              </a:spcAft>
            </a:pPr>
            <a:endParaRPr lang="de-DE" sz="1800" dirty="0">
              <a:solidFill>
                <a:srgbClr val="000000"/>
              </a:solidFill>
              <a:latin typeface="Times New Roman"/>
              <a:ea typeface="+mn-ea"/>
            </a:endParaRPr>
          </a:p>
        </p:txBody>
      </p:sp>
      <p:sp>
        <p:nvSpPr>
          <p:cNvPr id="14" name="Oval 3"/>
          <p:cNvSpPr>
            <a:spLocks noChangeArrowheads="1"/>
          </p:cNvSpPr>
          <p:nvPr/>
        </p:nvSpPr>
        <p:spPr bwMode="white">
          <a:xfrm>
            <a:off x="3314700" y="3562530"/>
            <a:ext cx="1092200" cy="787400"/>
          </a:xfrm>
          <a:prstGeom prst="ellipse">
            <a:avLst/>
          </a:prstGeom>
          <a:noFill/>
          <a:ln w="50800">
            <a:solidFill>
              <a:srgbClr val="FFFF00"/>
            </a:solidFill>
            <a:round/>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5" name="AutoShape 9"/>
          <p:cNvSpPr>
            <a:spLocks noChangeArrowheads="1"/>
          </p:cNvSpPr>
          <p:nvPr/>
        </p:nvSpPr>
        <p:spPr bwMode="auto">
          <a:xfrm>
            <a:off x="3752850" y="3848280"/>
            <a:ext cx="215900" cy="215900"/>
          </a:xfrm>
          <a:prstGeom prst="star16">
            <a:avLst>
              <a:gd name="adj" fmla="val 37500"/>
            </a:avLst>
          </a:prstGeom>
          <a:solidFill>
            <a:srgbClr val="000000"/>
          </a:solidFill>
          <a:ln w="12700">
            <a:solidFill>
              <a:srgbClr val="000000"/>
            </a:solidFill>
            <a:miter lim="800000"/>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8" name="Rechteck 7"/>
          <p:cNvSpPr/>
          <p:nvPr/>
        </p:nvSpPr>
        <p:spPr>
          <a:xfrm rot="2647869">
            <a:off x="1336696" y="2551320"/>
            <a:ext cx="1840440" cy="338554"/>
          </a:xfrm>
          <a:prstGeom prst="rect">
            <a:avLst/>
          </a:prstGeom>
        </p:spPr>
        <p:txBody>
          <a:bodyPr wrap="square">
            <a:spAutoFit/>
          </a:bodyPr>
          <a:lstStyle/>
          <a:p>
            <a:r>
              <a:rPr lang="de-DE" altLang="de-DE" sz="1600" b="1" dirty="0" smtClean="0">
                <a:solidFill>
                  <a:srgbClr val="000000"/>
                </a:solidFill>
                <a:latin typeface="Arial" pitchFamily="34" charset="0"/>
                <a:ea typeface="ＭＳ Ｐゴシック" charset="-128"/>
              </a:rPr>
              <a:t>BESSER</a:t>
            </a:r>
            <a:endParaRPr lang="de-DE" sz="1600" dirty="0"/>
          </a:p>
        </p:txBody>
      </p:sp>
      <p:sp>
        <p:nvSpPr>
          <p:cNvPr id="17" name="AutoShape 14"/>
          <p:cNvSpPr>
            <a:spLocks noChangeArrowheads="1"/>
          </p:cNvSpPr>
          <p:nvPr/>
        </p:nvSpPr>
        <p:spPr bwMode="auto">
          <a:xfrm rot="2687375">
            <a:off x="1000656" y="2369672"/>
            <a:ext cx="2608186" cy="900944"/>
          </a:xfrm>
          <a:prstGeom prst="rightArrow">
            <a:avLst>
              <a:gd name="adj1" fmla="val 50000"/>
              <a:gd name="adj2" fmla="val 107175"/>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48650">
            <a:off x="4701708" y="1570235"/>
            <a:ext cx="2206934" cy="2123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hteck 8"/>
          <p:cNvSpPr/>
          <p:nvPr/>
        </p:nvSpPr>
        <p:spPr>
          <a:xfrm rot="19178260">
            <a:off x="5409575" y="2335147"/>
            <a:ext cx="1024639" cy="338554"/>
          </a:xfrm>
          <a:prstGeom prst="rect">
            <a:avLst/>
          </a:prstGeom>
        </p:spPr>
        <p:txBody>
          <a:bodyPr wrap="none">
            <a:spAutoFit/>
          </a:bodyPr>
          <a:lstStyle/>
          <a:p>
            <a:r>
              <a:rPr lang="de-DE" altLang="de-DE" sz="1600" b="1" dirty="0" smtClean="0">
                <a:solidFill>
                  <a:srgbClr val="000000"/>
                </a:solidFill>
                <a:latin typeface="Arial" pitchFamily="34" charset="0"/>
                <a:ea typeface="ＭＳ Ｐゴシック" charset="-128"/>
              </a:rPr>
              <a:t>BESSER</a:t>
            </a:r>
            <a:endParaRPr lang="de-DE" sz="1600" dirty="0"/>
          </a:p>
        </p:txBody>
      </p:sp>
      <p:sp>
        <p:nvSpPr>
          <p:cNvPr id="20" name="AutoShape 14"/>
          <p:cNvSpPr>
            <a:spLocks noChangeArrowheads="1"/>
          </p:cNvSpPr>
          <p:nvPr/>
        </p:nvSpPr>
        <p:spPr bwMode="auto">
          <a:xfrm rot="16200000">
            <a:off x="2784003" y="4849138"/>
            <a:ext cx="2241160" cy="983075"/>
          </a:xfrm>
          <a:prstGeom prst="rightArrow">
            <a:avLst>
              <a:gd name="adj1" fmla="val 50000"/>
              <a:gd name="adj2" fmla="val 107175"/>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6" name="Rechteck 15"/>
          <p:cNvSpPr/>
          <p:nvPr/>
        </p:nvSpPr>
        <p:spPr>
          <a:xfrm rot="16200000">
            <a:off x="3409847" y="5791769"/>
            <a:ext cx="968535" cy="338554"/>
          </a:xfrm>
          <a:prstGeom prst="rect">
            <a:avLst/>
          </a:prstGeom>
        </p:spPr>
        <p:txBody>
          <a:bodyPr wrap="none">
            <a:spAutoFit/>
          </a:bodyPr>
          <a:lstStyle/>
          <a:p>
            <a:pPr lvl="0"/>
            <a:r>
              <a:rPr lang="de-DE" altLang="de-DE" sz="1600" b="1" dirty="0">
                <a:solidFill>
                  <a:srgbClr val="000000"/>
                </a:solidFill>
              </a:rPr>
              <a:t>BESSER</a:t>
            </a:r>
            <a:endParaRPr lang="de-DE" sz="1600" dirty="0">
              <a:solidFill>
                <a:srgbClr val="000000"/>
              </a:solidFill>
            </a:endParaRPr>
          </a:p>
        </p:txBody>
      </p:sp>
      <p:sp>
        <p:nvSpPr>
          <p:cNvPr id="18" name="Rechteck 17"/>
          <p:cNvSpPr/>
          <p:nvPr/>
        </p:nvSpPr>
        <p:spPr>
          <a:xfrm>
            <a:off x="6757050" y="3520793"/>
            <a:ext cx="1940398" cy="830997"/>
          </a:xfrm>
          <a:prstGeom prst="rect">
            <a:avLst/>
          </a:prstGeom>
        </p:spPr>
        <p:txBody>
          <a:bodyPr wrap="square">
            <a:spAutoFit/>
          </a:bodyPr>
          <a:lstStyle/>
          <a:p>
            <a:pPr>
              <a:defRPr/>
            </a:pPr>
            <a:r>
              <a:rPr lang="en-US" altLang="de-DE" sz="1600" b="1" dirty="0" smtClean="0">
                <a:latin typeface="Arial" panose="020B0604020202020204" pitchFamily="34" charset="0"/>
                <a:cs typeface="Arial" panose="020B0604020202020204" pitchFamily="34" charset="0"/>
              </a:rPr>
              <a:t>SÄTTIGUNGS-</a:t>
            </a:r>
            <a:br>
              <a:rPr lang="en-US" altLang="de-DE" sz="1600" b="1" dirty="0" smtClean="0">
                <a:latin typeface="Arial" panose="020B0604020202020204" pitchFamily="34" charset="0"/>
                <a:cs typeface="Arial" panose="020B0604020202020204" pitchFamily="34" charset="0"/>
              </a:rPr>
            </a:br>
            <a:r>
              <a:rPr lang="en-US" altLang="de-DE" sz="1600" b="1" dirty="0" smtClean="0">
                <a:latin typeface="Arial" panose="020B0604020202020204" pitchFamily="34" charset="0"/>
                <a:cs typeface="Arial" panose="020B0604020202020204" pitchFamily="34" charset="0"/>
              </a:rPr>
              <a:t>(BLISS-</a:t>
            </a:r>
            <a:r>
              <a:rPr lang="en-US" altLang="de-DE" sz="1600" b="1" dirty="0">
                <a:latin typeface="Arial" panose="020B0604020202020204" pitchFamily="34" charset="0"/>
                <a:cs typeface="Arial" panose="020B0604020202020204" pitchFamily="34" charset="0"/>
              </a:rPr>
              <a:t>)</a:t>
            </a:r>
          </a:p>
          <a:p>
            <a:pPr>
              <a:defRPr/>
            </a:pPr>
            <a:r>
              <a:rPr lang="en-US" altLang="de-DE" sz="1600" b="1" dirty="0" smtClean="0">
                <a:latin typeface="Arial" panose="020B0604020202020204" pitchFamily="34" charset="0"/>
                <a:cs typeface="Arial" panose="020B0604020202020204" pitchFamily="34" charset="0"/>
              </a:rPr>
              <a:t>PUNKT</a:t>
            </a:r>
            <a:endParaRPr lang="en-US" altLang="de-DE" sz="1600" b="1" dirty="0">
              <a:latin typeface="Arial" panose="020B0604020202020204" pitchFamily="34" charset="0"/>
              <a:cs typeface="Arial" panose="020B0604020202020204" pitchFamily="34" charset="0"/>
            </a:endParaRPr>
          </a:p>
        </p:txBody>
      </p:sp>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2700" y="3750683"/>
            <a:ext cx="30543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15854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8208" y="1151661"/>
            <a:ext cx="8695857" cy="355865"/>
          </a:xfrm>
        </p:spPr>
        <p:txBody>
          <a:bodyPr/>
          <a:lstStyle/>
          <a:p>
            <a:r>
              <a:rPr lang="de-DE" altLang="de-DE" dirty="0">
                <a:ea typeface="ＭＳ Ｐゴシック" pitchFamily="-84" charset="-128"/>
              </a:rPr>
              <a:t>Ökonomische </a:t>
            </a:r>
            <a:r>
              <a:rPr lang="de-DE" altLang="de-DE" dirty="0" smtClean="0">
                <a:ea typeface="ＭＳ Ｐゴシック" pitchFamily="-84" charset="-128"/>
              </a:rPr>
              <a:t>Modelle – präferenzen</a:t>
            </a:r>
            <a:endParaRPr lang="de-DE" dirty="0"/>
          </a:p>
        </p:txBody>
      </p:sp>
      <p:sp>
        <p:nvSpPr>
          <p:cNvPr id="3" name="Inhaltsplatzhalter 2"/>
          <p:cNvSpPr>
            <a:spLocks noGrp="1"/>
          </p:cNvSpPr>
          <p:nvPr>
            <p:ph idx="1"/>
          </p:nvPr>
        </p:nvSpPr>
        <p:spPr>
          <a:xfrm>
            <a:off x="799420" y="2014153"/>
            <a:ext cx="8697417" cy="3941805"/>
          </a:xfrm>
        </p:spPr>
        <p:txBody>
          <a:bodyPr/>
          <a:lstStyle/>
          <a:p>
            <a:pPr defTabSz="912813"/>
            <a:r>
              <a:rPr lang="de-DE" altLang="de-DE" dirty="0">
                <a:ea typeface="ＭＳ Ｐゴシック" pitchFamily="-84" charset="-128"/>
              </a:rPr>
              <a:t/>
            </a:r>
            <a:br>
              <a:rPr lang="de-DE" altLang="de-DE" dirty="0">
                <a:ea typeface="ＭＳ Ｐゴシック" pitchFamily="-84" charset="-128"/>
              </a:rPr>
            </a:br>
            <a:r>
              <a:rPr lang="de-DE" altLang="de-DE" sz="1600" b="0" dirty="0" smtClean="0">
                <a:latin typeface="Arial" panose="020B0604020202020204" pitchFamily="34" charset="0"/>
                <a:ea typeface="ＭＳ Ｐゴシック" charset="-128"/>
                <a:cs typeface="Arial" panose="020B0604020202020204" pitchFamily="34" charset="0"/>
              </a:rPr>
              <a:t>Ein </a:t>
            </a:r>
            <a:r>
              <a:rPr lang="de-DE" altLang="de-DE" sz="1600" b="0" dirty="0">
                <a:latin typeface="Arial" panose="020B0604020202020204" pitchFamily="34" charset="0"/>
                <a:ea typeface="ＭＳ Ｐゴシック" charset="-128"/>
                <a:cs typeface="Arial" panose="020B0604020202020204" pitchFamily="34" charset="0"/>
              </a:rPr>
              <a:t>Entscheidungsträger wählt aus den verfügbaren Alternativen immer die von ihm bevorzugte (präferierte) aus.</a:t>
            </a:r>
          </a:p>
          <a:p>
            <a:pPr defTabSz="912813"/>
            <a:r>
              <a:rPr lang="de-DE" altLang="de-DE" sz="1600" b="0" dirty="0">
                <a:latin typeface="Arial" panose="020B0604020202020204" pitchFamily="34" charset="0"/>
                <a:ea typeface="ＭＳ Ｐゴシック" charset="-128"/>
                <a:cs typeface="Arial" panose="020B0604020202020204" pitchFamily="34" charset="0"/>
              </a:rPr>
              <a:t>Um den Entscheidungsprozess analysieren zu können, müssen wir die Präferenzen des Entscheidenden modellieren</a:t>
            </a:r>
            <a:r>
              <a:rPr lang="de-DE" altLang="ja-JP" sz="1600" b="0" dirty="0">
                <a:latin typeface="Arial" panose="020B0604020202020204" pitchFamily="34" charset="0"/>
                <a:ea typeface="ＭＳ Ｐゴシック" charset="-128"/>
                <a:cs typeface="Arial" panose="020B0604020202020204" pitchFamily="34" charset="0"/>
              </a:rPr>
              <a:t>.</a:t>
            </a:r>
            <a:endParaRPr lang="de-DE" altLang="de-DE" sz="1600" b="0" dirty="0">
              <a:latin typeface="Arial" panose="020B0604020202020204" pitchFamily="34" charset="0"/>
              <a:ea typeface="ＭＳ Ｐゴシック" charset="-128"/>
              <a:cs typeface="Arial" panose="020B0604020202020204" pitchFamily="34" charset="0"/>
            </a:endParaRPr>
          </a:p>
          <a:p>
            <a:pPr lvl="0" defTabSz="912813"/>
            <a:r>
              <a:rPr lang="de-DE" altLang="de-DE" sz="1600" b="0" dirty="0">
                <a:solidFill>
                  <a:srgbClr val="000000"/>
                </a:solidFill>
                <a:latin typeface="Arial" panose="020B0604020202020204" pitchFamily="34" charset="0"/>
                <a:ea typeface="ＭＳ Ｐゴシック" charset="-128"/>
                <a:cs typeface="Arial" panose="020B0604020202020204" pitchFamily="34" charset="0"/>
              </a:rPr>
              <a:t>Beim Vergleich von zwei verschiedenen Güterbündeln, x and y, gibt </a:t>
            </a:r>
            <a:r>
              <a:rPr lang="de-DE" altLang="de-DE" sz="1600" b="0" dirty="0" smtClean="0">
                <a:solidFill>
                  <a:srgbClr val="000000"/>
                </a:solidFill>
                <a:latin typeface="Arial" panose="020B0604020202020204" pitchFamily="34" charset="0"/>
                <a:ea typeface="ＭＳ Ｐゴシック" charset="-128"/>
                <a:cs typeface="Arial" panose="020B0604020202020204" pitchFamily="34" charset="0"/>
              </a:rPr>
              <a:t>es folgende </a:t>
            </a:r>
            <a:r>
              <a:rPr lang="de-DE" altLang="de-DE" sz="1600" b="0" dirty="0">
                <a:solidFill>
                  <a:srgbClr val="000000"/>
                </a:solidFill>
                <a:latin typeface="Arial" panose="020B0604020202020204" pitchFamily="34" charset="0"/>
                <a:ea typeface="ＭＳ Ｐゴシック" charset="-128"/>
                <a:cs typeface="Arial" panose="020B0604020202020204" pitchFamily="34" charset="0"/>
              </a:rPr>
              <a:t>Möglichkeiten: </a:t>
            </a:r>
          </a:p>
          <a:p>
            <a:pPr marL="285750" lvl="1" indent="-285750" defTabSz="912813">
              <a:buFont typeface="Symbol" panose="05050102010706020507" pitchFamily="18" charset="2"/>
              <a:buChar char="-"/>
            </a:pPr>
            <a:r>
              <a:rPr lang="de-DE" altLang="de-DE" sz="1600" dirty="0">
                <a:solidFill>
                  <a:srgbClr val="000000"/>
                </a:solidFill>
                <a:latin typeface="Arial" panose="020B0604020202020204" pitchFamily="34" charset="0"/>
                <a:cs typeface="Arial" panose="020B0604020202020204" pitchFamily="34" charset="0"/>
              </a:rPr>
              <a:t>STRENGE PRÄFERENZ: X WIRD GEGENÜBER Y STRENG BEVORZUGT.</a:t>
            </a:r>
          </a:p>
          <a:p>
            <a:pPr marL="285750" lvl="1" indent="-285750" defTabSz="912813">
              <a:buFont typeface="Symbol" panose="05050102010706020507" pitchFamily="18" charset="2"/>
              <a:buChar char="-"/>
            </a:pPr>
            <a:r>
              <a:rPr lang="de-DE" altLang="de-DE" sz="1600" dirty="0">
                <a:solidFill>
                  <a:srgbClr val="000000"/>
                </a:solidFill>
                <a:latin typeface="Arial" panose="020B0604020202020204" pitchFamily="34" charset="0"/>
                <a:cs typeface="Arial" panose="020B0604020202020204" pitchFamily="34" charset="0"/>
              </a:rPr>
              <a:t>SCHWACHE PRÄFERENZ: X IST MINDESTENS SO BEVORZUGT WIE Y.</a:t>
            </a:r>
          </a:p>
          <a:p>
            <a:pPr marL="285750" lvl="1" indent="-285750" defTabSz="912813">
              <a:buFont typeface="Symbol" panose="05050102010706020507" pitchFamily="18" charset="2"/>
              <a:buChar char="-"/>
            </a:pPr>
            <a:r>
              <a:rPr lang="de-DE" altLang="de-DE" sz="1600" dirty="0">
                <a:solidFill>
                  <a:srgbClr val="000000"/>
                </a:solidFill>
                <a:latin typeface="Arial" panose="020B0604020202020204" pitchFamily="34" charset="0"/>
                <a:cs typeface="Arial" panose="020B0604020202020204" pitchFamily="34" charset="0"/>
              </a:rPr>
              <a:t>INDIFFERENZ: X IST GENAU SO GUT WIE Y.</a:t>
            </a:r>
          </a:p>
          <a:p>
            <a:pPr>
              <a:lnSpc>
                <a:spcPct val="150000"/>
              </a:lnSpc>
            </a:pP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2</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Tree>
    <p:extLst>
      <p:ext uri="{BB962C8B-B14F-4D97-AF65-F5344CB8AC3E}">
        <p14:creationId xmlns:p14="http://schemas.microsoft.com/office/powerpoint/2010/main" val="3799099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3800" y="583249"/>
            <a:ext cx="8695857" cy="1523948"/>
          </a:xfrm>
        </p:spPr>
        <p:txBody>
          <a:bodyPr/>
          <a:lstStyle/>
          <a:p>
            <a:pPr marL="342900">
              <a:defRPr/>
            </a:pPr>
            <a:r>
              <a:rPr lang="de-DE" altLang="de-DE" dirty="0">
                <a:ea typeface="ＭＳ Ｐゴシック" charset="-128"/>
              </a:rPr>
              <a:t>Indifferenzkurven mit einem unteilbaren </a:t>
            </a:r>
            <a:r>
              <a:rPr lang="de-DE" altLang="de-DE" dirty="0" smtClean="0">
                <a:ea typeface="ＭＳ Ｐゴシック" charset="-128"/>
              </a:rPr>
              <a:t>Gut </a:t>
            </a:r>
            <a:br>
              <a:rPr lang="de-DE" altLang="de-DE" dirty="0" smtClean="0">
                <a:ea typeface="ＭＳ Ｐゴシック" charset="-128"/>
              </a:rPr>
            </a:br>
            <a:r>
              <a:rPr lang="de-DE" altLang="de-DE" b="0" dirty="0" smtClean="0">
                <a:ea typeface="ＭＳ Ｐゴシック" charset="-128"/>
              </a:rPr>
              <a:t/>
            </a:r>
            <a:br>
              <a:rPr lang="de-DE" altLang="de-DE" b="0" dirty="0" smtClean="0">
                <a:ea typeface="ＭＳ Ｐゴシック" charset="-128"/>
              </a:rPr>
            </a:br>
            <a:r>
              <a:rPr lang="de-DE" altLang="de-DE" sz="1600" b="0" dirty="0">
                <a:solidFill>
                  <a:schemeClr val="tx1">
                    <a:lumMod val="85000"/>
                    <a:lumOff val="15000"/>
                  </a:schemeClr>
                </a:solidFill>
                <a:latin typeface="Arial" panose="020B0604020202020204" pitchFamily="34" charset="0"/>
                <a:ea typeface="ＭＳ Ｐゴシック" charset="-128"/>
              </a:rPr>
              <a:t>Ein Gut ist </a:t>
            </a:r>
            <a:r>
              <a:rPr lang="de-DE" altLang="de-DE" sz="1600" b="0" i="1" dirty="0">
                <a:solidFill>
                  <a:schemeClr val="tx1">
                    <a:lumMod val="85000"/>
                    <a:lumOff val="15000"/>
                  </a:schemeClr>
                </a:solidFill>
                <a:latin typeface="Arial" panose="020B0604020202020204" pitchFamily="34" charset="0"/>
                <a:ea typeface="ＭＳ Ｐゴシック" charset="-128"/>
              </a:rPr>
              <a:t>teilbar</a:t>
            </a:r>
            <a:r>
              <a:rPr lang="de-DE" altLang="de-DE" sz="1600" b="0" dirty="0">
                <a:solidFill>
                  <a:schemeClr val="tx1">
                    <a:lumMod val="85000"/>
                    <a:lumOff val="15000"/>
                  </a:schemeClr>
                </a:solidFill>
                <a:latin typeface="Arial" panose="020B0604020202020204" pitchFamily="34" charset="0"/>
                <a:ea typeface="ＭＳ Ｐゴシック" charset="-128"/>
              </a:rPr>
              <a:t>, wenn es in beliebigen Bruchteilen erworben werden kann, </a:t>
            </a:r>
            <a:r>
              <a:rPr lang="de-DE" altLang="de-DE" sz="1600" b="0" dirty="0" smtClean="0">
                <a:solidFill>
                  <a:schemeClr val="tx1">
                    <a:lumMod val="85000"/>
                    <a:lumOff val="15000"/>
                  </a:schemeClr>
                </a:solidFill>
                <a:latin typeface="Arial" panose="020B0604020202020204" pitchFamily="34" charset="0"/>
                <a:ea typeface="ＭＳ Ｐゴシック" charset="-128"/>
              </a:rPr>
              <a:t>z</a:t>
            </a:r>
            <a:r>
              <a:rPr lang="de-DE" altLang="de-DE" sz="1600" b="0" dirty="0">
                <a:solidFill>
                  <a:schemeClr val="tx1">
                    <a:lumMod val="85000"/>
                    <a:lumOff val="15000"/>
                  </a:schemeClr>
                </a:solidFill>
                <a:latin typeface="Arial" panose="020B0604020202020204" pitchFamily="34" charset="0"/>
                <a:ea typeface="ＭＳ Ｐゴシック" charset="-128"/>
              </a:rPr>
              <a:t>. B. Benzin, Strom.</a:t>
            </a:r>
            <a:br>
              <a:rPr lang="de-DE" altLang="de-DE" sz="1600" b="0" dirty="0">
                <a:solidFill>
                  <a:schemeClr val="tx1">
                    <a:lumMod val="85000"/>
                    <a:lumOff val="15000"/>
                  </a:schemeClr>
                </a:solidFill>
                <a:latin typeface="Arial" panose="020B0604020202020204" pitchFamily="34" charset="0"/>
                <a:ea typeface="ＭＳ Ｐゴシック" charset="-128"/>
              </a:rPr>
            </a:br>
            <a:r>
              <a:rPr lang="de-DE" altLang="de-DE" sz="1600" b="0" dirty="0">
                <a:latin typeface="Arial" panose="020B0604020202020204" pitchFamily="34" charset="0"/>
                <a:ea typeface="ＭＳ Ｐゴシック" charset="-128"/>
              </a:rPr>
              <a:t>Ein Gut ist </a:t>
            </a:r>
            <a:r>
              <a:rPr lang="de-DE" altLang="de-DE" sz="1600" b="0" i="1" dirty="0">
                <a:latin typeface="Arial" panose="020B0604020202020204" pitchFamily="34" charset="0"/>
                <a:ea typeface="ＭＳ Ｐゴシック" charset="-128"/>
              </a:rPr>
              <a:t>unteilbar</a:t>
            </a:r>
            <a:r>
              <a:rPr lang="de-DE" altLang="de-DE" sz="1600" b="0" dirty="0">
                <a:latin typeface="Arial" panose="020B0604020202020204" pitchFamily="34" charset="0"/>
                <a:ea typeface="ＭＳ Ｐゴシック" charset="-128"/>
              </a:rPr>
              <a:t>, wenn es nur in ganzzahligen Mengen erworben werden kann, </a:t>
            </a:r>
            <a:r>
              <a:rPr lang="de-DE" altLang="de-DE" sz="1600" b="0" dirty="0" smtClean="0">
                <a:latin typeface="Arial" panose="020B0604020202020204" pitchFamily="34" charset="0"/>
                <a:ea typeface="ＭＳ Ｐゴシック" charset="-128"/>
              </a:rPr>
              <a:t>z</a:t>
            </a:r>
            <a:r>
              <a:rPr lang="de-DE" altLang="de-DE" sz="1600" b="0" dirty="0">
                <a:latin typeface="Arial" panose="020B0604020202020204" pitchFamily="34" charset="0"/>
                <a:ea typeface="ＭＳ Ｐゴシック" charset="-128"/>
              </a:rPr>
              <a:t>. B. Autos, Kühlschränke. </a:t>
            </a:r>
            <a:r>
              <a:rPr lang="de-DE" altLang="de-DE" dirty="0">
                <a:ea typeface="ＭＳ Ｐゴシック" charset="-128"/>
              </a:rPr>
              <a:t/>
            </a:r>
            <a:br>
              <a:rPr lang="de-DE" altLang="de-DE" dirty="0">
                <a:ea typeface="ＭＳ Ｐゴシック" charset="-128"/>
              </a:rPr>
            </a:b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20</a:t>
            </a:fld>
            <a:endParaRPr lang="de-DE" dirty="0"/>
          </a:p>
        </p:txBody>
      </p:sp>
      <p:sp>
        <p:nvSpPr>
          <p:cNvPr id="5" name="Datumsplatzhalter 4"/>
          <p:cNvSpPr>
            <a:spLocks noGrp="1"/>
          </p:cNvSpPr>
          <p:nvPr>
            <p:ph type="dt" sz="half" idx="10"/>
          </p:nvPr>
        </p:nvSpPr>
        <p:spPr>
          <a:xfrm>
            <a:off x="805407" y="6520911"/>
            <a:ext cx="8595268" cy="186679"/>
          </a:xfrm>
        </p:spPr>
        <p:txBody>
          <a:bodyPr/>
          <a:lstStyle/>
          <a:p>
            <a:r>
              <a:rPr lang="de-DE" smtClean="0"/>
              <a:t>Varian: Grundzüge der Mikroökonomik 9. A. De Gruyter Oldenbourg 2016. ISBN  978-3-11-044093-5</a:t>
            </a:r>
            <a:endParaRPr lang="de-DE"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06573" y="2382114"/>
            <a:ext cx="158510" cy="35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8630" y="5764578"/>
            <a:ext cx="5032375" cy="193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5"/>
          <p:cNvSpPr/>
          <p:nvPr/>
        </p:nvSpPr>
        <p:spPr>
          <a:xfrm>
            <a:off x="425563" y="2107197"/>
            <a:ext cx="936475" cy="338554"/>
          </a:xfrm>
          <a:prstGeom prst="rect">
            <a:avLst/>
          </a:prstGeom>
        </p:spPr>
        <p:txBody>
          <a:bodyPr wrap="none">
            <a:spAutoFit/>
          </a:bodyPr>
          <a:lstStyle/>
          <a:p>
            <a:r>
              <a:rPr lang="en-US" altLang="de-DE" sz="1600" b="1" dirty="0" smtClean="0">
                <a:latin typeface="Arial" panose="020B0604020202020204" pitchFamily="34" charset="0"/>
                <a:cs typeface="Arial" panose="020B0604020202020204" pitchFamily="34" charset="0"/>
              </a:rPr>
              <a:t>STROM</a:t>
            </a:r>
            <a:endParaRPr lang="de-DE" sz="1600" dirty="0">
              <a:latin typeface="Arial" panose="020B0604020202020204" pitchFamily="34" charset="0"/>
              <a:cs typeface="Arial" panose="020B0604020202020204" pitchFamily="34" charset="0"/>
            </a:endParaRPr>
          </a:p>
        </p:txBody>
      </p:sp>
      <p:sp>
        <p:nvSpPr>
          <p:cNvPr id="7" name="Rechteck 6"/>
          <p:cNvSpPr/>
          <p:nvPr/>
        </p:nvSpPr>
        <p:spPr>
          <a:xfrm>
            <a:off x="6053577" y="5893714"/>
            <a:ext cx="1813317" cy="338554"/>
          </a:xfrm>
          <a:prstGeom prst="rect">
            <a:avLst/>
          </a:prstGeom>
        </p:spPr>
        <p:txBody>
          <a:bodyPr wrap="none">
            <a:spAutoFit/>
          </a:bodyPr>
          <a:lstStyle/>
          <a:p>
            <a:pPr>
              <a:defRPr/>
            </a:pPr>
            <a:r>
              <a:rPr lang="de-DE" altLang="de-DE" sz="1600" b="1" dirty="0" smtClean="0">
                <a:latin typeface="Arial" panose="020B0604020202020204" pitchFamily="34" charset="0"/>
                <a:cs typeface="Arial" panose="020B0604020202020204" pitchFamily="34" charset="0"/>
              </a:rPr>
              <a:t>KÜHLSCHRANK</a:t>
            </a:r>
            <a:endParaRPr lang="de-DE" altLang="de-DE" sz="1600" b="1" dirty="0">
              <a:latin typeface="Arial" panose="020B0604020202020204" pitchFamily="34" charset="0"/>
              <a:cs typeface="Arial" panose="020B0604020202020204" pitchFamily="34" charset="0"/>
            </a:endParaRPr>
          </a:p>
        </p:txBody>
      </p:sp>
      <p:sp>
        <p:nvSpPr>
          <p:cNvPr id="9" name="Rechteck 8"/>
          <p:cNvSpPr/>
          <p:nvPr/>
        </p:nvSpPr>
        <p:spPr>
          <a:xfrm>
            <a:off x="2263768" y="5861503"/>
            <a:ext cx="288359" cy="338554"/>
          </a:xfrm>
          <a:prstGeom prst="rect">
            <a:avLst/>
          </a:prstGeom>
        </p:spPr>
        <p:txBody>
          <a:bodyPr wrap="square">
            <a:spAutoFit/>
          </a:bodyPr>
          <a:lstStyle/>
          <a:p>
            <a:r>
              <a:rPr lang="en-US" altLang="de-DE" sz="1600" b="1" dirty="0">
                <a:latin typeface="Arial" panose="020B0604020202020204" pitchFamily="34" charset="0"/>
                <a:cs typeface="Arial" panose="020B0604020202020204" pitchFamily="34" charset="0"/>
              </a:rPr>
              <a:t>1</a:t>
            </a:r>
            <a:endParaRPr lang="de-DE" sz="1600" dirty="0">
              <a:latin typeface="Arial" panose="020B0604020202020204" pitchFamily="34" charset="0"/>
              <a:cs typeface="Arial" panose="020B0604020202020204" pitchFamily="34" charset="0"/>
            </a:endParaRPr>
          </a:p>
        </p:txBody>
      </p:sp>
      <p:sp>
        <p:nvSpPr>
          <p:cNvPr id="11" name="Rechteck 10"/>
          <p:cNvSpPr/>
          <p:nvPr/>
        </p:nvSpPr>
        <p:spPr>
          <a:xfrm>
            <a:off x="3126557" y="5876094"/>
            <a:ext cx="298480" cy="338554"/>
          </a:xfrm>
          <a:prstGeom prst="rect">
            <a:avLst/>
          </a:prstGeom>
        </p:spPr>
        <p:txBody>
          <a:bodyPr wrap="none">
            <a:spAutoFit/>
          </a:bodyPr>
          <a:lstStyle/>
          <a:p>
            <a:pPr>
              <a:defRPr/>
            </a:pPr>
            <a:r>
              <a:rPr lang="en-US" altLang="de-DE" sz="1600" b="1" dirty="0">
                <a:latin typeface="Arial" panose="020B0604020202020204" pitchFamily="34" charset="0"/>
                <a:cs typeface="Arial" panose="020B0604020202020204" pitchFamily="34" charset="0"/>
              </a:rPr>
              <a:t>2</a:t>
            </a:r>
          </a:p>
        </p:txBody>
      </p:sp>
      <p:sp>
        <p:nvSpPr>
          <p:cNvPr id="12" name="Rechteck 11"/>
          <p:cNvSpPr/>
          <p:nvPr/>
        </p:nvSpPr>
        <p:spPr>
          <a:xfrm>
            <a:off x="4014001" y="5849710"/>
            <a:ext cx="298480" cy="338554"/>
          </a:xfrm>
          <a:prstGeom prst="rect">
            <a:avLst/>
          </a:prstGeom>
        </p:spPr>
        <p:txBody>
          <a:bodyPr wrap="none">
            <a:spAutoFit/>
          </a:bodyPr>
          <a:lstStyle/>
          <a:p>
            <a:r>
              <a:rPr lang="en-US" altLang="de-DE" sz="1600" b="1" dirty="0">
                <a:latin typeface="Arial" panose="020B0604020202020204" pitchFamily="34" charset="0"/>
                <a:cs typeface="Arial" panose="020B0604020202020204" pitchFamily="34" charset="0"/>
              </a:rPr>
              <a:t>3</a:t>
            </a:r>
            <a:endParaRPr lang="de-DE" sz="1600" b="1" dirty="0">
              <a:latin typeface="Arial" panose="020B0604020202020204" pitchFamily="34" charset="0"/>
              <a:cs typeface="Arial" panose="020B0604020202020204" pitchFamily="34" charset="0"/>
            </a:endParaRPr>
          </a:p>
        </p:txBody>
      </p:sp>
      <p:sp>
        <p:nvSpPr>
          <p:cNvPr id="13" name="Rechteck 12"/>
          <p:cNvSpPr/>
          <p:nvPr/>
        </p:nvSpPr>
        <p:spPr>
          <a:xfrm>
            <a:off x="5029200" y="5861503"/>
            <a:ext cx="298480" cy="338554"/>
          </a:xfrm>
          <a:prstGeom prst="rect">
            <a:avLst/>
          </a:prstGeom>
        </p:spPr>
        <p:txBody>
          <a:bodyPr wrap="none">
            <a:spAutoFit/>
          </a:bodyPr>
          <a:lstStyle/>
          <a:p>
            <a:pPr>
              <a:defRPr/>
            </a:pPr>
            <a:r>
              <a:rPr lang="en-US" altLang="de-DE" sz="1600" b="1" dirty="0">
                <a:effectLst>
                  <a:outerShdw blurRad="38100" dist="38100" dir="2700000" algn="tl">
                    <a:srgbClr val="C0C0C0"/>
                  </a:outerShdw>
                </a:effectLst>
                <a:latin typeface="Arial" panose="020B0604020202020204" pitchFamily="34" charset="0"/>
                <a:cs typeface="Arial" panose="020B0604020202020204" pitchFamily="34" charset="0"/>
              </a:rPr>
              <a:t>4</a:t>
            </a:r>
          </a:p>
        </p:txBody>
      </p:sp>
      <p:sp>
        <p:nvSpPr>
          <p:cNvPr id="17" name="Line 9"/>
          <p:cNvSpPr>
            <a:spLocks noChangeShapeType="1"/>
          </p:cNvSpPr>
          <p:nvPr/>
        </p:nvSpPr>
        <p:spPr bwMode="auto">
          <a:xfrm>
            <a:off x="2407947" y="5773510"/>
            <a:ext cx="0" cy="15240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18" name="Line 9"/>
          <p:cNvSpPr>
            <a:spLocks noChangeShapeType="1"/>
          </p:cNvSpPr>
          <p:nvPr/>
        </p:nvSpPr>
        <p:spPr bwMode="auto">
          <a:xfrm>
            <a:off x="7244533" y="8859716"/>
            <a:ext cx="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19" name="Line 9"/>
          <p:cNvSpPr>
            <a:spLocks noChangeShapeType="1"/>
          </p:cNvSpPr>
          <p:nvPr/>
        </p:nvSpPr>
        <p:spPr bwMode="auto">
          <a:xfrm flipH="1" flipV="1">
            <a:off x="6332918" y="7754816"/>
            <a:ext cx="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20" name="Line 9"/>
          <p:cNvSpPr>
            <a:spLocks noChangeShapeType="1"/>
          </p:cNvSpPr>
          <p:nvPr/>
        </p:nvSpPr>
        <p:spPr bwMode="auto">
          <a:xfrm flipH="1" flipV="1">
            <a:off x="6485318" y="7907216"/>
            <a:ext cx="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21" name="Line 10"/>
          <p:cNvSpPr>
            <a:spLocks noChangeShapeType="1"/>
          </p:cNvSpPr>
          <p:nvPr/>
        </p:nvSpPr>
        <p:spPr bwMode="auto">
          <a:xfrm>
            <a:off x="3276598" y="5817514"/>
            <a:ext cx="0" cy="15240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22" name="Line 11"/>
          <p:cNvSpPr>
            <a:spLocks noChangeShapeType="1"/>
          </p:cNvSpPr>
          <p:nvPr/>
        </p:nvSpPr>
        <p:spPr bwMode="auto">
          <a:xfrm>
            <a:off x="4164042" y="5808749"/>
            <a:ext cx="0" cy="15240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23" name="Line 12"/>
          <p:cNvSpPr>
            <a:spLocks noChangeShapeType="1"/>
          </p:cNvSpPr>
          <p:nvPr/>
        </p:nvSpPr>
        <p:spPr bwMode="auto">
          <a:xfrm>
            <a:off x="9982200" y="8763000"/>
            <a:ext cx="0" cy="15240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24" name="Line 12"/>
          <p:cNvSpPr>
            <a:spLocks noChangeShapeType="1"/>
          </p:cNvSpPr>
          <p:nvPr/>
        </p:nvSpPr>
        <p:spPr bwMode="auto">
          <a:xfrm>
            <a:off x="5161656" y="5764578"/>
            <a:ext cx="0" cy="15240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25" name="Oval 28"/>
          <p:cNvSpPr>
            <a:spLocks noChangeArrowheads="1"/>
          </p:cNvSpPr>
          <p:nvPr/>
        </p:nvSpPr>
        <p:spPr bwMode="auto">
          <a:xfrm>
            <a:off x="1312430" y="4911970"/>
            <a:ext cx="152400" cy="152400"/>
          </a:xfrm>
          <a:prstGeom prst="ellipse">
            <a:avLst/>
          </a:pr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26" name="Oval 28"/>
          <p:cNvSpPr>
            <a:spLocks noChangeArrowheads="1"/>
          </p:cNvSpPr>
          <p:nvPr/>
        </p:nvSpPr>
        <p:spPr bwMode="auto">
          <a:xfrm>
            <a:off x="3200398" y="5612178"/>
            <a:ext cx="152400" cy="152400"/>
          </a:xfrm>
          <a:prstGeom prst="ellipse">
            <a:avLst/>
          </a:pr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27" name="Oval 29"/>
          <p:cNvSpPr>
            <a:spLocks noChangeArrowheads="1"/>
          </p:cNvSpPr>
          <p:nvPr/>
        </p:nvSpPr>
        <p:spPr bwMode="auto">
          <a:xfrm>
            <a:off x="2331747" y="5389685"/>
            <a:ext cx="152400" cy="152400"/>
          </a:xfrm>
          <a:prstGeom prst="ellipse">
            <a:avLst/>
          </a:pr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28" name="Oval 23"/>
          <p:cNvSpPr>
            <a:spLocks noChangeArrowheads="1"/>
          </p:cNvSpPr>
          <p:nvPr/>
        </p:nvSpPr>
        <p:spPr bwMode="auto">
          <a:xfrm>
            <a:off x="1313028" y="3903784"/>
            <a:ext cx="152400" cy="1524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29" name="Oval 23"/>
          <p:cNvSpPr>
            <a:spLocks noChangeArrowheads="1"/>
          </p:cNvSpPr>
          <p:nvPr/>
        </p:nvSpPr>
        <p:spPr bwMode="auto">
          <a:xfrm>
            <a:off x="2255547" y="4431324"/>
            <a:ext cx="152400" cy="1524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30" name="Oval 24"/>
          <p:cNvSpPr>
            <a:spLocks noChangeArrowheads="1"/>
          </p:cNvSpPr>
          <p:nvPr/>
        </p:nvSpPr>
        <p:spPr bwMode="auto">
          <a:xfrm>
            <a:off x="3169947" y="5040924"/>
            <a:ext cx="152400" cy="1524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31" name="Oval 26"/>
          <p:cNvSpPr>
            <a:spLocks noChangeArrowheads="1"/>
          </p:cNvSpPr>
          <p:nvPr/>
        </p:nvSpPr>
        <p:spPr bwMode="auto">
          <a:xfrm>
            <a:off x="4087842" y="5237285"/>
            <a:ext cx="152400" cy="1524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32" name="Oval 27"/>
          <p:cNvSpPr>
            <a:spLocks noChangeArrowheads="1"/>
          </p:cNvSpPr>
          <p:nvPr/>
        </p:nvSpPr>
        <p:spPr bwMode="auto">
          <a:xfrm>
            <a:off x="5085456" y="5465885"/>
            <a:ext cx="152400" cy="1524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lgn="ctr">
              <a:spcBef>
                <a:spcPct val="0"/>
              </a:spcBef>
              <a:buClrTx/>
              <a:buSzTx/>
              <a:buFontTx/>
              <a:buNone/>
            </a:pPr>
            <a:endParaRPr lang="de-DE" altLang="de-DE" sz="2400" b="0"/>
          </a:p>
        </p:txBody>
      </p:sp>
      <p:sp>
        <p:nvSpPr>
          <p:cNvPr id="14" name="Rechteck 13"/>
          <p:cNvSpPr/>
          <p:nvPr/>
        </p:nvSpPr>
        <p:spPr>
          <a:xfrm>
            <a:off x="4314083" y="3442119"/>
            <a:ext cx="3678696" cy="830997"/>
          </a:xfrm>
          <a:prstGeom prst="rect">
            <a:avLst/>
          </a:prstGeom>
        </p:spPr>
        <p:txBody>
          <a:bodyPr wrap="square">
            <a:spAutoFit/>
          </a:bodyPr>
          <a:lstStyle/>
          <a:p>
            <a:pPr>
              <a:defRPr/>
            </a:pPr>
            <a:r>
              <a:rPr lang="de-DE" altLang="de-DE" sz="1600" dirty="0" smtClean="0">
                <a:latin typeface="Arial" panose="020B0604020202020204" pitchFamily="34" charset="0"/>
                <a:cs typeface="Arial" panose="020B0604020202020204" pitchFamily="34" charset="0"/>
              </a:rPr>
              <a:t>INDIFFERENZKURVEN SIND </a:t>
            </a:r>
          </a:p>
          <a:p>
            <a:pPr>
              <a:defRPr/>
            </a:pPr>
            <a:r>
              <a:rPr lang="de-DE" altLang="de-DE" sz="1600" dirty="0" smtClean="0">
                <a:latin typeface="Arial" panose="020B0604020202020204" pitchFamily="34" charset="0"/>
                <a:cs typeface="Arial" panose="020B0604020202020204" pitchFamily="34" charset="0"/>
              </a:rPr>
              <a:t>EINE ANSAMMLUNG VON</a:t>
            </a:r>
          </a:p>
          <a:p>
            <a:pPr>
              <a:defRPr/>
            </a:pPr>
            <a:r>
              <a:rPr lang="de-DE" altLang="de-DE" sz="1600" dirty="0" smtClean="0">
                <a:latin typeface="Arial" panose="020B0604020202020204" pitchFamily="34" charset="0"/>
                <a:cs typeface="Arial" panose="020B0604020202020204" pitchFamily="34" charset="0"/>
              </a:rPr>
              <a:t>PUNKTEN</a:t>
            </a:r>
            <a:r>
              <a:rPr lang="de-DE" altLang="ja-JP" sz="1600" dirty="0" smtClean="0">
                <a:latin typeface="Arial" panose="020B0604020202020204" pitchFamily="34" charset="0"/>
                <a:cs typeface="Arial" panose="020B0604020202020204" pitchFamily="34" charset="0"/>
              </a:rPr>
              <a:t>.</a:t>
            </a:r>
            <a:endParaRPr lang="de-DE" alt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83268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9420" y="780956"/>
            <a:ext cx="8695857" cy="355865"/>
          </a:xfrm>
        </p:spPr>
        <p:txBody>
          <a:bodyPr/>
          <a:lstStyle/>
          <a:p>
            <a:r>
              <a:rPr lang="de-DE" altLang="de-DE" dirty="0">
                <a:ea typeface="ＭＳ Ｐゴシック" charset="-128"/>
              </a:rPr>
              <a:t>Präferenzen im Normalfall </a:t>
            </a:r>
            <a:r>
              <a:rPr lang="de-DE" altLang="de-DE" dirty="0" smtClean="0">
                <a:ea typeface="ＭＳ Ｐゴシック" charset="-128"/>
              </a:rPr>
              <a:t>– Monotonie und </a:t>
            </a:r>
            <a:r>
              <a:rPr lang="de-DE" altLang="de-DE" dirty="0" err="1" smtClean="0">
                <a:ea typeface="ＭＳ Ｐゴシック" charset="-128"/>
              </a:rPr>
              <a:t>konvexität</a:t>
            </a:r>
            <a:endParaRPr lang="de-DE" dirty="0"/>
          </a:p>
        </p:txBody>
      </p:sp>
      <p:sp>
        <p:nvSpPr>
          <p:cNvPr id="3" name="Inhaltsplatzhalter 2"/>
          <p:cNvSpPr>
            <a:spLocks noGrp="1"/>
          </p:cNvSpPr>
          <p:nvPr>
            <p:ph idx="1"/>
          </p:nvPr>
        </p:nvSpPr>
        <p:spPr>
          <a:xfrm>
            <a:off x="728448" y="1198605"/>
            <a:ext cx="8697417" cy="5074410"/>
          </a:xfrm>
        </p:spPr>
        <p:txBody>
          <a:bodyPr/>
          <a:lstStyle/>
          <a:p>
            <a:pPr defTabSz="912813">
              <a:lnSpc>
                <a:spcPct val="150000"/>
              </a:lnSpc>
            </a:pPr>
            <a:r>
              <a:rPr lang="de-AT" altLang="de-DE" sz="1600" b="0" dirty="0" smtClean="0">
                <a:latin typeface="Arial" panose="020B0604020202020204" pitchFamily="34" charset="0"/>
                <a:ea typeface="ＭＳ Ｐゴシック" charset="-128"/>
                <a:cs typeface="Arial" panose="020B0604020202020204" pitchFamily="34" charset="0"/>
              </a:rPr>
              <a:t>Eine </a:t>
            </a:r>
            <a:r>
              <a:rPr lang="de-AT" altLang="de-DE" sz="1600" b="0" dirty="0">
                <a:latin typeface="Arial" panose="020B0604020202020204" pitchFamily="34" charset="0"/>
                <a:ea typeface="ＭＳ Ｐゴシック" charset="-128"/>
                <a:cs typeface="Arial" panose="020B0604020202020204" pitchFamily="34" charset="0"/>
              </a:rPr>
              <a:t>Präferenzrelation ist „normal“, wenn sie </a:t>
            </a:r>
            <a:r>
              <a:rPr lang="de-AT" altLang="de-DE" sz="1600" b="0" i="1" dirty="0" smtClean="0">
                <a:latin typeface="Arial" panose="020B0604020202020204" pitchFamily="34" charset="0"/>
                <a:cs typeface="Arial" panose="020B0604020202020204" pitchFamily="34" charset="0"/>
              </a:rPr>
              <a:t>MONOTON</a:t>
            </a:r>
            <a:r>
              <a:rPr lang="de-AT" altLang="de-DE" sz="1600" b="0" dirty="0" smtClean="0">
                <a:latin typeface="Arial" panose="020B0604020202020204" pitchFamily="34" charset="0"/>
                <a:cs typeface="Arial" panose="020B0604020202020204" pitchFamily="34" charset="0"/>
              </a:rPr>
              <a:t> UND </a:t>
            </a:r>
            <a:r>
              <a:rPr lang="de-AT" altLang="de-DE" sz="1600" b="0" i="1" dirty="0" smtClean="0">
                <a:latin typeface="Arial" panose="020B0604020202020204" pitchFamily="34" charset="0"/>
                <a:cs typeface="Arial" panose="020B0604020202020204" pitchFamily="34" charset="0"/>
              </a:rPr>
              <a:t>KONVEX</a:t>
            </a:r>
            <a:r>
              <a:rPr lang="de-AT" altLang="de-DE" sz="1600" b="0" dirty="0" smtClean="0">
                <a:latin typeface="Arial" panose="020B0604020202020204" pitchFamily="34" charset="0"/>
                <a:cs typeface="Arial" panose="020B0604020202020204" pitchFamily="34" charset="0"/>
              </a:rPr>
              <a:t> IST</a:t>
            </a:r>
            <a:r>
              <a:rPr lang="en-US" altLang="de-DE" sz="1600" b="0" dirty="0" smtClean="0">
                <a:latin typeface="Arial" panose="020B0604020202020204" pitchFamily="34" charset="0"/>
                <a:cs typeface="Arial" panose="020B0604020202020204" pitchFamily="34" charset="0"/>
              </a:rPr>
              <a:t>.</a:t>
            </a:r>
          </a:p>
          <a:p>
            <a:pPr defTabSz="912813">
              <a:lnSpc>
                <a:spcPct val="150000"/>
              </a:lnSpc>
            </a:pPr>
            <a:r>
              <a:rPr lang="de-DE" altLang="de-DE" sz="1800" i="1" dirty="0" smtClean="0">
                <a:latin typeface="Arial" panose="020B0604020202020204" pitchFamily="34" charset="0"/>
                <a:ea typeface="ＭＳ Ｐゴシック" charset="-128"/>
                <a:cs typeface="Arial" panose="020B0604020202020204" pitchFamily="34" charset="0"/>
              </a:rPr>
              <a:t>Monotonie</a:t>
            </a:r>
            <a:r>
              <a:rPr lang="de-DE" altLang="de-DE" sz="1800" dirty="0">
                <a:ea typeface="ＭＳ Ｐゴシック" charset="-128"/>
              </a:rPr>
              <a:t>: </a:t>
            </a:r>
            <a:r>
              <a:rPr lang="de-DE" altLang="de-DE" sz="1800" b="0" dirty="0">
                <a:ea typeface="ＭＳ Ｐゴシック" charset="-128"/>
              </a:rPr>
              <a:t/>
            </a:r>
            <a:br>
              <a:rPr lang="de-DE" altLang="de-DE" sz="1800" b="0" dirty="0">
                <a:ea typeface="ＭＳ Ｐゴシック" charset="-128"/>
              </a:rPr>
            </a:br>
            <a:r>
              <a:rPr lang="de-DE" altLang="de-DE" sz="1800" b="0" dirty="0" smtClean="0">
                <a:ea typeface="ＭＳ Ｐゴシック" charset="-128"/>
              </a:rPr>
              <a:t>	</a:t>
            </a:r>
            <a:r>
              <a:rPr lang="de-DE" altLang="de-DE" sz="1600" b="0" dirty="0" smtClean="0">
                <a:latin typeface="Arial" panose="020B0604020202020204" pitchFamily="34" charset="0"/>
                <a:ea typeface="ＭＳ Ｐゴシック" charset="-128"/>
                <a:cs typeface="Arial" panose="020B0604020202020204" pitchFamily="34" charset="0"/>
              </a:rPr>
              <a:t>Mehr </a:t>
            </a:r>
            <a:r>
              <a:rPr lang="de-DE" altLang="de-DE" sz="1600" b="0" dirty="0">
                <a:latin typeface="Arial" panose="020B0604020202020204" pitchFamily="34" charset="0"/>
                <a:ea typeface="ＭＳ Ｐゴシック" charset="-128"/>
                <a:cs typeface="Arial" panose="020B0604020202020204" pitchFamily="34" charset="0"/>
              </a:rPr>
              <a:t>von einem Gut wird immer bevorzugt </a:t>
            </a:r>
            <a:br>
              <a:rPr lang="de-DE" altLang="de-DE" sz="1600" b="0" dirty="0">
                <a:latin typeface="Arial" panose="020B0604020202020204" pitchFamily="34" charset="0"/>
                <a:ea typeface="ＭＳ Ｐゴシック" charset="-128"/>
                <a:cs typeface="Arial" panose="020B0604020202020204" pitchFamily="34" charset="0"/>
              </a:rPr>
            </a:br>
            <a:r>
              <a:rPr lang="de-DE" altLang="de-DE" sz="1600" b="0" dirty="0" smtClean="0">
                <a:latin typeface="Arial" panose="020B0604020202020204" pitchFamily="34" charset="0"/>
                <a:ea typeface="ＭＳ Ｐゴシック" charset="-128"/>
                <a:cs typeface="Arial" panose="020B0604020202020204" pitchFamily="34" charset="0"/>
              </a:rPr>
              <a:t>		(</a:t>
            </a:r>
            <a:r>
              <a:rPr lang="de-DE" altLang="de-DE" sz="1600" b="0" dirty="0">
                <a:latin typeface="Arial" panose="020B0604020202020204" pitchFamily="34" charset="0"/>
                <a:ea typeface="ＭＳ Ｐゴシック" charset="-128"/>
                <a:cs typeface="Arial" panose="020B0604020202020204" pitchFamily="34" charset="0"/>
              </a:rPr>
              <a:t>d. h. es gibt keine Sättigung </a:t>
            </a:r>
            <a:r>
              <a:rPr lang="de-DE" altLang="de-DE" sz="1600" b="0" dirty="0" smtClean="0">
                <a:latin typeface="Arial" panose="020B0604020202020204" pitchFamily="34" charset="0"/>
                <a:ea typeface="ＭＳ Ｐゴシック" charset="-128"/>
                <a:cs typeface="Arial" panose="020B0604020202020204" pitchFamily="34" charset="0"/>
              </a:rPr>
              <a:t>und </a:t>
            </a:r>
            <a:r>
              <a:rPr lang="de-DE" altLang="de-DE" sz="1600" b="0" dirty="0">
                <a:latin typeface="Arial" panose="020B0604020202020204" pitchFamily="34" charset="0"/>
                <a:ea typeface="ＭＳ Ｐゴシック" charset="-128"/>
                <a:cs typeface="Arial" panose="020B0604020202020204" pitchFamily="34" charset="0"/>
              </a:rPr>
              <a:t>jede Ware ist ein Gut</a:t>
            </a:r>
            <a:r>
              <a:rPr lang="de-DE" altLang="de-DE" sz="1600" b="0" dirty="0" smtClean="0">
                <a:latin typeface="Arial" panose="020B0604020202020204" pitchFamily="34" charset="0"/>
                <a:ea typeface="ＭＳ Ｐゴシック" charset="-128"/>
                <a:cs typeface="Arial" panose="020B0604020202020204" pitchFamily="34" charset="0"/>
              </a:rPr>
              <a:t>).</a:t>
            </a:r>
          </a:p>
          <a:p>
            <a:pPr defTabSz="912813">
              <a:lnSpc>
                <a:spcPct val="150000"/>
              </a:lnSpc>
            </a:pPr>
            <a:r>
              <a:rPr lang="de-DE" altLang="de-DE" sz="1800" i="1" dirty="0" smtClean="0">
                <a:solidFill>
                  <a:schemeClr val="tx2"/>
                </a:solidFill>
                <a:latin typeface="Arial" panose="020B0604020202020204" pitchFamily="34" charset="0"/>
                <a:ea typeface="ＭＳ Ｐゴシック" charset="-128"/>
                <a:cs typeface="Arial" panose="020B0604020202020204" pitchFamily="34" charset="0"/>
              </a:rPr>
              <a:t>Konvexität</a:t>
            </a:r>
            <a:r>
              <a:rPr lang="de-DE" altLang="de-DE" dirty="0">
                <a:ea typeface="ＭＳ Ｐゴシック" charset="-128"/>
              </a:rPr>
              <a:t>: </a:t>
            </a:r>
            <a:r>
              <a:rPr lang="de-DE" altLang="de-DE" b="0" dirty="0">
                <a:ea typeface="ＭＳ Ｐゴシック" charset="-128"/>
              </a:rPr>
              <a:t/>
            </a:r>
            <a:br>
              <a:rPr lang="de-DE" altLang="de-DE" b="0" dirty="0">
                <a:ea typeface="ＭＳ Ｐゴシック" charset="-128"/>
              </a:rPr>
            </a:br>
            <a:r>
              <a:rPr lang="de-DE" altLang="de-DE" b="0" dirty="0" smtClean="0">
                <a:ea typeface="ＭＳ Ｐゴシック" charset="-128"/>
              </a:rPr>
              <a:t>	</a:t>
            </a:r>
            <a:r>
              <a:rPr lang="de-DE" altLang="de-DE" sz="1600" b="0" dirty="0" smtClean="0">
                <a:latin typeface="Arial" panose="020B0604020202020204" pitchFamily="34" charset="0"/>
                <a:ea typeface="ＭＳ Ｐゴシック" charset="-128"/>
                <a:cs typeface="Arial" panose="020B0604020202020204" pitchFamily="34" charset="0"/>
              </a:rPr>
              <a:t>Kombinationen </a:t>
            </a:r>
            <a:r>
              <a:rPr lang="de-DE" altLang="de-DE" sz="1600" b="0" dirty="0">
                <a:latin typeface="Arial" panose="020B0604020202020204" pitchFamily="34" charset="0"/>
                <a:ea typeface="ＭＳ Ｐゴシック" charset="-128"/>
                <a:cs typeface="Arial" panose="020B0604020202020204" pitchFamily="34" charset="0"/>
              </a:rPr>
              <a:t>von Bündeln werden gegenüber den </a:t>
            </a:r>
            <a:r>
              <a:rPr lang="de-DE" altLang="de-DE" sz="1600" b="0" dirty="0" smtClean="0">
                <a:latin typeface="Arial" panose="020B0604020202020204" pitchFamily="34" charset="0"/>
                <a:ea typeface="ＭＳ Ｐゴシック" charset="-128"/>
                <a:cs typeface="Arial" panose="020B0604020202020204" pitchFamily="34" charset="0"/>
              </a:rPr>
              <a:t>individuellen Bündeln </a:t>
            </a:r>
            <a:r>
              <a:rPr lang="de-DE" altLang="de-DE" sz="1600" b="0" dirty="0">
                <a:latin typeface="Arial" panose="020B0604020202020204" pitchFamily="34" charset="0"/>
                <a:ea typeface="ＭＳ Ｐゴシック" charset="-128"/>
                <a:cs typeface="Arial" panose="020B0604020202020204" pitchFamily="34" charset="0"/>
              </a:rPr>
              <a:t>(zumindest schwach) bevorzugt. </a:t>
            </a:r>
            <a:r>
              <a:rPr lang="de-DE" altLang="de-DE" sz="1600" b="0" dirty="0" smtClean="0">
                <a:latin typeface="Arial" panose="020B0604020202020204" pitchFamily="34" charset="0"/>
                <a:ea typeface="ＭＳ Ｐゴシック" charset="-128"/>
                <a:cs typeface="Arial" panose="020B0604020202020204" pitchFamily="34" charset="0"/>
              </a:rPr>
              <a:t/>
            </a:r>
            <a:br>
              <a:rPr lang="de-DE" altLang="de-DE" sz="1600" b="0" dirty="0" smtClean="0">
                <a:latin typeface="Arial" panose="020B0604020202020204" pitchFamily="34" charset="0"/>
                <a:ea typeface="ＭＳ Ｐゴシック" charset="-128"/>
                <a:cs typeface="Arial" panose="020B0604020202020204" pitchFamily="34" charset="0"/>
              </a:rPr>
            </a:br>
            <a:r>
              <a:rPr lang="de-DE" altLang="de-DE" sz="1600" b="0" dirty="0" smtClean="0">
                <a:latin typeface="Arial" panose="020B0604020202020204" pitchFamily="34" charset="0"/>
                <a:ea typeface="ＭＳ Ｐゴシック" charset="-128"/>
                <a:cs typeface="Arial" panose="020B0604020202020204" pitchFamily="34" charset="0"/>
              </a:rPr>
              <a:t>	So </a:t>
            </a:r>
            <a:r>
              <a:rPr lang="de-DE" altLang="de-DE" sz="1600" b="0" dirty="0">
                <a:latin typeface="Arial" panose="020B0604020202020204" pitchFamily="34" charset="0"/>
                <a:ea typeface="ＭＳ Ｐゴシック" charset="-128"/>
                <a:cs typeface="Arial" panose="020B0604020202020204" pitchFamily="34" charset="0"/>
              </a:rPr>
              <a:t>wird z. B. das Bündel z, eine 50:50 Kombination der Bündel x und y, </a:t>
            </a:r>
            <a:r>
              <a:rPr lang="de-DE" altLang="de-DE" sz="1600" b="0" dirty="0" smtClean="0">
                <a:latin typeface="Arial" panose="020B0604020202020204" pitchFamily="34" charset="0"/>
                <a:ea typeface="ＭＳ Ｐゴシック" charset="-128"/>
                <a:cs typeface="Arial" panose="020B0604020202020204" pitchFamily="34" charset="0"/>
              </a:rPr>
              <a:t>	also </a:t>
            </a:r>
            <a:br>
              <a:rPr lang="de-DE" altLang="de-DE" sz="1600" b="0" dirty="0" smtClean="0">
                <a:latin typeface="Arial" panose="020B0604020202020204" pitchFamily="34" charset="0"/>
                <a:ea typeface="ＭＳ Ｐゴシック" charset="-128"/>
                <a:cs typeface="Arial" panose="020B0604020202020204" pitchFamily="34" charset="0"/>
              </a:rPr>
            </a:br>
            <a:r>
              <a:rPr lang="de-DE" altLang="de-DE" sz="1600" b="0" dirty="0" smtClean="0">
                <a:latin typeface="Arial" panose="020B0604020202020204" pitchFamily="34" charset="0"/>
                <a:ea typeface="ＭＳ Ｐゴシック" charset="-128"/>
                <a:cs typeface="Arial" panose="020B0604020202020204" pitchFamily="34" charset="0"/>
              </a:rPr>
              <a:t>			z </a:t>
            </a:r>
            <a:r>
              <a:rPr lang="de-DE" altLang="de-DE" sz="1600" b="0" dirty="0">
                <a:latin typeface="Arial" panose="020B0604020202020204" pitchFamily="34" charset="0"/>
                <a:ea typeface="ＭＳ Ｐゴシック" charset="-128"/>
                <a:cs typeface="Arial" panose="020B0604020202020204" pitchFamily="34" charset="0"/>
              </a:rPr>
              <a:t>= </a:t>
            </a:r>
            <a:r>
              <a:rPr lang="de-DE" altLang="de-DE" sz="1600" b="0" dirty="0" smtClean="0">
                <a:latin typeface="Arial" panose="020B0604020202020204" pitchFamily="34" charset="0"/>
                <a:ea typeface="ＭＳ Ｐゴシック" charset="-128"/>
                <a:cs typeface="Arial" panose="020B0604020202020204" pitchFamily="34" charset="0"/>
              </a:rPr>
              <a:t>0,5x </a:t>
            </a:r>
            <a:r>
              <a:rPr lang="de-DE" altLang="de-DE" sz="1600" b="0" dirty="0">
                <a:latin typeface="Arial" panose="020B0604020202020204" pitchFamily="34" charset="0"/>
                <a:ea typeface="ＭＳ Ｐゴシック" charset="-128"/>
                <a:cs typeface="Arial" panose="020B0604020202020204" pitchFamily="34" charset="0"/>
              </a:rPr>
              <a:t>+ </a:t>
            </a:r>
            <a:r>
              <a:rPr lang="de-DE" altLang="de-DE" sz="1600" b="0" dirty="0" smtClean="0">
                <a:latin typeface="Arial" panose="020B0604020202020204" pitchFamily="34" charset="0"/>
                <a:ea typeface="ＭＳ Ｐゴシック" charset="-128"/>
                <a:cs typeface="Arial" panose="020B0604020202020204" pitchFamily="34" charset="0"/>
              </a:rPr>
              <a:t>0,5y,</a:t>
            </a:r>
            <a:br>
              <a:rPr lang="de-DE" altLang="de-DE" sz="1600" b="0" dirty="0" smtClean="0">
                <a:latin typeface="Arial" panose="020B0604020202020204" pitchFamily="34" charset="0"/>
                <a:ea typeface="ＭＳ Ｐゴシック" charset="-128"/>
                <a:cs typeface="Arial" panose="020B0604020202020204" pitchFamily="34" charset="0"/>
              </a:rPr>
            </a:br>
            <a:r>
              <a:rPr lang="de-DE" altLang="de-DE" sz="1600" b="0" dirty="0" smtClean="0">
                <a:latin typeface="Arial" panose="020B0604020202020204" pitchFamily="34" charset="0"/>
                <a:ea typeface="ＭＳ Ｐゴシック" charset="-128"/>
                <a:cs typeface="Arial" panose="020B0604020202020204" pitchFamily="34" charset="0"/>
              </a:rPr>
              <a:t>	gegenüber </a:t>
            </a:r>
            <a:r>
              <a:rPr lang="de-DE" altLang="de-DE" sz="1600" b="0" dirty="0">
                <a:latin typeface="Arial" panose="020B0604020202020204" pitchFamily="34" charset="0"/>
                <a:ea typeface="ＭＳ Ｐゴシック" charset="-128"/>
                <a:cs typeface="Arial" panose="020B0604020202020204" pitchFamily="34" charset="0"/>
              </a:rPr>
              <a:t>x und y zumindest schwach bevorzugt.</a:t>
            </a:r>
          </a:p>
          <a:p>
            <a:pPr>
              <a:lnSpc>
                <a:spcPct val="150000"/>
              </a:lnSpc>
            </a:pP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21</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Tree>
    <p:extLst>
      <p:ext uri="{BB962C8B-B14F-4D97-AF65-F5344CB8AC3E}">
        <p14:creationId xmlns:p14="http://schemas.microsoft.com/office/powerpoint/2010/main" val="3219718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reeform 2"/>
          <p:cNvSpPr>
            <a:spLocks/>
          </p:cNvSpPr>
          <p:nvPr/>
        </p:nvSpPr>
        <p:spPr bwMode="auto">
          <a:xfrm>
            <a:off x="2187575" y="2276475"/>
            <a:ext cx="3315758" cy="2711450"/>
          </a:xfrm>
          <a:custGeom>
            <a:avLst/>
            <a:gdLst>
              <a:gd name="T0" fmla="*/ 0 w 1928"/>
              <a:gd name="T1" fmla="*/ 2147483647 h 1708"/>
              <a:gd name="T2" fmla="*/ 2147483647 w 1928"/>
              <a:gd name="T3" fmla="*/ 2147483647 h 1708"/>
              <a:gd name="T4" fmla="*/ 2147483647 w 1928"/>
              <a:gd name="T5" fmla="*/ 2147483647 h 1708"/>
              <a:gd name="T6" fmla="*/ 2147483647 w 1928"/>
              <a:gd name="T7" fmla="*/ 2147483647 h 1708"/>
              <a:gd name="T8" fmla="*/ 2147483647 w 1928"/>
              <a:gd name="T9" fmla="*/ 2147483647 h 1708"/>
              <a:gd name="T10" fmla="*/ 2147483647 w 1928"/>
              <a:gd name="T11" fmla="*/ 2147483647 h 1708"/>
              <a:gd name="T12" fmla="*/ 2147483647 w 1928"/>
              <a:gd name="T13" fmla="*/ 2147483647 h 1708"/>
              <a:gd name="T14" fmla="*/ 2147483647 w 1928"/>
              <a:gd name="T15" fmla="*/ 2147483647 h 1708"/>
              <a:gd name="T16" fmla="*/ 2147483647 w 1928"/>
              <a:gd name="T17" fmla="*/ 2147483647 h 1708"/>
              <a:gd name="T18" fmla="*/ 2147483647 w 1928"/>
              <a:gd name="T19" fmla="*/ 0 h 1708"/>
              <a:gd name="T20" fmla="*/ 2147483647 w 1928"/>
              <a:gd name="T21" fmla="*/ 2147483647 h 1708"/>
              <a:gd name="T22" fmla="*/ 0 w 1928"/>
              <a:gd name="T23" fmla="*/ 2147483647 h 170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28"/>
              <a:gd name="T37" fmla="*/ 0 h 1708"/>
              <a:gd name="T38" fmla="*/ 1928 w 1928"/>
              <a:gd name="T39" fmla="*/ 1708 h 170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28" h="1708">
                <a:moveTo>
                  <a:pt x="0" y="8"/>
                </a:moveTo>
                <a:lnTo>
                  <a:pt x="28" y="319"/>
                </a:lnTo>
                <a:lnTo>
                  <a:pt x="101" y="591"/>
                </a:lnTo>
                <a:lnTo>
                  <a:pt x="296" y="962"/>
                </a:lnTo>
                <a:lnTo>
                  <a:pt x="462" y="1148"/>
                </a:lnTo>
                <a:lnTo>
                  <a:pt x="705" y="1333"/>
                </a:lnTo>
                <a:lnTo>
                  <a:pt x="1061" y="1530"/>
                </a:lnTo>
                <a:lnTo>
                  <a:pt x="1363" y="1626"/>
                </a:lnTo>
                <a:lnTo>
                  <a:pt x="1928" y="1708"/>
                </a:lnTo>
                <a:lnTo>
                  <a:pt x="1926" y="0"/>
                </a:lnTo>
                <a:lnTo>
                  <a:pt x="10" y="8"/>
                </a:lnTo>
                <a:lnTo>
                  <a:pt x="0" y="8"/>
                </a:lnTo>
                <a:close/>
              </a:path>
            </a:pathLst>
          </a:custGeom>
          <a:solidFill>
            <a:srgbClr val="00CC00"/>
          </a:soli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endParaRPr lang="de-DE"/>
          </a:p>
        </p:txBody>
      </p:sp>
      <p:sp>
        <p:nvSpPr>
          <p:cNvPr id="43011" name="Rectangle 3"/>
          <p:cNvSpPr>
            <a:spLocks noGrp="1" noChangeArrowheads="1"/>
          </p:cNvSpPr>
          <p:nvPr>
            <p:ph type="title"/>
          </p:nvPr>
        </p:nvSpPr>
        <p:spPr>
          <a:noFill/>
        </p:spPr>
        <p:txBody>
          <a:bodyPr/>
          <a:lstStyle/>
          <a:p>
            <a:pPr defTabSz="912813" eaLnBrk="1" hangingPunct="1"/>
            <a:r>
              <a:rPr lang="de-DE" altLang="de-DE" dirty="0" smtClean="0">
                <a:ea typeface="ＭＳ Ｐゴシック" charset="-128"/>
              </a:rPr>
              <a:t>Indifferenzkurven im Normalfall – Konvexität </a:t>
            </a:r>
            <a:endParaRPr lang="en-US" altLang="de-DE" dirty="0" smtClean="0">
              <a:ea typeface="ＭＳ Ｐゴシック" charset="-128"/>
            </a:endParaRPr>
          </a:p>
        </p:txBody>
      </p:sp>
      <p:sp>
        <p:nvSpPr>
          <p:cNvPr id="43012" name="Line 4"/>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3013" name="Line 5"/>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43014" name="Line 6"/>
          <p:cNvSpPr>
            <a:spLocks noChangeShapeType="1"/>
          </p:cNvSpPr>
          <p:nvPr/>
        </p:nvSpPr>
        <p:spPr bwMode="auto">
          <a:xfrm>
            <a:off x="2228850" y="2667000"/>
            <a:ext cx="2889250" cy="2286000"/>
          </a:xfrm>
          <a:prstGeom prst="line">
            <a:avLst/>
          </a:prstGeom>
          <a:noFill/>
          <a:ln w="508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3015" name="Oval 7"/>
          <p:cNvSpPr>
            <a:spLocks noChangeArrowheads="1"/>
          </p:cNvSpPr>
          <p:nvPr/>
        </p:nvSpPr>
        <p:spPr bwMode="auto">
          <a:xfrm>
            <a:off x="2803260" y="3116263"/>
            <a:ext cx="233892" cy="215900"/>
          </a:xfrm>
          <a:prstGeom prst="ellipse">
            <a:avLst/>
          </a:prstGeom>
          <a:solidFill>
            <a:srgbClr val="FF0033"/>
          </a:solidFill>
          <a:ln w="12700">
            <a:solidFill>
              <a:srgbClr val="FF0033"/>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3016" name="Line 8"/>
          <p:cNvSpPr>
            <a:spLocks noChangeShapeType="1"/>
          </p:cNvSpPr>
          <p:nvPr/>
        </p:nvSpPr>
        <p:spPr bwMode="auto">
          <a:xfrm flipH="1">
            <a:off x="1485900" y="2590800"/>
            <a:ext cx="660400" cy="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3017" name="Line 9"/>
          <p:cNvSpPr>
            <a:spLocks noChangeShapeType="1"/>
          </p:cNvSpPr>
          <p:nvPr/>
        </p:nvSpPr>
        <p:spPr bwMode="auto">
          <a:xfrm>
            <a:off x="2146300" y="2667000"/>
            <a:ext cx="0" cy="274320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3018" name="Line 10"/>
          <p:cNvSpPr>
            <a:spLocks noChangeShapeType="1"/>
          </p:cNvSpPr>
          <p:nvPr/>
        </p:nvSpPr>
        <p:spPr bwMode="auto">
          <a:xfrm flipH="1">
            <a:off x="1485900" y="4953000"/>
            <a:ext cx="3549650" cy="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3019" name="Line 11"/>
          <p:cNvSpPr>
            <a:spLocks noChangeShapeType="1"/>
          </p:cNvSpPr>
          <p:nvPr/>
        </p:nvSpPr>
        <p:spPr bwMode="auto">
          <a:xfrm>
            <a:off x="5118100" y="4953000"/>
            <a:ext cx="0" cy="45720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62476" name="Rectangle 12"/>
          <p:cNvSpPr>
            <a:spLocks noChangeArrowheads="1"/>
          </p:cNvSpPr>
          <p:nvPr/>
        </p:nvSpPr>
        <p:spPr bwMode="auto">
          <a:xfrm>
            <a:off x="986231" y="2421202"/>
            <a:ext cx="375103"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en-US" altLang="de-DE" sz="1600" b="1" baseline="-25000" dirty="0" smtClean="0"/>
              <a:t>2</a:t>
            </a:r>
          </a:p>
        </p:txBody>
      </p:sp>
      <p:sp>
        <p:nvSpPr>
          <p:cNvPr id="62477" name="Rectangle 13"/>
          <p:cNvSpPr>
            <a:spLocks noChangeArrowheads="1"/>
          </p:cNvSpPr>
          <p:nvPr/>
        </p:nvSpPr>
        <p:spPr bwMode="auto">
          <a:xfrm>
            <a:off x="1068173" y="4783402"/>
            <a:ext cx="375103"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y</a:t>
            </a:r>
            <a:r>
              <a:rPr lang="en-US" altLang="de-DE" sz="1600" b="1" baseline="-25000" dirty="0" smtClean="0"/>
              <a:t>2</a:t>
            </a:r>
          </a:p>
        </p:txBody>
      </p:sp>
      <p:sp>
        <p:nvSpPr>
          <p:cNvPr id="62481" name="Rectangle 17"/>
          <p:cNvSpPr>
            <a:spLocks noChangeArrowheads="1"/>
          </p:cNvSpPr>
          <p:nvPr/>
        </p:nvSpPr>
        <p:spPr bwMode="auto">
          <a:xfrm>
            <a:off x="1998398" y="5367463"/>
            <a:ext cx="460904"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en-US" altLang="de-DE" sz="1600" b="1" baseline="-25000" dirty="0" smtClean="0"/>
              <a:t>1</a:t>
            </a:r>
          </a:p>
        </p:txBody>
      </p:sp>
      <p:sp>
        <p:nvSpPr>
          <p:cNvPr id="62482" name="Rectangle 18"/>
          <p:cNvSpPr>
            <a:spLocks noChangeArrowheads="1"/>
          </p:cNvSpPr>
          <p:nvPr/>
        </p:nvSpPr>
        <p:spPr bwMode="auto">
          <a:xfrm>
            <a:off x="4980761" y="5367463"/>
            <a:ext cx="474663"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y</a:t>
            </a:r>
            <a:r>
              <a:rPr lang="en-US" altLang="de-DE" sz="1600" b="1" baseline="-25000" dirty="0" smtClean="0"/>
              <a:t>1</a:t>
            </a:r>
          </a:p>
        </p:txBody>
      </p:sp>
      <p:sp>
        <p:nvSpPr>
          <p:cNvPr id="62486" name="Rectangle 22"/>
          <p:cNvSpPr>
            <a:spLocks noChangeArrowheads="1"/>
          </p:cNvSpPr>
          <p:nvPr/>
        </p:nvSpPr>
        <p:spPr bwMode="auto">
          <a:xfrm>
            <a:off x="2252928" y="2421202"/>
            <a:ext cx="299762" cy="339196"/>
          </a:xfrm>
          <a:prstGeom prst="rect">
            <a:avLst/>
          </a:prstGeom>
          <a:noFill/>
          <a:ln w="9525">
            <a:noFill/>
            <a:miter lim="800000"/>
            <a:headEnd/>
            <a:tailEnd/>
          </a:ln>
          <a:effectLst/>
        </p:spPr>
        <p:txBody>
          <a:bodyPr wrap="none" lIns="92075" tIns="46038" rIns="92075" bIns="46038">
            <a:spAutoFit/>
          </a:bodyPr>
          <a:lstStyle/>
          <a:p>
            <a:pPr algn="l">
              <a:defRPr/>
            </a:pPr>
            <a:r>
              <a:rPr lang="en-US" sz="1600" b="1" dirty="0">
                <a:latin typeface="Arial" charset="0"/>
                <a:ea typeface="ＭＳ Ｐゴシック" charset="0"/>
                <a:cs typeface="ＭＳ Ｐゴシック" charset="0"/>
              </a:rPr>
              <a:t>x</a:t>
            </a:r>
            <a:endParaRPr lang="en-US"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43025" name="Rectangle 23"/>
          <p:cNvSpPr>
            <a:spLocks noChangeArrowheads="1"/>
          </p:cNvSpPr>
          <p:nvPr/>
        </p:nvSpPr>
        <p:spPr bwMode="auto">
          <a:xfrm>
            <a:off x="5218092" y="4613804"/>
            <a:ext cx="299762"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y</a:t>
            </a:r>
          </a:p>
        </p:txBody>
      </p:sp>
      <p:sp>
        <p:nvSpPr>
          <p:cNvPr id="62489" name="Rectangle 25"/>
          <p:cNvSpPr>
            <a:spLocks noChangeArrowheads="1"/>
          </p:cNvSpPr>
          <p:nvPr/>
        </p:nvSpPr>
        <p:spPr bwMode="auto">
          <a:xfrm>
            <a:off x="4399228" y="3019425"/>
            <a:ext cx="945885" cy="585418"/>
          </a:xfrm>
          <a:prstGeom prst="rect">
            <a:avLst/>
          </a:prstGeom>
          <a:noFill/>
          <a:ln w="9525">
            <a:noFill/>
            <a:miter lim="800000"/>
            <a:headEnd/>
            <a:tailEnd/>
          </a:ln>
          <a:effectLst/>
        </p:spPr>
        <p:txBody>
          <a:bodyPr lIns="92075" tIns="46038" rIns="92075" bIns="46038">
            <a:spAutoFit/>
          </a:bodyPr>
          <a:lstStyle/>
          <a:p>
            <a:pPr algn="l">
              <a:defRPr/>
            </a:pPr>
            <a:endParaRPr lang="en-US" sz="3200" b="1">
              <a:effectLst>
                <a:outerShdw blurRad="38100" dist="38100" dir="2700000" algn="tl">
                  <a:srgbClr val="000000"/>
                </a:outerShdw>
              </a:effectLst>
              <a:latin typeface="Arial" charset="0"/>
              <a:ea typeface="+mn-ea"/>
            </a:endParaRPr>
          </a:p>
        </p:txBody>
      </p:sp>
      <p:sp>
        <p:nvSpPr>
          <p:cNvPr id="43027" name="Oval 29"/>
          <p:cNvSpPr>
            <a:spLocks noChangeArrowheads="1"/>
          </p:cNvSpPr>
          <p:nvPr/>
        </p:nvSpPr>
        <p:spPr bwMode="auto">
          <a:xfrm>
            <a:off x="2043112" y="2508250"/>
            <a:ext cx="233892" cy="215900"/>
          </a:xfrm>
          <a:prstGeom prst="ellipse">
            <a:avLst/>
          </a:prstGeom>
          <a:solidFill>
            <a:srgbClr val="FFFF00"/>
          </a:solidFill>
          <a:ln w="12700">
            <a:solidFill>
              <a:srgbClr val="FFFF00"/>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3028" name="Oval 30"/>
          <p:cNvSpPr>
            <a:spLocks noChangeArrowheads="1"/>
          </p:cNvSpPr>
          <p:nvPr/>
        </p:nvSpPr>
        <p:spPr bwMode="auto">
          <a:xfrm>
            <a:off x="4987396" y="4845050"/>
            <a:ext cx="233892" cy="215900"/>
          </a:xfrm>
          <a:prstGeom prst="ellipse">
            <a:avLst/>
          </a:prstGeom>
          <a:solidFill>
            <a:srgbClr val="FFFF00"/>
          </a:solidFill>
          <a:ln w="12700">
            <a:solidFill>
              <a:srgbClr val="FFFF00"/>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3029" name="Arc 33"/>
          <p:cNvSpPr>
            <a:spLocks/>
          </p:cNvSpPr>
          <p:nvPr/>
        </p:nvSpPr>
        <p:spPr bwMode="auto">
          <a:xfrm rot="10800000">
            <a:off x="2177256" y="2324100"/>
            <a:ext cx="3384550" cy="2667000"/>
          </a:xfrm>
          <a:custGeom>
            <a:avLst/>
            <a:gdLst>
              <a:gd name="T0" fmla="*/ 2147483647 w 21600"/>
              <a:gd name="T1" fmla="*/ 0 h 21594"/>
              <a:gd name="T2" fmla="*/ 2147483647 w 21600"/>
              <a:gd name="T3" fmla="*/ 2147483647 h 21594"/>
              <a:gd name="T4" fmla="*/ 0 w 21600"/>
              <a:gd name="T5" fmla="*/ 2147483647 h 21594"/>
              <a:gd name="T6" fmla="*/ 0 60000 65536"/>
              <a:gd name="T7" fmla="*/ 0 60000 65536"/>
              <a:gd name="T8" fmla="*/ 0 60000 65536"/>
              <a:gd name="T9" fmla="*/ 0 w 21600"/>
              <a:gd name="T10" fmla="*/ 0 h 21594"/>
              <a:gd name="T11" fmla="*/ 21600 w 21600"/>
              <a:gd name="T12" fmla="*/ 21594 h 21594"/>
            </a:gdLst>
            <a:ahLst/>
            <a:cxnLst>
              <a:cxn ang="T6">
                <a:pos x="T0" y="T1"/>
              </a:cxn>
              <a:cxn ang="T7">
                <a:pos x="T2" y="T3"/>
              </a:cxn>
              <a:cxn ang="T8">
                <a:pos x="T4" y="T5"/>
              </a:cxn>
            </a:cxnLst>
            <a:rect l="T9" t="T10" r="T11" b="T12"/>
            <a:pathLst>
              <a:path w="21600" h="21594" fill="none" extrusionOk="0">
                <a:moveTo>
                  <a:pt x="507" y="-1"/>
                </a:moveTo>
                <a:cubicBezTo>
                  <a:pt x="12235" y="275"/>
                  <a:pt x="21600" y="9862"/>
                  <a:pt x="21600" y="21594"/>
                </a:cubicBezTo>
              </a:path>
              <a:path w="21600" h="21594" stroke="0" extrusionOk="0">
                <a:moveTo>
                  <a:pt x="507" y="-1"/>
                </a:moveTo>
                <a:cubicBezTo>
                  <a:pt x="12235" y="275"/>
                  <a:pt x="21600" y="9862"/>
                  <a:pt x="21600" y="21594"/>
                </a:cubicBezTo>
                <a:lnTo>
                  <a:pt x="0" y="21594"/>
                </a:lnTo>
                <a:lnTo>
                  <a:pt x="507" y="-1"/>
                </a:lnTo>
                <a:close/>
              </a:path>
            </a:pathLst>
          </a:custGeom>
          <a:noFill/>
          <a:ln w="76200" cap="rnd">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62498" name="Rectangle 34"/>
          <p:cNvSpPr>
            <a:spLocks noChangeArrowheads="1"/>
          </p:cNvSpPr>
          <p:nvPr/>
        </p:nvSpPr>
        <p:spPr bwMode="auto">
          <a:xfrm>
            <a:off x="3054350" y="2895600"/>
            <a:ext cx="6108700" cy="339196"/>
          </a:xfrm>
          <a:prstGeom prst="rect">
            <a:avLst/>
          </a:prstGeom>
          <a:noFill/>
          <a:ln w="9525">
            <a:noFill/>
            <a:miter lim="800000"/>
            <a:headEnd/>
            <a:tailEnd/>
          </a:ln>
          <a:effectLst/>
        </p:spPr>
        <p:txBody>
          <a:bodyPr lIns="92075" tIns="46038" rIns="92075" bIns="46038">
            <a:spAutoFit/>
          </a:bodyPr>
          <a:lstStyle/>
          <a:p>
            <a:pPr algn="l">
              <a:defRPr/>
            </a:pPr>
            <a:r>
              <a:rPr lang="en-US" sz="1600" b="1" dirty="0">
                <a:latin typeface="Arial" charset="0"/>
                <a:ea typeface="ＭＳ Ｐゴシック" charset="0"/>
                <a:cs typeface="ＭＳ Ｐゴシック" charset="0"/>
              </a:rPr>
              <a:t>z =(</a:t>
            </a:r>
            <a:r>
              <a:rPr lang="en-US" sz="1600" b="1" dirty="0" smtClean="0">
                <a:latin typeface="Arial" charset="0"/>
                <a:ea typeface="ＭＳ Ｐゴシック" charset="0"/>
                <a:cs typeface="ＭＳ Ｐゴシック" charset="0"/>
              </a:rPr>
              <a:t>tx</a:t>
            </a:r>
            <a:r>
              <a:rPr lang="en-US" sz="1600" b="1" baseline="-25000" dirty="0" smtClean="0">
                <a:latin typeface="Arial" charset="0"/>
                <a:ea typeface="ＭＳ Ｐゴシック" charset="0"/>
                <a:cs typeface="ＭＳ Ｐゴシック" charset="0"/>
              </a:rPr>
              <a:t>1 </a:t>
            </a:r>
            <a:r>
              <a:rPr lang="en-US" sz="1600" b="1" dirty="0" smtClean="0">
                <a:latin typeface="Arial" charset="0"/>
                <a:ea typeface="ＭＳ Ｐゴシック" charset="0"/>
                <a:cs typeface="ＭＳ Ｐゴシック" charset="0"/>
              </a:rPr>
              <a:t>+( 1 – t)y</a:t>
            </a:r>
            <a:r>
              <a:rPr lang="en-US" sz="1600" b="1" baseline="-25000" dirty="0" smtClean="0">
                <a:latin typeface="Arial" charset="0"/>
                <a:ea typeface="ＭＳ Ｐゴシック" charset="0"/>
                <a:cs typeface="ＭＳ Ｐゴシック" charset="0"/>
              </a:rPr>
              <a:t>1</a:t>
            </a:r>
            <a:r>
              <a:rPr lang="en-US" sz="1600" b="1" dirty="0">
                <a:latin typeface="Arial" charset="0"/>
                <a:ea typeface="ＭＳ Ｐゴシック" charset="0"/>
                <a:cs typeface="ＭＳ Ｐゴシック" charset="0"/>
              </a:rPr>
              <a:t>, </a:t>
            </a:r>
            <a:r>
              <a:rPr lang="en-US" sz="1600" b="1" dirty="0" smtClean="0">
                <a:latin typeface="Arial" charset="0"/>
                <a:ea typeface="ＭＳ Ｐゴシック" charset="0"/>
                <a:cs typeface="ＭＳ Ｐゴシック" charset="0"/>
              </a:rPr>
              <a:t>tx</a:t>
            </a:r>
            <a:r>
              <a:rPr lang="en-US" sz="1600" b="1" baseline="-25000" dirty="0" smtClean="0">
                <a:latin typeface="Arial" charset="0"/>
                <a:ea typeface="ＭＳ Ｐゴシック" charset="0"/>
                <a:cs typeface="ＭＳ Ｐゴシック" charset="0"/>
              </a:rPr>
              <a:t>2 </a:t>
            </a:r>
            <a:r>
              <a:rPr lang="en-US" sz="1600" b="1" dirty="0" smtClean="0">
                <a:latin typeface="Arial" charset="0"/>
                <a:ea typeface="ＭＳ Ｐゴシック" charset="0"/>
                <a:cs typeface="ＭＳ Ｐゴシック" charset="0"/>
              </a:rPr>
              <a:t>+ (1 – t)y</a:t>
            </a:r>
            <a:r>
              <a:rPr lang="en-US" sz="1600" b="1" baseline="-25000" dirty="0" smtClean="0">
                <a:latin typeface="Arial" charset="0"/>
                <a:ea typeface="ＭＳ Ｐゴシック" charset="0"/>
                <a:cs typeface="ＭＳ Ｐゴシック" charset="0"/>
              </a:rPr>
              <a:t>2</a:t>
            </a:r>
            <a:r>
              <a:rPr lang="en-US" sz="1600" b="1" dirty="0">
                <a:latin typeface="Arial" charset="0"/>
                <a:ea typeface="ＭＳ Ｐゴシック" charset="0"/>
                <a:cs typeface="ＭＳ Ｐゴシック" charset="0"/>
              </a:rPr>
              <a:t>)</a:t>
            </a:r>
            <a:endParaRPr lang="en-US"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62499" name="Rectangle 35"/>
          <p:cNvSpPr>
            <a:spLocks noChangeArrowheads="1"/>
          </p:cNvSpPr>
          <p:nvPr/>
        </p:nvSpPr>
        <p:spPr bwMode="auto">
          <a:xfrm>
            <a:off x="4330109" y="3179565"/>
            <a:ext cx="4114393" cy="585418"/>
          </a:xfrm>
          <a:prstGeom prst="rect">
            <a:avLst/>
          </a:prstGeom>
          <a:noFill/>
          <a:ln w="9525">
            <a:noFill/>
            <a:miter lim="800000"/>
            <a:headEnd/>
            <a:tailEnd/>
          </a:ln>
          <a:effectLst/>
        </p:spPr>
        <p:txBody>
          <a:bodyPr wrap="square" lIns="92075" tIns="46038" rIns="92075" bIns="46038">
            <a:spAutoFit/>
          </a:bodyPr>
          <a:lstStyle/>
          <a:p>
            <a:pPr algn="l">
              <a:defRPr/>
            </a:pPr>
            <a:r>
              <a:rPr lang="de-DE" sz="1600" b="1" dirty="0" smtClean="0">
                <a:latin typeface="Arial" charset="0"/>
                <a:ea typeface="ＭＳ Ｐゴシック" charset="0"/>
                <a:cs typeface="ＭＳ Ｐゴシック" charset="0"/>
              </a:rPr>
              <a:t>IST GEGENÜBER x UND y BEVORZUGT </a:t>
            </a:r>
          </a:p>
          <a:p>
            <a:pPr algn="l">
              <a:defRPr/>
            </a:pPr>
            <a:r>
              <a:rPr lang="de-DE" sz="1600" b="1" dirty="0" smtClean="0">
                <a:latin typeface="Arial" charset="0"/>
                <a:ea typeface="ＭＳ Ｐゴシック" charset="0"/>
                <a:cs typeface="ＭＳ Ｐゴシック" charset="0"/>
              </a:rPr>
              <a:t>FÜR ALLE 0 &lt; t &lt; 1.</a:t>
            </a:r>
            <a:endParaRPr lang="de-DE" sz="1600" b="1" dirty="0">
              <a:effectLst>
                <a:outerShdw blurRad="38100" dist="38100" dir="2700000" algn="tl">
                  <a:srgbClr val="DDDDDD"/>
                </a:outerShdw>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1929310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reeform 2"/>
          <p:cNvSpPr>
            <a:spLocks/>
          </p:cNvSpPr>
          <p:nvPr/>
        </p:nvSpPr>
        <p:spPr bwMode="auto">
          <a:xfrm>
            <a:off x="1485900" y="1981200"/>
            <a:ext cx="4409546" cy="3430588"/>
          </a:xfrm>
          <a:custGeom>
            <a:avLst/>
            <a:gdLst>
              <a:gd name="T0" fmla="*/ 2147483647 w 2564"/>
              <a:gd name="T1" fmla="*/ 2147483647 h 2161"/>
              <a:gd name="T2" fmla="*/ 2147483647 w 2564"/>
              <a:gd name="T3" fmla="*/ 2147483647 h 2161"/>
              <a:gd name="T4" fmla="*/ 2147483647 w 2564"/>
              <a:gd name="T5" fmla="*/ 2147483647 h 2161"/>
              <a:gd name="T6" fmla="*/ 2147483647 w 2564"/>
              <a:gd name="T7" fmla="*/ 2147483647 h 2161"/>
              <a:gd name="T8" fmla="*/ 2147483647 w 2564"/>
              <a:gd name="T9" fmla="*/ 2147483647 h 2161"/>
              <a:gd name="T10" fmla="*/ 2147483647 w 2564"/>
              <a:gd name="T11" fmla="*/ 2147483647 h 2161"/>
              <a:gd name="T12" fmla="*/ 2147483647 w 2564"/>
              <a:gd name="T13" fmla="*/ 2147483647 h 2161"/>
              <a:gd name="T14" fmla="*/ 2147483647 w 2564"/>
              <a:gd name="T15" fmla="*/ 2147483647 h 2161"/>
              <a:gd name="T16" fmla="*/ 2147483647 w 2564"/>
              <a:gd name="T17" fmla="*/ 2147483647 h 2161"/>
              <a:gd name="T18" fmla="*/ 2147483647 w 2564"/>
              <a:gd name="T19" fmla="*/ 2147483647 h 2161"/>
              <a:gd name="T20" fmla="*/ 2147483647 w 2564"/>
              <a:gd name="T21" fmla="*/ 2147483647 h 2161"/>
              <a:gd name="T22" fmla="*/ 2147483647 w 2564"/>
              <a:gd name="T23" fmla="*/ 2147483647 h 2161"/>
              <a:gd name="T24" fmla="*/ 2147483647 w 2564"/>
              <a:gd name="T25" fmla="*/ 2147483647 h 2161"/>
              <a:gd name="T26" fmla="*/ 2147483647 w 2564"/>
              <a:gd name="T27" fmla="*/ 2147483647 h 2161"/>
              <a:gd name="T28" fmla="*/ 2147483647 w 2564"/>
              <a:gd name="T29" fmla="*/ 2147483647 h 2161"/>
              <a:gd name="T30" fmla="*/ 2147483647 w 2564"/>
              <a:gd name="T31" fmla="*/ 2147483647 h 2161"/>
              <a:gd name="T32" fmla="*/ 2147483647 w 2564"/>
              <a:gd name="T33" fmla="*/ 2147483647 h 2161"/>
              <a:gd name="T34" fmla="*/ 2147483647 w 2564"/>
              <a:gd name="T35" fmla="*/ 2147483647 h 2161"/>
              <a:gd name="T36" fmla="*/ 2147483647 w 2564"/>
              <a:gd name="T37" fmla="*/ 2147483647 h 2161"/>
              <a:gd name="T38" fmla="*/ 2147483647 w 2564"/>
              <a:gd name="T39" fmla="*/ 2147483647 h 2161"/>
              <a:gd name="T40" fmla="*/ 2147483647 w 2564"/>
              <a:gd name="T41" fmla="*/ 2147483647 h 2161"/>
              <a:gd name="T42" fmla="*/ 2147483647 w 2564"/>
              <a:gd name="T43" fmla="*/ 2147483647 h 2161"/>
              <a:gd name="T44" fmla="*/ 2147483647 w 2564"/>
              <a:gd name="T45" fmla="*/ 2147483647 h 2161"/>
              <a:gd name="T46" fmla="*/ 2147483647 w 2564"/>
              <a:gd name="T47" fmla="*/ 2147483647 h 2161"/>
              <a:gd name="T48" fmla="*/ 2147483647 w 2564"/>
              <a:gd name="T49" fmla="*/ 2147483647 h 2161"/>
              <a:gd name="T50" fmla="*/ 2147483647 w 2564"/>
              <a:gd name="T51" fmla="*/ 2147483647 h 2161"/>
              <a:gd name="T52" fmla="*/ 2147483647 w 2564"/>
              <a:gd name="T53" fmla="*/ 2147483647 h 2161"/>
              <a:gd name="T54" fmla="*/ 2147483647 w 2564"/>
              <a:gd name="T55" fmla="*/ 2147483647 h 2161"/>
              <a:gd name="T56" fmla="*/ 2147483647 w 2564"/>
              <a:gd name="T57" fmla="*/ 2147483647 h 2161"/>
              <a:gd name="T58" fmla="*/ 2147483647 w 2564"/>
              <a:gd name="T59" fmla="*/ 2147483647 h 2161"/>
              <a:gd name="T60" fmla="*/ 2147483647 w 2564"/>
              <a:gd name="T61" fmla="*/ 2147483647 h 2161"/>
              <a:gd name="T62" fmla="*/ 2147483647 w 2564"/>
              <a:gd name="T63" fmla="*/ 2147483647 h 2161"/>
              <a:gd name="T64" fmla="*/ 2147483647 w 2564"/>
              <a:gd name="T65" fmla="*/ 2147483647 h 2161"/>
              <a:gd name="T66" fmla="*/ 2147483647 w 2564"/>
              <a:gd name="T67" fmla="*/ 2147483647 h 2161"/>
              <a:gd name="T68" fmla="*/ 2147483647 w 2564"/>
              <a:gd name="T69" fmla="*/ 2147483647 h 2161"/>
              <a:gd name="T70" fmla="*/ 2147483647 w 2564"/>
              <a:gd name="T71" fmla="*/ 2147483647 h 2161"/>
              <a:gd name="T72" fmla="*/ 2147483647 w 2564"/>
              <a:gd name="T73" fmla="*/ 2147483647 h 2161"/>
              <a:gd name="T74" fmla="*/ 2147483647 w 2564"/>
              <a:gd name="T75" fmla="*/ 2147483647 h 2161"/>
              <a:gd name="T76" fmla="*/ 2147483647 w 2564"/>
              <a:gd name="T77" fmla="*/ 2147483647 h 2161"/>
              <a:gd name="T78" fmla="*/ 2147483647 w 2564"/>
              <a:gd name="T79" fmla="*/ 2147483647 h 2161"/>
              <a:gd name="T80" fmla="*/ 2147483647 w 2564"/>
              <a:gd name="T81" fmla="*/ 2147483647 h 2161"/>
              <a:gd name="T82" fmla="*/ 2147483647 w 2564"/>
              <a:gd name="T83" fmla="*/ 2147483647 h 2161"/>
              <a:gd name="T84" fmla="*/ 2147483647 w 2564"/>
              <a:gd name="T85" fmla="*/ 2147483647 h 2161"/>
              <a:gd name="T86" fmla="*/ 2147483647 w 2564"/>
              <a:gd name="T87" fmla="*/ 2147483647 h 2161"/>
              <a:gd name="T88" fmla="*/ 2147483647 w 2564"/>
              <a:gd name="T89" fmla="*/ 2147483647 h 2161"/>
              <a:gd name="T90" fmla="*/ 2147483647 w 2564"/>
              <a:gd name="T91" fmla="*/ 2147483647 h 2161"/>
              <a:gd name="T92" fmla="*/ 2147483647 w 2564"/>
              <a:gd name="T93" fmla="*/ 2147483647 h 2161"/>
              <a:gd name="T94" fmla="*/ 2147483647 w 2564"/>
              <a:gd name="T95" fmla="*/ 2147483647 h 2161"/>
              <a:gd name="T96" fmla="*/ 2147483647 w 2564"/>
              <a:gd name="T97" fmla="*/ 2147483647 h 2161"/>
              <a:gd name="T98" fmla="*/ 2147483647 w 2564"/>
              <a:gd name="T99" fmla="*/ 2147483647 h 2161"/>
              <a:gd name="T100" fmla="*/ 2147483647 w 2564"/>
              <a:gd name="T101" fmla="*/ 2147483647 h 2161"/>
              <a:gd name="T102" fmla="*/ 2147483647 w 2564"/>
              <a:gd name="T103" fmla="*/ 2147483647 h 2161"/>
              <a:gd name="T104" fmla="*/ 2147483647 w 2564"/>
              <a:gd name="T105" fmla="*/ 2147483647 h 2161"/>
              <a:gd name="T106" fmla="*/ 2147483647 w 2564"/>
              <a:gd name="T107" fmla="*/ 2147483647 h 2161"/>
              <a:gd name="T108" fmla="*/ 2147483647 w 2564"/>
              <a:gd name="T109" fmla="*/ 2147483647 h 2161"/>
              <a:gd name="T110" fmla="*/ 2147483647 w 2564"/>
              <a:gd name="T111" fmla="*/ 2147483647 h 21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64"/>
              <a:gd name="T169" fmla="*/ 0 h 2161"/>
              <a:gd name="T170" fmla="*/ 2564 w 2564"/>
              <a:gd name="T171" fmla="*/ 2161 h 21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64" h="2161">
                <a:moveTo>
                  <a:pt x="0" y="0"/>
                </a:moveTo>
                <a:lnTo>
                  <a:pt x="8" y="322"/>
                </a:lnTo>
                <a:lnTo>
                  <a:pt x="8" y="314"/>
                </a:lnTo>
                <a:lnTo>
                  <a:pt x="32" y="322"/>
                </a:lnTo>
                <a:lnTo>
                  <a:pt x="64" y="330"/>
                </a:lnTo>
                <a:lnTo>
                  <a:pt x="88" y="338"/>
                </a:lnTo>
                <a:lnTo>
                  <a:pt x="112" y="338"/>
                </a:lnTo>
                <a:lnTo>
                  <a:pt x="137" y="338"/>
                </a:lnTo>
                <a:lnTo>
                  <a:pt x="169" y="338"/>
                </a:lnTo>
                <a:lnTo>
                  <a:pt x="201" y="338"/>
                </a:lnTo>
                <a:lnTo>
                  <a:pt x="225" y="346"/>
                </a:lnTo>
                <a:lnTo>
                  <a:pt x="249" y="354"/>
                </a:lnTo>
                <a:lnTo>
                  <a:pt x="274" y="362"/>
                </a:lnTo>
                <a:lnTo>
                  <a:pt x="298" y="370"/>
                </a:lnTo>
                <a:lnTo>
                  <a:pt x="330" y="378"/>
                </a:lnTo>
                <a:lnTo>
                  <a:pt x="354" y="386"/>
                </a:lnTo>
                <a:lnTo>
                  <a:pt x="378" y="386"/>
                </a:lnTo>
                <a:lnTo>
                  <a:pt x="411" y="394"/>
                </a:lnTo>
                <a:lnTo>
                  <a:pt x="443" y="411"/>
                </a:lnTo>
                <a:lnTo>
                  <a:pt x="467" y="419"/>
                </a:lnTo>
                <a:lnTo>
                  <a:pt x="507" y="435"/>
                </a:lnTo>
                <a:lnTo>
                  <a:pt x="531" y="451"/>
                </a:lnTo>
                <a:lnTo>
                  <a:pt x="564" y="467"/>
                </a:lnTo>
                <a:lnTo>
                  <a:pt x="596" y="467"/>
                </a:lnTo>
                <a:lnTo>
                  <a:pt x="628" y="483"/>
                </a:lnTo>
                <a:lnTo>
                  <a:pt x="652" y="491"/>
                </a:lnTo>
                <a:lnTo>
                  <a:pt x="677" y="499"/>
                </a:lnTo>
                <a:lnTo>
                  <a:pt x="701" y="499"/>
                </a:lnTo>
                <a:lnTo>
                  <a:pt x="725" y="515"/>
                </a:lnTo>
                <a:lnTo>
                  <a:pt x="757" y="540"/>
                </a:lnTo>
                <a:lnTo>
                  <a:pt x="789" y="556"/>
                </a:lnTo>
                <a:lnTo>
                  <a:pt x="822" y="572"/>
                </a:lnTo>
                <a:lnTo>
                  <a:pt x="854" y="580"/>
                </a:lnTo>
                <a:lnTo>
                  <a:pt x="878" y="596"/>
                </a:lnTo>
                <a:lnTo>
                  <a:pt x="902" y="612"/>
                </a:lnTo>
                <a:lnTo>
                  <a:pt x="934" y="620"/>
                </a:lnTo>
                <a:lnTo>
                  <a:pt x="959" y="636"/>
                </a:lnTo>
                <a:lnTo>
                  <a:pt x="991" y="644"/>
                </a:lnTo>
                <a:lnTo>
                  <a:pt x="1015" y="660"/>
                </a:lnTo>
                <a:lnTo>
                  <a:pt x="1031" y="685"/>
                </a:lnTo>
                <a:lnTo>
                  <a:pt x="1063" y="693"/>
                </a:lnTo>
                <a:lnTo>
                  <a:pt x="1088" y="725"/>
                </a:lnTo>
                <a:lnTo>
                  <a:pt x="1112" y="733"/>
                </a:lnTo>
                <a:lnTo>
                  <a:pt x="1144" y="749"/>
                </a:lnTo>
                <a:lnTo>
                  <a:pt x="1168" y="757"/>
                </a:lnTo>
                <a:lnTo>
                  <a:pt x="1192" y="781"/>
                </a:lnTo>
                <a:lnTo>
                  <a:pt x="1217" y="789"/>
                </a:lnTo>
                <a:lnTo>
                  <a:pt x="1241" y="805"/>
                </a:lnTo>
                <a:lnTo>
                  <a:pt x="1257" y="830"/>
                </a:lnTo>
                <a:lnTo>
                  <a:pt x="1281" y="838"/>
                </a:lnTo>
                <a:lnTo>
                  <a:pt x="1313" y="854"/>
                </a:lnTo>
                <a:lnTo>
                  <a:pt x="1337" y="870"/>
                </a:lnTo>
                <a:lnTo>
                  <a:pt x="1362" y="886"/>
                </a:lnTo>
                <a:lnTo>
                  <a:pt x="1386" y="902"/>
                </a:lnTo>
                <a:lnTo>
                  <a:pt x="1402" y="926"/>
                </a:lnTo>
                <a:lnTo>
                  <a:pt x="1426" y="942"/>
                </a:lnTo>
                <a:lnTo>
                  <a:pt x="1450" y="959"/>
                </a:lnTo>
                <a:lnTo>
                  <a:pt x="1466" y="983"/>
                </a:lnTo>
                <a:lnTo>
                  <a:pt x="1491" y="1007"/>
                </a:lnTo>
                <a:lnTo>
                  <a:pt x="1499" y="1031"/>
                </a:lnTo>
                <a:lnTo>
                  <a:pt x="1523" y="1031"/>
                </a:lnTo>
                <a:lnTo>
                  <a:pt x="1547" y="1055"/>
                </a:lnTo>
                <a:lnTo>
                  <a:pt x="1571" y="1080"/>
                </a:lnTo>
                <a:lnTo>
                  <a:pt x="1595" y="1104"/>
                </a:lnTo>
                <a:lnTo>
                  <a:pt x="1620" y="1128"/>
                </a:lnTo>
                <a:lnTo>
                  <a:pt x="1636" y="1152"/>
                </a:lnTo>
                <a:lnTo>
                  <a:pt x="1660" y="1168"/>
                </a:lnTo>
                <a:lnTo>
                  <a:pt x="1700" y="1200"/>
                </a:lnTo>
                <a:lnTo>
                  <a:pt x="1716" y="1225"/>
                </a:lnTo>
                <a:lnTo>
                  <a:pt x="1724" y="1249"/>
                </a:lnTo>
                <a:lnTo>
                  <a:pt x="1740" y="1273"/>
                </a:lnTo>
                <a:lnTo>
                  <a:pt x="1757" y="1297"/>
                </a:lnTo>
                <a:lnTo>
                  <a:pt x="1781" y="1313"/>
                </a:lnTo>
                <a:lnTo>
                  <a:pt x="1805" y="1337"/>
                </a:lnTo>
                <a:lnTo>
                  <a:pt x="1821" y="1362"/>
                </a:lnTo>
                <a:lnTo>
                  <a:pt x="1845" y="1378"/>
                </a:lnTo>
                <a:lnTo>
                  <a:pt x="1853" y="1402"/>
                </a:lnTo>
                <a:lnTo>
                  <a:pt x="1861" y="1426"/>
                </a:lnTo>
                <a:lnTo>
                  <a:pt x="1869" y="1450"/>
                </a:lnTo>
                <a:lnTo>
                  <a:pt x="1885" y="1474"/>
                </a:lnTo>
                <a:lnTo>
                  <a:pt x="1918" y="1482"/>
                </a:lnTo>
                <a:lnTo>
                  <a:pt x="1934" y="1507"/>
                </a:lnTo>
                <a:lnTo>
                  <a:pt x="1950" y="1531"/>
                </a:lnTo>
                <a:lnTo>
                  <a:pt x="1966" y="1555"/>
                </a:lnTo>
                <a:lnTo>
                  <a:pt x="1982" y="1587"/>
                </a:lnTo>
                <a:lnTo>
                  <a:pt x="1998" y="1620"/>
                </a:lnTo>
                <a:lnTo>
                  <a:pt x="2022" y="1644"/>
                </a:lnTo>
                <a:lnTo>
                  <a:pt x="2039" y="1668"/>
                </a:lnTo>
                <a:lnTo>
                  <a:pt x="2055" y="1692"/>
                </a:lnTo>
                <a:lnTo>
                  <a:pt x="2071" y="1716"/>
                </a:lnTo>
                <a:lnTo>
                  <a:pt x="2087" y="1740"/>
                </a:lnTo>
                <a:lnTo>
                  <a:pt x="2095" y="1765"/>
                </a:lnTo>
                <a:lnTo>
                  <a:pt x="2095" y="1789"/>
                </a:lnTo>
                <a:lnTo>
                  <a:pt x="2095" y="1813"/>
                </a:lnTo>
                <a:lnTo>
                  <a:pt x="2119" y="1837"/>
                </a:lnTo>
                <a:lnTo>
                  <a:pt x="2127" y="1861"/>
                </a:lnTo>
                <a:lnTo>
                  <a:pt x="2143" y="1885"/>
                </a:lnTo>
                <a:lnTo>
                  <a:pt x="2160" y="1910"/>
                </a:lnTo>
                <a:lnTo>
                  <a:pt x="2160" y="1934"/>
                </a:lnTo>
                <a:lnTo>
                  <a:pt x="2176" y="1958"/>
                </a:lnTo>
                <a:lnTo>
                  <a:pt x="2184" y="1982"/>
                </a:lnTo>
                <a:lnTo>
                  <a:pt x="2192" y="2006"/>
                </a:lnTo>
                <a:lnTo>
                  <a:pt x="2200" y="2031"/>
                </a:lnTo>
                <a:lnTo>
                  <a:pt x="2216" y="2055"/>
                </a:lnTo>
                <a:lnTo>
                  <a:pt x="2224" y="2079"/>
                </a:lnTo>
                <a:lnTo>
                  <a:pt x="2224" y="2111"/>
                </a:lnTo>
                <a:lnTo>
                  <a:pt x="2240" y="2135"/>
                </a:lnTo>
                <a:lnTo>
                  <a:pt x="2256" y="2160"/>
                </a:lnTo>
                <a:lnTo>
                  <a:pt x="2563" y="2160"/>
                </a:lnTo>
                <a:lnTo>
                  <a:pt x="2563" y="177"/>
                </a:lnTo>
                <a:lnTo>
                  <a:pt x="8" y="177"/>
                </a:lnTo>
                <a:lnTo>
                  <a:pt x="8" y="169"/>
                </a:lnTo>
                <a:lnTo>
                  <a:pt x="24" y="169"/>
                </a:lnTo>
              </a:path>
            </a:pathLst>
          </a:custGeom>
          <a:solidFill>
            <a:srgbClr val="00CC00"/>
          </a:solidFill>
          <a:ln>
            <a:noFill/>
          </a:ln>
          <a:extLst>
            <a:ext uri="{91240B29-F687-4F45-9708-019B960494DF}">
              <a14:hiddenLine xmlns:a14="http://schemas.microsoft.com/office/drawing/2010/main" w="9525" cap="rnd">
                <a:solidFill>
                  <a:srgbClr val="000000"/>
                </a:solidFill>
                <a:round/>
                <a:headEnd type="none" w="sm" len="sm"/>
                <a:tailEnd type="none" w="sm" len="sm"/>
              </a14:hiddenLine>
            </a:ext>
          </a:extLst>
        </p:spPr>
        <p:txBody>
          <a:bodyPr/>
          <a:lstStyle/>
          <a:p>
            <a:endParaRPr lang="de-DE"/>
          </a:p>
        </p:txBody>
      </p:sp>
      <p:sp>
        <p:nvSpPr>
          <p:cNvPr id="44035" name="Rectangle 3"/>
          <p:cNvSpPr>
            <a:spLocks noGrp="1" noChangeArrowheads="1"/>
          </p:cNvSpPr>
          <p:nvPr>
            <p:ph type="title"/>
          </p:nvPr>
        </p:nvSpPr>
        <p:spPr>
          <a:noFill/>
        </p:spPr>
        <p:txBody>
          <a:bodyPr/>
          <a:lstStyle/>
          <a:p>
            <a:pPr defTabSz="912813" eaLnBrk="1" hangingPunct="1"/>
            <a:r>
              <a:rPr lang="de-DE" altLang="de-DE" smtClean="0">
                <a:ea typeface="ＭＳ Ｐゴシック" charset="-128"/>
              </a:rPr>
              <a:t>Nicht-konvexe Präferenzen</a:t>
            </a:r>
          </a:p>
        </p:txBody>
      </p:sp>
      <p:sp>
        <p:nvSpPr>
          <p:cNvPr id="44036" name="Line 4"/>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4037" name="Line 5"/>
          <p:cNvSpPr>
            <a:spLocks noChangeShapeType="1"/>
          </p:cNvSpPr>
          <p:nvPr/>
        </p:nvSpPr>
        <p:spPr bwMode="auto">
          <a:xfrm>
            <a:off x="1485900" y="5410200"/>
            <a:ext cx="4891088"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44038" name="Line 6"/>
          <p:cNvSpPr>
            <a:spLocks noChangeShapeType="1"/>
          </p:cNvSpPr>
          <p:nvPr/>
        </p:nvSpPr>
        <p:spPr bwMode="auto">
          <a:xfrm>
            <a:off x="2146300" y="2667000"/>
            <a:ext cx="0" cy="274320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4039" name="Line 7"/>
          <p:cNvSpPr>
            <a:spLocks noChangeShapeType="1"/>
          </p:cNvSpPr>
          <p:nvPr/>
        </p:nvSpPr>
        <p:spPr bwMode="auto">
          <a:xfrm flipH="1">
            <a:off x="1485900" y="4953000"/>
            <a:ext cx="3549650" cy="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4040" name="Line 8"/>
          <p:cNvSpPr>
            <a:spLocks noChangeShapeType="1"/>
          </p:cNvSpPr>
          <p:nvPr/>
        </p:nvSpPr>
        <p:spPr bwMode="auto">
          <a:xfrm>
            <a:off x="2228850" y="2667000"/>
            <a:ext cx="2889250" cy="2286000"/>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4041" name="Arc 9"/>
          <p:cNvSpPr>
            <a:spLocks/>
          </p:cNvSpPr>
          <p:nvPr/>
        </p:nvSpPr>
        <p:spPr bwMode="auto">
          <a:xfrm rot="-10620000">
            <a:off x="873655" y="2560638"/>
            <a:ext cx="4536810" cy="4056062"/>
          </a:xfrm>
          <a:custGeom>
            <a:avLst/>
            <a:gdLst>
              <a:gd name="T0" fmla="*/ 2147483647 w 20463"/>
              <a:gd name="T1" fmla="*/ 2147483647 h 21450"/>
              <a:gd name="T2" fmla="*/ 0 w 20463"/>
              <a:gd name="T3" fmla="*/ 2147483647 h 21450"/>
              <a:gd name="T4" fmla="*/ 2147483647 w 20463"/>
              <a:gd name="T5" fmla="*/ 0 h 21450"/>
              <a:gd name="T6" fmla="*/ 0 60000 65536"/>
              <a:gd name="T7" fmla="*/ 0 60000 65536"/>
              <a:gd name="T8" fmla="*/ 0 60000 65536"/>
              <a:gd name="T9" fmla="*/ 0 w 20463"/>
              <a:gd name="T10" fmla="*/ 0 h 21450"/>
              <a:gd name="T11" fmla="*/ 20463 w 20463"/>
              <a:gd name="T12" fmla="*/ 21450 h 21450"/>
            </a:gdLst>
            <a:ahLst/>
            <a:cxnLst>
              <a:cxn ang="T6">
                <a:pos x="T0" y="T1"/>
              </a:cxn>
              <a:cxn ang="T7">
                <a:pos x="T2" y="T3"/>
              </a:cxn>
              <a:cxn ang="T8">
                <a:pos x="T4" y="T5"/>
              </a:cxn>
            </a:cxnLst>
            <a:rect l="T9" t="T10" r="T11" b="T12"/>
            <a:pathLst>
              <a:path w="20463" h="21450" fill="none" extrusionOk="0">
                <a:moveTo>
                  <a:pt x="17919" y="21449"/>
                </a:moveTo>
                <a:cubicBezTo>
                  <a:pt x="9642" y="20468"/>
                  <a:pt x="2668" y="14811"/>
                  <a:pt x="0" y="6915"/>
                </a:cubicBezTo>
              </a:path>
              <a:path w="20463" h="21450" stroke="0" extrusionOk="0">
                <a:moveTo>
                  <a:pt x="17919" y="21449"/>
                </a:moveTo>
                <a:cubicBezTo>
                  <a:pt x="9642" y="20468"/>
                  <a:pt x="2668" y="14811"/>
                  <a:pt x="0" y="6915"/>
                </a:cubicBezTo>
                <a:lnTo>
                  <a:pt x="20463" y="0"/>
                </a:lnTo>
                <a:lnTo>
                  <a:pt x="17919" y="21449"/>
                </a:lnTo>
                <a:close/>
              </a:path>
            </a:pathLst>
          </a:custGeom>
          <a:noFill/>
          <a:ln w="508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44042" name="Line 10"/>
          <p:cNvSpPr>
            <a:spLocks noChangeShapeType="1"/>
          </p:cNvSpPr>
          <p:nvPr/>
        </p:nvSpPr>
        <p:spPr bwMode="auto">
          <a:xfrm flipH="1">
            <a:off x="1485900" y="2590800"/>
            <a:ext cx="660400" cy="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4043" name="Line 11"/>
          <p:cNvSpPr>
            <a:spLocks noChangeShapeType="1"/>
          </p:cNvSpPr>
          <p:nvPr/>
        </p:nvSpPr>
        <p:spPr bwMode="auto">
          <a:xfrm>
            <a:off x="5118100" y="4953000"/>
            <a:ext cx="0" cy="457200"/>
          </a:xfrm>
          <a:prstGeom prst="line">
            <a:avLst/>
          </a:prstGeom>
          <a:noFill/>
          <a:ln w="254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4044" name="Oval 12"/>
          <p:cNvSpPr>
            <a:spLocks noChangeArrowheads="1"/>
          </p:cNvSpPr>
          <p:nvPr/>
        </p:nvSpPr>
        <p:spPr bwMode="auto">
          <a:xfrm>
            <a:off x="5001154" y="4832350"/>
            <a:ext cx="233892" cy="215900"/>
          </a:xfrm>
          <a:prstGeom prst="ellipse">
            <a:avLst/>
          </a:prstGeom>
          <a:solidFill>
            <a:srgbClr val="FFFF00"/>
          </a:solidFill>
          <a:ln w="12700">
            <a:solidFill>
              <a:srgbClr val="FFFF00"/>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4045" name="Oval 13"/>
          <p:cNvSpPr>
            <a:spLocks noChangeArrowheads="1"/>
          </p:cNvSpPr>
          <p:nvPr/>
        </p:nvSpPr>
        <p:spPr bwMode="auto">
          <a:xfrm>
            <a:off x="2029354" y="2482850"/>
            <a:ext cx="233892" cy="215900"/>
          </a:xfrm>
          <a:prstGeom prst="ellipse">
            <a:avLst/>
          </a:prstGeom>
          <a:solidFill>
            <a:srgbClr val="FFFF00"/>
          </a:solidFill>
          <a:ln w="12700">
            <a:solidFill>
              <a:srgbClr val="FFFF00"/>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1998" name="Rectangle 14"/>
          <p:cNvSpPr>
            <a:spLocks noChangeArrowheads="1"/>
          </p:cNvSpPr>
          <p:nvPr/>
        </p:nvSpPr>
        <p:spPr bwMode="auto">
          <a:xfrm>
            <a:off x="1068754" y="2421202"/>
            <a:ext cx="417146"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effectLst>
                  <a:outerShdw blurRad="38100" dist="38100" dir="2700000" algn="tl">
                    <a:srgbClr val="C0C0C0"/>
                  </a:outerShdw>
                </a:effectLst>
              </a:rPr>
              <a:t>x</a:t>
            </a:r>
            <a:r>
              <a:rPr lang="en-US" altLang="de-DE" sz="1600" b="1" baseline="-25000" dirty="0" smtClean="0">
                <a:effectLst>
                  <a:outerShdw blurRad="38100" dist="38100" dir="2700000" algn="tl">
                    <a:srgbClr val="C0C0C0"/>
                  </a:outerShdw>
                </a:effectLst>
              </a:rPr>
              <a:t>2</a:t>
            </a:r>
          </a:p>
        </p:txBody>
      </p:sp>
      <p:sp>
        <p:nvSpPr>
          <p:cNvPr id="41999" name="Rectangle 15"/>
          <p:cNvSpPr>
            <a:spLocks noChangeArrowheads="1"/>
          </p:cNvSpPr>
          <p:nvPr/>
        </p:nvSpPr>
        <p:spPr bwMode="auto">
          <a:xfrm>
            <a:off x="1155700" y="4770702"/>
            <a:ext cx="660400" cy="339196"/>
          </a:xfrm>
          <a:prstGeom prst="rect">
            <a:avLst/>
          </a:prstGeom>
          <a:noFill/>
          <a:ln w="9525">
            <a:noFill/>
            <a:miter lim="800000"/>
            <a:headEnd/>
            <a:tailEnd/>
          </a:ln>
          <a:effectLst/>
        </p:spPr>
        <p:txBody>
          <a:bodyPr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effectLst>
                  <a:outerShdw blurRad="38100" dist="38100" dir="2700000" algn="tl">
                    <a:srgbClr val="C0C0C0"/>
                  </a:outerShdw>
                </a:effectLst>
              </a:rPr>
              <a:t>y</a:t>
            </a:r>
            <a:r>
              <a:rPr lang="en-US" altLang="de-DE" sz="1600" b="1" baseline="-25000" dirty="0" smtClean="0">
                <a:effectLst>
                  <a:outerShdw blurRad="38100" dist="38100" dir="2700000" algn="tl">
                    <a:srgbClr val="C0C0C0"/>
                  </a:outerShdw>
                </a:effectLst>
              </a:rPr>
              <a:t>2</a:t>
            </a:r>
          </a:p>
        </p:txBody>
      </p:sp>
      <p:sp>
        <p:nvSpPr>
          <p:cNvPr id="42000" name="Rectangle 16"/>
          <p:cNvSpPr>
            <a:spLocks noChangeArrowheads="1"/>
          </p:cNvSpPr>
          <p:nvPr/>
        </p:nvSpPr>
        <p:spPr bwMode="auto">
          <a:xfrm>
            <a:off x="2000006" y="5411788"/>
            <a:ext cx="457688"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effectLst>
                  <a:outerShdw blurRad="38100" dist="38100" dir="2700000" algn="tl">
                    <a:srgbClr val="C0C0C0"/>
                  </a:outerShdw>
                </a:effectLst>
              </a:rPr>
              <a:t>x</a:t>
            </a:r>
            <a:r>
              <a:rPr lang="en-US" altLang="de-DE" sz="1600" b="1" baseline="-25000" dirty="0" smtClean="0">
                <a:effectLst>
                  <a:outerShdw blurRad="38100" dist="38100" dir="2700000" algn="tl">
                    <a:srgbClr val="C0C0C0"/>
                  </a:outerShdw>
                </a:effectLst>
              </a:rPr>
              <a:t>1</a:t>
            </a:r>
          </a:p>
        </p:txBody>
      </p:sp>
      <p:sp>
        <p:nvSpPr>
          <p:cNvPr id="42001" name="Rectangle 17"/>
          <p:cNvSpPr>
            <a:spLocks noChangeArrowheads="1"/>
          </p:cNvSpPr>
          <p:nvPr/>
        </p:nvSpPr>
        <p:spPr bwMode="auto">
          <a:xfrm>
            <a:off x="4932362" y="5411788"/>
            <a:ext cx="371475"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effectLst>
                  <a:outerShdw blurRad="38100" dist="38100" dir="2700000" algn="tl">
                    <a:srgbClr val="C0C0C0"/>
                  </a:outerShdw>
                </a:effectLst>
              </a:rPr>
              <a:t>y</a:t>
            </a:r>
            <a:r>
              <a:rPr lang="en-US" altLang="de-DE" sz="1600" b="1" baseline="-25000" dirty="0" smtClean="0">
                <a:effectLst>
                  <a:outerShdw blurRad="38100" dist="38100" dir="2700000" algn="tl">
                    <a:srgbClr val="C0C0C0"/>
                  </a:outerShdw>
                </a:effectLst>
              </a:rPr>
              <a:t>1</a:t>
            </a:r>
          </a:p>
        </p:txBody>
      </p:sp>
      <p:sp>
        <p:nvSpPr>
          <p:cNvPr id="44050" name="Oval 18"/>
          <p:cNvSpPr>
            <a:spLocks noChangeArrowheads="1"/>
          </p:cNvSpPr>
          <p:nvPr/>
        </p:nvSpPr>
        <p:spPr bwMode="auto">
          <a:xfrm>
            <a:off x="3391429" y="3587750"/>
            <a:ext cx="233892" cy="215900"/>
          </a:xfrm>
          <a:prstGeom prst="ellipse">
            <a:avLst/>
          </a:prstGeom>
          <a:solidFill>
            <a:srgbClr val="FF0033"/>
          </a:solidFill>
          <a:ln w="12700">
            <a:solidFill>
              <a:srgbClr val="FF0033"/>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2003" name="Rectangle 19"/>
          <p:cNvSpPr>
            <a:spLocks noChangeArrowheads="1"/>
          </p:cNvSpPr>
          <p:nvPr/>
        </p:nvSpPr>
        <p:spPr bwMode="auto">
          <a:xfrm>
            <a:off x="3071894" y="3526102"/>
            <a:ext cx="288541"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effectLst>
                  <a:outerShdw blurRad="38100" dist="38100" dir="2700000" algn="tl">
                    <a:srgbClr val="C0C0C0"/>
                  </a:outerShdw>
                </a:effectLst>
              </a:rPr>
              <a:t>z</a:t>
            </a:r>
          </a:p>
        </p:txBody>
      </p:sp>
      <p:sp>
        <p:nvSpPr>
          <p:cNvPr id="44052" name="Line 20"/>
          <p:cNvSpPr>
            <a:spLocks noChangeShapeType="1"/>
          </p:cNvSpPr>
          <p:nvPr/>
        </p:nvSpPr>
        <p:spPr bwMode="auto">
          <a:xfrm flipV="1">
            <a:off x="4168775" y="2657475"/>
            <a:ext cx="0" cy="99060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de-DE"/>
          </a:p>
        </p:txBody>
      </p:sp>
      <p:sp>
        <p:nvSpPr>
          <p:cNvPr id="44053" name="Line 21"/>
          <p:cNvSpPr>
            <a:spLocks noChangeShapeType="1"/>
          </p:cNvSpPr>
          <p:nvPr/>
        </p:nvSpPr>
        <p:spPr bwMode="auto">
          <a:xfrm>
            <a:off x="4168775" y="3652838"/>
            <a:ext cx="1073150" cy="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de-DE"/>
          </a:p>
        </p:txBody>
      </p:sp>
      <p:sp>
        <p:nvSpPr>
          <p:cNvPr id="44054" name="Line 22"/>
          <p:cNvSpPr>
            <a:spLocks noChangeShapeType="1"/>
          </p:cNvSpPr>
          <p:nvPr/>
        </p:nvSpPr>
        <p:spPr bwMode="auto">
          <a:xfrm flipV="1">
            <a:off x="4168775" y="2890838"/>
            <a:ext cx="825500" cy="76200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de-DE"/>
          </a:p>
        </p:txBody>
      </p:sp>
      <p:sp>
        <p:nvSpPr>
          <p:cNvPr id="42007" name="Rectangle 23"/>
          <p:cNvSpPr>
            <a:spLocks noChangeArrowheads="1"/>
          </p:cNvSpPr>
          <p:nvPr/>
        </p:nvSpPr>
        <p:spPr bwMode="auto">
          <a:xfrm rot="2700000">
            <a:off x="4679950" y="2721239"/>
            <a:ext cx="1025922" cy="339196"/>
          </a:xfrm>
          <a:prstGeom prst="rect">
            <a:avLst/>
          </a:prstGeom>
          <a:noFill/>
          <a:ln w="9525">
            <a:noFill/>
            <a:miter lim="800000"/>
            <a:headEnd/>
            <a:tailEnd/>
          </a:ln>
          <a:effectLst/>
        </p:spPr>
        <p:txBody>
          <a:bodyPr wrap="none" lIns="92075" tIns="46038" rIns="92075" bIns="46038">
            <a:spAutoFit/>
          </a:bodyPr>
          <a:lstStyle/>
          <a:p>
            <a:pPr algn="l">
              <a:defRPr/>
            </a:pPr>
            <a:r>
              <a:rPr lang="de-DE" sz="1600" b="1" dirty="0" smtClean="0">
                <a:latin typeface="Arial" charset="0"/>
                <a:ea typeface="ＭＳ Ｐゴシック" charset="0"/>
                <a:cs typeface="ＭＳ Ｐゴシック" charset="0"/>
              </a:rPr>
              <a:t>BESSER</a:t>
            </a:r>
            <a:endParaRPr lang="de-DE"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42008" name="Rectangle 24"/>
          <p:cNvSpPr>
            <a:spLocks noChangeArrowheads="1"/>
          </p:cNvSpPr>
          <p:nvPr/>
        </p:nvSpPr>
        <p:spPr bwMode="auto">
          <a:xfrm>
            <a:off x="6071293" y="2884122"/>
            <a:ext cx="2685846" cy="831639"/>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b="1" dirty="0" smtClean="0"/>
              <a:t>DIE KOMBINATION z IST </a:t>
            </a:r>
          </a:p>
          <a:p>
            <a:pPr algn="l">
              <a:defRPr/>
            </a:pPr>
            <a:r>
              <a:rPr lang="de-DE" altLang="de-DE" sz="1600" b="1" dirty="0" smtClean="0"/>
              <a:t>WENIGER BEVORZUGT </a:t>
            </a:r>
            <a:endParaRPr lang="de-DE" altLang="de-DE" sz="1600" b="1" dirty="0"/>
          </a:p>
          <a:p>
            <a:pPr algn="l">
              <a:defRPr/>
            </a:pPr>
            <a:r>
              <a:rPr lang="de-DE" altLang="de-DE" sz="1600" b="1" dirty="0" smtClean="0"/>
              <a:t>ALS x ODER y.</a:t>
            </a:r>
          </a:p>
        </p:txBody>
      </p:sp>
    </p:spTree>
    <p:extLst>
      <p:ext uri="{BB962C8B-B14F-4D97-AF65-F5344CB8AC3E}">
        <p14:creationId xmlns:p14="http://schemas.microsoft.com/office/powerpoint/2010/main" val="15366887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937257" y="996635"/>
            <a:ext cx="8589802" cy="486507"/>
          </a:xfrm>
          <a:noFill/>
        </p:spPr>
        <p:txBody>
          <a:bodyPr/>
          <a:lstStyle/>
          <a:p>
            <a:pPr defTabSz="912813"/>
            <a:r>
              <a:rPr lang="de-DE" altLang="de-DE" dirty="0">
                <a:ea typeface="ＭＳ Ｐゴシック" charset="-128"/>
              </a:rPr>
              <a:t>Steigung der Indifferenzkurve und Grenzrate der Substitution</a:t>
            </a:r>
            <a:endParaRPr lang="de-DE" altLang="de-DE" dirty="0" smtClean="0">
              <a:ea typeface="ＭＳ Ｐゴシック" charset="-128"/>
            </a:endParaRPr>
          </a:p>
        </p:txBody>
      </p:sp>
      <p:sp>
        <p:nvSpPr>
          <p:cNvPr id="47107" name="Line 3"/>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7108" name="Line 4"/>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47109" name="Rectangle 5"/>
          <p:cNvSpPr>
            <a:spLocks noChangeArrowheads="1"/>
          </p:cNvSpPr>
          <p:nvPr/>
        </p:nvSpPr>
        <p:spPr bwMode="auto">
          <a:xfrm>
            <a:off x="1110797" y="1888923"/>
            <a:ext cx="375103"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en-US" altLang="de-DE" sz="1600" b="1" baseline="-25000" dirty="0" smtClean="0"/>
              <a:t>2</a:t>
            </a:r>
          </a:p>
        </p:txBody>
      </p:sp>
      <p:sp>
        <p:nvSpPr>
          <p:cNvPr id="47110" name="Rectangle 6"/>
          <p:cNvSpPr>
            <a:spLocks noChangeArrowheads="1"/>
          </p:cNvSpPr>
          <p:nvPr/>
        </p:nvSpPr>
        <p:spPr bwMode="auto">
          <a:xfrm>
            <a:off x="5585079" y="5410200"/>
            <a:ext cx="375103"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spcBef>
                <a:spcPct val="0"/>
              </a:spcBef>
              <a:buClrTx/>
              <a:buSzTx/>
              <a:buFontTx/>
              <a:buNone/>
            </a:pPr>
            <a:r>
              <a:rPr lang="en-US" altLang="de-DE" sz="1600" dirty="0"/>
              <a:t>x</a:t>
            </a:r>
            <a:r>
              <a:rPr lang="en-US" altLang="de-DE" sz="1600" baseline="-25000" dirty="0"/>
              <a:t>1</a:t>
            </a:r>
          </a:p>
        </p:txBody>
      </p:sp>
      <p:sp>
        <p:nvSpPr>
          <p:cNvPr id="47111" name="Arc 7"/>
          <p:cNvSpPr>
            <a:spLocks/>
          </p:cNvSpPr>
          <p:nvPr/>
        </p:nvSpPr>
        <p:spPr bwMode="auto">
          <a:xfrm rot="10800000">
            <a:off x="2144581" y="2211388"/>
            <a:ext cx="3386269" cy="2667000"/>
          </a:xfrm>
          <a:custGeom>
            <a:avLst/>
            <a:gdLst>
              <a:gd name="T0" fmla="*/ 0 w 21611"/>
              <a:gd name="T1" fmla="*/ 0 h 21600"/>
              <a:gd name="T2" fmla="*/ 2147483647 w 21611"/>
              <a:gd name="T3" fmla="*/ 2147483647 h 21600"/>
              <a:gd name="T4" fmla="*/ 2147483647 w 21611"/>
              <a:gd name="T5" fmla="*/ 2147483647 h 21600"/>
              <a:gd name="T6" fmla="*/ 0 60000 65536"/>
              <a:gd name="T7" fmla="*/ 0 60000 65536"/>
              <a:gd name="T8" fmla="*/ 0 60000 65536"/>
              <a:gd name="T9" fmla="*/ 0 w 21611"/>
              <a:gd name="T10" fmla="*/ 0 h 21600"/>
              <a:gd name="T11" fmla="*/ 21611 w 21611"/>
              <a:gd name="T12" fmla="*/ 21600 h 21600"/>
            </a:gdLst>
            <a:ahLst/>
            <a:cxnLst>
              <a:cxn ang="T6">
                <a:pos x="T0" y="T1"/>
              </a:cxn>
              <a:cxn ang="T7">
                <a:pos x="T2" y="T3"/>
              </a:cxn>
              <a:cxn ang="T8">
                <a:pos x="T4" y="T5"/>
              </a:cxn>
            </a:cxnLst>
            <a:rect l="T9" t="T10" r="T11" b="T12"/>
            <a:pathLst>
              <a:path w="21611" h="21600" fill="none" extrusionOk="0">
                <a:moveTo>
                  <a:pt x="0" y="0"/>
                </a:moveTo>
                <a:cubicBezTo>
                  <a:pt x="3" y="0"/>
                  <a:pt x="7" y="-1"/>
                  <a:pt x="11" y="-1"/>
                </a:cubicBezTo>
                <a:cubicBezTo>
                  <a:pt x="11940" y="-1"/>
                  <a:pt x="21611" y="9670"/>
                  <a:pt x="21611" y="21600"/>
                </a:cubicBezTo>
              </a:path>
              <a:path w="21611" h="21600" stroke="0" extrusionOk="0">
                <a:moveTo>
                  <a:pt x="0" y="0"/>
                </a:moveTo>
                <a:cubicBezTo>
                  <a:pt x="3" y="0"/>
                  <a:pt x="7" y="-1"/>
                  <a:pt x="11" y="-1"/>
                </a:cubicBezTo>
                <a:cubicBezTo>
                  <a:pt x="11940" y="-1"/>
                  <a:pt x="21611" y="9670"/>
                  <a:pt x="21611" y="21600"/>
                </a:cubicBezTo>
                <a:lnTo>
                  <a:pt x="11" y="21600"/>
                </a:lnTo>
                <a:lnTo>
                  <a:pt x="0" y="0"/>
                </a:lnTo>
                <a:close/>
              </a:path>
            </a:pathLst>
          </a:custGeom>
          <a:noFill/>
          <a:ln w="508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47112" name="Line 11"/>
          <p:cNvSpPr>
            <a:spLocks noChangeShapeType="1"/>
          </p:cNvSpPr>
          <p:nvPr/>
        </p:nvSpPr>
        <p:spPr bwMode="auto">
          <a:xfrm>
            <a:off x="2641600" y="3657600"/>
            <a:ext cx="0" cy="304800"/>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7113" name="Line 12"/>
          <p:cNvSpPr>
            <a:spLocks noChangeShapeType="1"/>
          </p:cNvSpPr>
          <p:nvPr/>
        </p:nvSpPr>
        <p:spPr bwMode="auto">
          <a:xfrm>
            <a:off x="2641600" y="3962400"/>
            <a:ext cx="330200" cy="0"/>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7117" name="Rectangle 13"/>
          <p:cNvSpPr>
            <a:spLocks noChangeArrowheads="1"/>
          </p:cNvSpPr>
          <p:nvPr/>
        </p:nvSpPr>
        <p:spPr bwMode="auto">
          <a:xfrm>
            <a:off x="2131521" y="3637492"/>
            <a:ext cx="500137"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dx</a:t>
            </a:r>
            <a:r>
              <a:rPr lang="en-US" altLang="de-DE" sz="1600" b="1" baseline="-25000" dirty="0" smtClean="0"/>
              <a:t>2</a:t>
            </a:r>
          </a:p>
        </p:txBody>
      </p:sp>
      <p:sp>
        <p:nvSpPr>
          <p:cNvPr id="47118" name="Rectangle 14"/>
          <p:cNvSpPr>
            <a:spLocks noChangeArrowheads="1"/>
          </p:cNvSpPr>
          <p:nvPr/>
        </p:nvSpPr>
        <p:spPr bwMode="auto">
          <a:xfrm>
            <a:off x="2624820" y="3976688"/>
            <a:ext cx="500137"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dx</a:t>
            </a:r>
            <a:r>
              <a:rPr lang="en-US" altLang="de-DE" sz="1600" b="1" baseline="-25000" dirty="0" smtClean="0"/>
              <a:t>1</a:t>
            </a:r>
          </a:p>
        </p:txBody>
      </p:sp>
      <p:sp>
        <p:nvSpPr>
          <p:cNvPr id="47119" name="Rectangle 15"/>
          <p:cNvSpPr>
            <a:spLocks noChangeArrowheads="1"/>
          </p:cNvSpPr>
          <p:nvPr/>
        </p:nvSpPr>
        <p:spPr bwMode="auto">
          <a:xfrm>
            <a:off x="3837715" y="2145182"/>
            <a:ext cx="5873088" cy="1324081"/>
          </a:xfrm>
          <a:prstGeom prst="rect">
            <a:avLst/>
          </a:prstGeom>
          <a:noFill/>
          <a:ln w="9525">
            <a:noFill/>
            <a:miter lim="800000"/>
            <a:headEnd/>
            <a:tailEnd/>
          </a:ln>
          <a:effectLst/>
        </p:spPr>
        <p:txBody>
          <a:bodyPr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dirty="0" smtClean="0"/>
              <a:t>dx</a:t>
            </a:r>
            <a:r>
              <a:rPr lang="de-DE" altLang="de-DE" sz="1600" baseline="-25000" dirty="0" smtClean="0"/>
              <a:t>2</a:t>
            </a:r>
            <a:r>
              <a:rPr lang="de-DE" altLang="de-DE" sz="1600" dirty="0" smtClean="0"/>
              <a:t> = MRS*dx</a:t>
            </a:r>
            <a:r>
              <a:rPr lang="de-DE" altLang="de-DE" sz="1600" baseline="-25000" dirty="0" smtClean="0"/>
              <a:t>1</a:t>
            </a:r>
            <a:r>
              <a:rPr lang="de-DE" altLang="de-DE" sz="1600" dirty="0" smtClean="0"/>
              <a:t> SO DASS BEI x</a:t>
            </a:r>
            <a:r>
              <a:rPr lang="de-DE" altLang="ja-JP" sz="1600" dirty="0" smtClean="0"/>
              <a:t>’, MRS DIE RATE IST, </a:t>
            </a:r>
          </a:p>
          <a:p>
            <a:pPr algn="l">
              <a:defRPr/>
            </a:pPr>
            <a:r>
              <a:rPr lang="de-DE" altLang="ja-JP" sz="1600" dirty="0" smtClean="0"/>
              <a:t>ZU DER DIE KONSUMENTIN GERADE BEREIT IST, </a:t>
            </a:r>
          </a:p>
          <a:p>
            <a:pPr algn="l">
              <a:defRPr/>
            </a:pPr>
            <a:r>
              <a:rPr lang="de-DE" altLang="ja-JP" sz="1600" dirty="0" smtClean="0"/>
              <a:t>DAS GUT 2 GEGEN EINE KLEINE MENGE DES GUTES 1 ZU TAUSCHEN; </a:t>
            </a:r>
          </a:p>
          <a:p>
            <a:pPr algn="l">
              <a:defRPr/>
            </a:pPr>
            <a:r>
              <a:rPr lang="de-DE" altLang="ja-JP" sz="1600" dirty="0" smtClean="0"/>
              <a:t>          2 </a:t>
            </a:r>
            <a:r>
              <a:rPr lang="de-DE" altLang="ja-JP" sz="1600" i="1" dirty="0" smtClean="0"/>
              <a:t>GÜTER</a:t>
            </a:r>
            <a:r>
              <a:rPr lang="de-DE" altLang="ja-JP" sz="1600" dirty="0" smtClean="0"/>
              <a:t>            MRS &lt; 0.</a:t>
            </a:r>
            <a:endParaRPr lang="de-DE" altLang="de-DE" sz="1600" dirty="0" smtClean="0"/>
          </a:p>
        </p:txBody>
      </p:sp>
      <p:sp>
        <p:nvSpPr>
          <p:cNvPr id="2" name="Oval 16"/>
          <p:cNvSpPr>
            <a:spLocks noChangeArrowheads="1"/>
          </p:cNvSpPr>
          <p:nvPr/>
        </p:nvSpPr>
        <p:spPr bwMode="auto">
          <a:xfrm>
            <a:off x="2682875" y="3705225"/>
            <a:ext cx="247650" cy="228600"/>
          </a:xfrm>
          <a:prstGeom prst="ellipse">
            <a:avLst/>
          </a:pr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7121" name="Rectangle 17"/>
          <p:cNvSpPr>
            <a:spLocks noChangeArrowheads="1"/>
          </p:cNvSpPr>
          <p:nvPr/>
        </p:nvSpPr>
        <p:spPr bwMode="auto">
          <a:xfrm>
            <a:off x="2923646" y="3360739"/>
            <a:ext cx="403957"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ja-JP" altLang="en-US" sz="1600" b="1" dirty="0" smtClean="0"/>
              <a:t>’</a:t>
            </a:r>
            <a:endParaRPr lang="en-US" altLang="de-DE" sz="1600" b="1" dirty="0" smtClean="0"/>
          </a:p>
        </p:txBody>
      </p:sp>
      <p:sp>
        <p:nvSpPr>
          <p:cNvPr id="3" name="Line 18"/>
          <p:cNvSpPr>
            <a:spLocks noChangeShapeType="1"/>
          </p:cNvSpPr>
          <p:nvPr/>
        </p:nvSpPr>
        <p:spPr bwMode="auto">
          <a:xfrm>
            <a:off x="1630363" y="2533650"/>
            <a:ext cx="2063750" cy="2286000"/>
          </a:xfrm>
          <a:prstGeom prst="line">
            <a:avLst/>
          </a:prstGeom>
          <a:noFill/>
          <a:ln w="254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7120" name="AutoShape 10"/>
          <p:cNvSpPr>
            <a:spLocks noChangeArrowheads="1"/>
          </p:cNvSpPr>
          <p:nvPr/>
        </p:nvSpPr>
        <p:spPr bwMode="auto">
          <a:xfrm>
            <a:off x="5530850" y="3230339"/>
            <a:ext cx="321315" cy="130400"/>
          </a:xfrm>
          <a:prstGeom prst="rightArrow">
            <a:avLst>
              <a:gd name="adj1" fmla="val 50000"/>
              <a:gd name="adj2" fmla="val 79276"/>
            </a:avLst>
          </a:prstGeom>
          <a:solidFill>
            <a:schemeClr val="tx1"/>
          </a:solidFill>
          <a:ln w="12700">
            <a:solidFill>
              <a:schemeClr val="tx1"/>
            </a:solidFill>
            <a:miter lim="800000"/>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 name="Rechteck 3"/>
          <p:cNvSpPr/>
          <p:nvPr/>
        </p:nvSpPr>
        <p:spPr>
          <a:xfrm>
            <a:off x="4041551" y="3821058"/>
            <a:ext cx="5214441" cy="416011"/>
          </a:xfrm>
          <a:prstGeom prst="rect">
            <a:avLst/>
          </a:prstGeom>
        </p:spPr>
        <p:txBody>
          <a:bodyPr wrap="none">
            <a:spAutoFit/>
          </a:bodyPr>
          <a:lstStyle/>
          <a:p>
            <a:pPr marL="342900" lvl="0">
              <a:lnSpc>
                <a:spcPct val="150000"/>
              </a:lnSpc>
              <a:spcBef>
                <a:spcPts val="1400"/>
              </a:spcBef>
              <a:spcAft>
                <a:spcPts val="800"/>
              </a:spcAft>
              <a:defRPr/>
            </a:pPr>
            <a:r>
              <a:rPr lang="de-DE" altLang="de-DE" sz="1600" cap="all" spc="50" dirty="0">
                <a:solidFill>
                  <a:srgbClr val="000000">
                    <a:lumMod val="85000"/>
                    <a:lumOff val="15000"/>
                  </a:srgbClr>
                </a:solidFill>
                <a:latin typeface="Arial"/>
                <a:ea typeface="ＭＳ Ｐゴシック" charset="-128"/>
              </a:rPr>
              <a:t>(MRS = marginal rate of substitution).</a:t>
            </a:r>
          </a:p>
        </p:txBody>
      </p:sp>
    </p:spTree>
    <p:extLst>
      <p:ext uri="{BB962C8B-B14F-4D97-AF65-F5344CB8AC3E}">
        <p14:creationId xmlns:p14="http://schemas.microsoft.com/office/powerpoint/2010/main" val="18754530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716725" y="866827"/>
            <a:ext cx="8695857" cy="497205"/>
          </a:xfrm>
          <a:noFill/>
        </p:spPr>
        <p:txBody>
          <a:bodyPr/>
          <a:lstStyle/>
          <a:p>
            <a:pPr defTabSz="912813" eaLnBrk="1" hangingPunct="1"/>
            <a:r>
              <a:rPr lang="de-DE" altLang="de-DE" dirty="0" smtClean="0">
                <a:ea typeface="ＭＳ Ｐゴシック" charset="-128"/>
              </a:rPr>
              <a:t>MRS und ein Ungut</a:t>
            </a:r>
          </a:p>
        </p:txBody>
      </p:sp>
      <p:sp>
        <p:nvSpPr>
          <p:cNvPr id="48131" name="Line 3"/>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8132" name="Line 4"/>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49157" name="Rectangle 5"/>
          <p:cNvSpPr>
            <a:spLocks noChangeArrowheads="1"/>
          </p:cNvSpPr>
          <p:nvPr/>
        </p:nvSpPr>
        <p:spPr bwMode="auto">
          <a:xfrm rot="19200000">
            <a:off x="3031117" y="2973213"/>
            <a:ext cx="1202162"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b="1" dirty="0" smtClean="0"/>
              <a:t>BESSER</a:t>
            </a:r>
          </a:p>
        </p:txBody>
      </p:sp>
      <p:sp>
        <p:nvSpPr>
          <p:cNvPr id="49158" name="Rectangle 6"/>
          <p:cNvSpPr>
            <a:spLocks noChangeArrowheads="1"/>
          </p:cNvSpPr>
          <p:nvPr/>
        </p:nvSpPr>
        <p:spPr bwMode="auto">
          <a:xfrm rot="19380000">
            <a:off x="4197904" y="4472252"/>
            <a:ext cx="1686691"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b="1" dirty="0" smtClean="0"/>
              <a:t>SCHLECHTER</a:t>
            </a:r>
          </a:p>
        </p:txBody>
      </p:sp>
      <p:sp>
        <p:nvSpPr>
          <p:cNvPr id="49159" name="Rectangle 7"/>
          <p:cNvSpPr>
            <a:spLocks noChangeArrowheads="1"/>
          </p:cNvSpPr>
          <p:nvPr/>
        </p:nvSpPr>
        <p:spPr bwMode="auto">
          <a:xfrm>
            <a:off x="774167" y="1857641"/>
            <a:ext cx="711733"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Gut 2</a:t>
            </a:r>
          </a:p>
        </p:txBody>
      </p:sp>
      <p:sp>
        <p:nvSpPr>
          <p:cNvPr id="49160" name="Rectangle 8"/>
          <p:cNvSpPr>
            <a:spLocks noChangeArrowheads="1"/>
          </p:cNvSpPr>
          <p:nvPr/>
        </p:nvSpPr>
        <p:spPr bwMode="auto">
          <a:xfrm>
            <a:off x="5448300" y="5495925"/>
            <a:ext cx="948978"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b="1" dirty="0" smtClean="0"/>
              <a:t>Ungut</a:t>
            </a:r>
            <a:r>
              <a:rPr lang="en-US" altLang="de-DE" sz="1600" b="1" dirty="0" smtClean="0"/>
              <a:t> 1</a:t>
            </a:r>
          </a:p>
        </p:txBody>
      </p:sp>
      <p:sp>
        <p:nvSpPr>
          <p:cNvPr id="49161" name="Rectangle 9"/>
          <p:cNvSpPr>
            <a:spLocks noChangeArrowheads="1"/>
          </p:cNvSpPr>
          <p:nvPr/>
        </p:nvSpPr>
        <p:spPr bwMode="auto">
          <a:xfrm>
            <a:off x="5445369" y="1985822"/>
            <a:ext cx="4713950" cy="831639"/>
          </a:xfrm>
          <a:prstGeom prst="rect">
            <a:avLst/>
          </a:prstGeom>
          <a:noFill/>
          <a:ln w="9525">
            <a:noFill/>
            <a:miter lim="800000"/>
            <a:headEnd/>
            <a:tailEnd/>
          </a:ln>
          <a:effectLst/>
        </p:spPr>
        <p:txBody>
          <a:bodyPr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dirty="0" smtClean="0"/>
              <a:t>EIN </a:t>
            </a:r>
            <a:r>
              <a:rPr lang="de-DE" altLang="de-DE" sz="1600" i="1" dirty="0" smtClean="0"/>
              <a:t>GUT</a:t>
            </a:r>
            <a:r>
              <a:rPr lang="de-DE" altLang="de-DE" sz="1600" dirty="0" smtClean="0"/>
              <a:t> UND EIN </a:t>
            </a:r>
            <a:r>
              <a:rPr lang="de-DE" altLang="de-DE" sz="1600" i="1" dirty="0" smtClean="0"/>
              <a:t>UNGUT</a:t>
            </a:r>
            <a:r>
              <a:rPr lang="de-DE" altLang="de-DE" sz="1600" dirty="0" smtClean="0"/>
              <a:t>           </a:t>
            </a:r>
          </a:p>
          <a:p>
            <a:pPr algn="l">
              <a:defRPr/>
            </a:pPr>
            <a:r>
              <a:rPr lang="de-DE" altLang="de-DE" sz="1600" dirty="0"/>
              <a:t>	</a:t>
            </a:r>
            <a:r>
              <a:rPr lang="de-DE" altLang="de-DE" sz="1600" dirty="0" smtClean="0"/>
              <a:t>EINE POSITIV GENEIGTE INDIFFERENZKURVE;</a:t>
            </a:r>
          </a:p>
        </p:txBody>
      </p:sp>
      <p:sp>
        <p:nvSpPr>
          <p:cNvPr id="48138" name="AutoShape 10"/>
          <p:cNvSpPr>
            <a:spLocks noChangeArrowheads="1"/>
          </p:cNvSpPr>
          <p:nvPr/>
        </p:nvSpPr>
        <p:spPr bwMode="auto">
          <a:xfrm>
            <a:off x="5553736" y="2278035"/>
            <a:ext cx="738106" cy="247211"/>
          </a:xfrm>
          <a:prstGeom prst="rightArrow">
            <a:avLst>
              <a:gd name="adj1" fmla="val 50000"/>
              <a:gd name="adj2" fmla="val 79276"/>
            </a:avLst>
          </a:prstGeom>
          <a:solidFill>
            <a:schemeClr val="tx1"/>
          </a:solidFill>
          <a:ln w="12700">
            <a:solidFill>
              <a:schemeClr val="tx1"/>
            </a:solidFill>
            <a:miter lim="800000"/>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8139" name="Line 12"/>
          <p:cNvSpPr>
            <a:spLocks noChangeShapeType="1"/>
          </p:cNvSpPr>
          <p:nvPr/>
        </p:nvSpPr>
        <p:spPr bwMode="auto">
          <a:xfrm>
            <a:off x="3632200" y="3886200"/>
            <a:ext cx="1568450" cy="0"/>
          </a:xfrm>
          <a:prstGeom prst="line">
            <a:avLst/>
          </a:prstGeom>
          <a:noFill/>
          <a:ln w="25400">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de-DE"/>
          </a:p>
        </p:txBody>
      </p:sp>
      <p:sp>
        <p:nvSpPr>
          <p:cNvPr id="48140" name="Line 13"/>
          <p:cNvSpPr>
            <a:spLocks noChangeShapeType="1"/>
          </p:cNvSpPr>
          <p:nvPr/>
        </p:nvSpPr>
        <p:spPr bwMode="auto">
          <a:xfrm flipV="1">
            <a:off x="4457700" y="3276600"/>
            <a:ext cx="0" cy="1066800"/>
          </a:xfrm>
          <a:prstGeom prst="line">
            <a:avLst/>
          </a:prstGeom>
          <a:noFill/>
          <a:ln w="25400">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de-DE"/>
          </a:p>
        </p:txBody>
      </p:sp>
      <p:sp>
        <p:nvSpPr>
          <p:cNvPr id="48141" name="Line 14"/>
          <p:cNvSpPr>
            <a:spLocks noChangeShapeType="1"/>
          </p:cNvSpPr>
          <p:nvPr/>
        </p:nvSpPr>
        <p:spPr bwMode="auto">
          <a:xfrm>
            <a:off x="4044950" y="3505200"/>
            <a:ext cx="825500" cy="762000"/>
          </a:xfrm>
          <a:prstGeom prst="line">
            <a:avLst/>
          </a:prstGeom>
          <a:noFill/>
          <a:ln w="25400">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de-DE"/>
          </a:p>
        </p:txBody>
      </p:sp>
      <p:sp>
        <p:nvSpPr>
          <p:cNvPr id="48142" name="AutoShape 15"/>
          <p:cNvSpPr>
            <a:spLocks noChangeArrowheads="1"/>
          </p:cNvSpPr>
          <p:nvPr/>
        </p:nvSpPr>
        <p:spPr bwMode="auto">
          <a:xfrm>
            <a:off x="6275112" y="2827061"/>
            <a:ext cx="649960" cy="260350"/>
          </a:xfrm>
          <a:prstGeom prst="rightArrow">
            <a:avLst>
              <a:gd name="adj1" fmla="val 50000"/>
              <a:gd name="adj2" fmla="val 79276"/>
            </a:avLst>
          </a:prstGeom>
          <a:solidFill>
            <a:schemeClr val="tx1"/>
          </a:solidFill>
          <a:ln w="12700">
            <a:solidFill>
              <a:schemeClr val="tx1"/>
            </a:solidFill>
            <a:miter lim="800000"/>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9168" name="Rectangle 16"/>
          <p:cNvSpPr>
            <a:spLocks noChangeArrowheads="1"/>
          </p:cNvSpPr>
          <p:nvPr/>
        </p:nvSpPr>
        <p:spPr bwMode="auto">
          <a:xfrm>
            <a:off x="7009373" y="2787638"/>
            <a:ext cx="1048364"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dirty="0" smtClean="0">
                <a:effectLst>
                  <a:outerShdw blurRad="38100" dist="38100" dir="2700000" algn="tl">
                    <a:srgbClr val="C0C0C0"/>
                  </a:outerShdw>
                </a:effectLst>
              </a:rPr>
              <a:t>MRS &gt; 0.</a:t>
            </a:r>
          </a:p>
        </p:txBody>
      </p:sp>
      <p:sp>
        <p:nvSpPr>
          <p:cNvPr id="48144" name="Freeform 17"/>
          <p:cNvSpPr>
            <a:spLocks/>
          </p:cNvSpPr>
          <p:nvPr/>
        </p:nvSpPr>
        <p:spPr bwMode="auto">
          <a:xfrm>
            <a:off x="2641600" y="2895600"/>
            <a:ext cx="2662238" cy="2038350"/>
          </a:xfrm>
          <a:custGeom>
            <a:avLst/>
            <a:gdLst>
              <a:gd name="T0" fmla="*/ 2147483647 w 1548"/>
              <a:gd name="T1" fmla="*/ 0 h 1284"/>
              <a:gd name="T2" fmla="*/ 2147483647 w 1548"/>
              <a:gd name="T3" fmla="*/ 2147483647 h 1284"/>
              <a:gd name="T4" fmla="*/ 2147483647 w 1548"/>
              <a:gd name="T5" fmla="*/ 2147483647 h 1284"/>
              <a:gd name="T6" fmla="*/ 0 w 1548"/>
              <a:gd name="T7" fmla="*/ 2147483647 h 1284"/>
              <a:gd name="T8" fmla="*/ 0 60000 65536"/>
              <a:gd name="T9" fmla="*/ 0 60000 65536"/>
              <a:gd name="T10" fmla="*/ 0 60000 65536"/>
              <a:gd name="T11" fmla="*/ 0 60000 65536"/>
              <a:gd name="T12" fmla="*/ 0 w 1548"/>
              <a:gd name="T13" fmla="*/ 0 h 1284"/>
              <a:gd name="T14" fmla="*/ 1548 w 1548"/>
              <a:gd name="T15" fmla="*/ 1284 h 1284"/>
            </a:gdLst>
            <a:ahLst/>
            <a:cxnLst>
              <a:cxn ang="T8">
                <a:pos x="T0" y="T1"/>
              </a:cxn>
              <a:cxn ang="T9">
                <a:pos x="T2" y="T3"/>
              </a:cxn>
              <a:cxn ang="T10">
                <a:pos x="T4" y="T5"/>
              </a:cxn>
              <a:cxn ang="T11">
                <a:pos x="T6" y="T7"/>
              </a:cxn>
            </a:cxnLst>
            <a:rect l="T12" t="T13" r="T14" b="T15"/>
            <a:pathLst>
              <a:path w="1548" h="1284">
                <a:moveTo>
                  <a:pt x="1548" y="0"/>
                </a:moveTo>
                <a:cubicBezTo>
                  <a:pt x="1386" y="242"/>
                  <a:pt x="1224" y="484"/>
                  <a:pt x="1056" y="624"/>
                </a:cubicBezTo>
                <a:cubicBezTo>
                  <a:pt x="888" y="764"/>
                  <a:pt x="716" y="730"/>
                  <a:pt x="540" y="840"/>
                </a:cubicBezTo>
                <a:cubicBezTo>
                  <a:pt x="364" y="950"/>
                  <a:pt x="182" y="1117"/>
                  <a:pt x="0" y="1284"/>
                </a:cubicBezTo>
              </a:path>
            </a:pathLst>
          </a:cu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Tree>
    <p:extLst>
      <p:ext uri="{BB962C8B-B14F-4D97-AF65-F5344CB8AC3E}">
        <p14:creationId xmlns:p14="http://schemas.microsoft.com/office/powerpoint/2010/main" val="41004473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707781" y="574431"/>
            <a:ext cx="8420100" cy="480646"/>
          </a:xfrm>
          <a:noFill/>
        </p:spPr>
        <p:txBody>
          <a:bodyPr/>
          <a:lstStyle/>
          <a:p>
            <a:pPr defTabSz="912813" eaLnBrk="1" hangingPunct="1"/>
            <a:r>
              <a:rPr lang="de-DE" altLang="de-DE" dirty="0" smtClean="0">
                <a:ea typeface="ＭＳ Ｐゴシック" charset="-128"/>
              </a:rPr>
              <a:t>MRS und Eigenschaften der Indifferenzkurven</a:t>
            </a:r>
          </a:p>
        </p:txBody>
      </p:sp>
      <p:sp>
        <p:nvSpPr>
          <p:cNvPr id="49155" name="Line 3"/>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9156" name="Line 4"/>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49157" name="Arc 5"/>
          <p:cNvSpPr>
            <a:spLocks/>
          </p:cNvSpPr>
          <p:nvPr/>
        </p:nvSpPr>
        <p:spPr bwMode="auto">
          <a:xfrm rot="10800000">
            <a:off x="2144581" y="2211388"/>
            <a:ext cx="3386269" cy="2667000"/>
          </a:xfrm>
          <a:custGeom>
            <a:avLst/>
            <a:gdLst>
              <a:gd name="T0" fmla="*/ 0 w 21611"/>
              <a:gd name="T1" fmla="*/ 0 h 21600"/>
              <a:gd name="T2" fmla="*/ 2147483647 w 21611"/>
              <a:gd name="T3" fmla="*/ 2147483647 h 21600"/>
              <a:gd name="T4" fmla="*/ 2147483647 w 21611"/>
              <a:gd name="T5" fmla="*/ 2147483647 h 21600"/>
              <a:gd name="T6" fmla="*/ 0 60000 65536"/>
              <a:gd name="T7" fmla="*/ 0 60000 65536"/>
              <a:gd name="T8" fmla="*/ 0 60000 65536"/>
              <a:gd name="T9" fmla="*/ 0 w 21611"/>
              <a:gd name="T10" fmla="*/ 0 h 21600"/>
              <a:gd name="T11" fmla="*/ 21611 w 21611"/>
              <a:gd name="T12" fmla="*/ 21600 h 21600"/>
            </a:gdLst>
            <a:ahLst/>
            <a:cxnLst>
              <a:cxn ang="T6">
                <a:pos x="T0" y="T1"/>
              </a:cxn>
              <a:cxn ang="T7">
                <a:pos x="T2" y="T3"/>
              </a:cxn>
              <a:cxn ang="T8">
                <a:pos x="T4" y="T5"/>
              </a:cxn>
            </a:cxnLst>
            <a:rect l="T9" t="T10" r="T11" b="T12"/>
            <a:pathLst>
              <a:path w="21611" h="21600" fill="none" extrusionOk="0">
                <a:moveTo>
                  <a:pt x="0" y="0"/>
                </a:moveTo>
                <a:cubicBezTo>
                  <a:pt x="3" y="0"/>
                  <a:pt x="7" y="-1"/>
                  <a:pt x="11" y="-1"/>
                </a:cubicBezTo>
                <a:cubicBezTo>
                  <a:pt x="11940" y="-1"/>
                  <a:pt x="21611" y="9670"/>
                  <a:pt x="21611" y="21600"/>
                </a:cubicBezTo>
              </a:path>
              <a:path w="21611" h="21600" stroke="0" extrusionOk="0">
                <a:moveTo>
                  <a:pt x="0" y="0"/>
                </a:moveTo>
                <a:cubicBezTo>
                  <a:pt x="3" y="0"/>
                  <a:pt x="7" y="-1"/>
                  <a:pt x="11" y="-1"/>
                </a:cubicBezTo>
                <a:cubicBezTo>
                  <a:pt x="11940" y="-1"/>
                  <a:pt x="21611" y="9670"/>
                  <a:pt x="21611" y="21600"/>
                </a:cubicBezTo>
                <a:lnTo>
                  <a:pt x="11" y="21600"/>
                </a:lnTo>
                <a:lnTo>
                  <a:pt x="0" y="0"/>
                </a:lnTo>
                <a:close/>
              </a:path>
            </a:pathLst>
          </a:custGeom>
          <a:noFill/>
          <a:ln w="50800" cap="rnd">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50182" name="Rectangle 6"/>
          <p:cNvSpPr>
            <a:spLocks noChangeArrowheads="1"/>
          </p:cNvSpPr>
          <p:nvPr/>
        </p:nvSpPr>
        <p:spPr bwMode="auto">
          <a:xfrm>
            <a:off x="774167" y="1811602"/>
            <a:ext cx="711733"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Gut 2</a:t>
            </a:r>
          </a:p>
        </p:txBody>
      </p:sp>
      <p:sp>
        <p:nvSpPr>
          <p:cNvPr id="50183" name="Rectangle 7"/>
          <p:cNvSpPr>
            <a:spLocks noChangeArrowheads="1"/>
          </p:cNvSpPr>
          <p:nvPr/>
        </p:nvSpPr>
        <p:spPr bwMode="auto">
          <a:xfrm>
            <a:off x="5663621" y="5489575"/>
            <a:ext cx="711733"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Gut 1</a:t>
            </a:r>
          </a:p>
        </p:txBody>
      </p:sp>
      <p:sp>
        <p:nvSpPr>
          <p:cNvPr id="49160" name="Oval 8"/>
          <p:cNvSpPr>
            <a:spLocks noChangeArrowheads="1"/>
          </p:cNvSpPr>
          <p:nvPr/>
        </p:nvSpPr>
        <p:spPr bwMode="auto">
          <a:xfrm>
            <a:off x="4540250" y="4648200"/>
            <a:ext cx="247650" cy="228600"/>
          </a:xfrm>
          <a:prstGeom prst="ellipse">
            <a:avLst/>
          </a:pr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9161" name="Oval 9"/>
          <p:cNvSpPr>
            <a:spLocks noChangeArrowheads="1"/>
          </p:cNvSpPr>
          <p:nvPr/>
        </p:nvSpPr>
        <p:spPr bwMode="auto">
          <a:xfrm>
            <a:off x="2063750" y="2590800"/>
            <a:ext cx="247650" cy="228600"/>
          </a:xfrm>
          <a:prstGeom prst="ellipse">
            <a:avLst/>
          </a:pr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49162" name="Line 10"/>
          <p:cNvSpPr>
            <a:spLocks noChangeShapeType="1"/>
          </p:cNvSpPr>
          <p:nvPr/>
        </p:nvSpPr>
        <p:spPr bwMode="auto">
          <a:xfrm>
            <a:off x="2013877" y="2043114"/>
            <a:ext cx="374915" cy="1628775"/>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49163" name="Line 11"/>
          <p:cNvSpPr>
            <a:spLocks noChangeShapeType="1"/>
          </p:cNvSpPr>
          <p:nvPr/>
        </p:nvSpPr>
        <p:spPr bwMode="auto">
          <a:xfrm>
            <a:off x="3934883" y="4660900"/>
            <a:ext cx="1522016" cy="31750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50188" name="Rectangle 12"/>
          <p:cNvSpPr>
            <a:spLocks noChangeArrowheads="1"/>
          </p:cNvSpPr>
          <p:nvPr/>
        </p:nvSpPr>
        <p:spPr bwMode="auto">
          <a:xfrm>
            <a:off x="2201334" y="2251604"/>
            <a:ext cx="1117294"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MRS = - 5</a:t>
            </a:r>
          </a:p>
        </p:txBody>
      </p:sp>
      <p:sp>
        <p:nvSpPr>
          <p:cNvPr id="50189" name="Rectangle 13"/>
          <p:cNvSpPr>
            <a:spLocks noChangeArrowheads="1"/>
          </p:cNvSpPr>
          <p:nvPr/>
        </p:nvSpPr>
        <p:spPr bwMode="auto">
          <a:xfrm>
            <a:off x="3959908" y="4978400"/>
            <a:ext cx="1288814" cy="339196"/>
          </a:xfrm>
          <a:prstGeom prst="rect">
            <a:avLst/>
          </a:prstGeom>
          <a:noFill/>
          <a:ln w="9525">
            <a:noFill/>
            <a:miter lim="800000"/>
            <a:headEnd/>
            <a:tailEnd/>
          </a:ln>
          <a:effectLst/>
        </p:spPr>
        <p:txBody>
          <a:bodyPr wrap="non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MRS = - 0.5</a:t>
            </a:r>
          </a:p>
        </p:txBody>
      </p:sp>
      <p:sp>
        <p:nvSpPr>
          <p:cNvPr id="50190" name="Rectangle 14"/>
          <p:cNvSpPr>
            <a:spLocks noChangeArrowheads="1"/>
          </p:cNvSpPr>
          <p:nvPr/>
        </p:nvSpPr>
        <p:spPr bwMode="auto">
          <a:xfrm>
            <a:off x="3837715" y="2819400"/>
            <a:ext cx="4603017" cy="1077860"/>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dirty="0" smtClean="0"/>
              <a:t>MRS STEIGT STETS MIT x</a:t>
            </a:r>
            <a:r>
              <a:rPr lang="de-DE" altLang="de-DE" sz="1600" baseline="-25000" dirty="0" smtClean="0"/>
              <a:t>1</a:t>
            </a:r>
            <a:r>
              <a:rPr lang="de-DE" altLang="de-DE" sz="1600" dirty="0" smtClean="0"/>
              <a:t> </a:t>
            </a:r>
          </a:p>
          <a:p>
            <a:pPr algn="l">
              <a:defRPr/>
            </a:pPr>
            <a:r>
              <a:rPr lang="de-DE" altLang="de-DE" sz="1600" dirty="0" smtClean="0"/>
              <a:t>(WIRD WENIGER NEGATIV), </a:t>
            </a:r>
          </a:p>
          <a:p>
            <a:pPr algn="l">
              <a:defRPr/>
            </a:pPr>
            <a:r>
              <a:rPr lang="de-DE" altLang="de-DE" sz="1600" dirty="0" smtClean="0"/>
              <a:t>WENN UND NUR WENN DIE </a:t>
            </a:r>
          </a:p>
          <a:p>
            <a:pPr algn="l">
              <a:defRPr/>
            </a:pPr>
            <a:r>
              <a:rPr lang="de-DE" altLang="de-DE" sz="1600" dirty="0" smtClean="0"/>
              <a:t>PRÄFERENZEN STRENG KONVEX SIND.</a:t>
            </a:r>
          </a:p>
        </p:txBody>
      </p:sp>
    </p:spTree>
    <p:extLst>
      <p:ext uri="{BB962C8B-B14F-4D97-AF65-F5344CB8AC3E}">
        <p14:creationId xmlns:p14="http://schemas.microsoft.com/office/powerpoint/2010/main" val="26849739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742950" y="697769"/>
            <a:ext cx="8420100" cy="533156"/>
          </a:xfrm>
          <a:noFill/>
        </p:spPr>
        <p:txBody>
          <a:bodyPr/>
          <a:lstStyle/>
          <a:p>
            <a:pPr defTabSz="912813" eaLnBrk="1" hangingPunct="1"/>
            <a:r>
              <a:rPr lang="de-DE" altLang="de-DE" dirty="0" smtClean="0">
                <a:ea typeface="ＭＳ Ｐゴシック" charset="-128"/>
              </a:rPr>
              <a:t>MRS und </a:t>
            </a:r>
            <a:r>
              <a:rPr lang="de-DE" altLang="de-DE" sz="2000" dirty="0" smtClean="0">
                <a:ea typeface="ＭＳ Ｐゴシック" charset="-128"/>
              </a:rPr>
              <a:t>Eigenschaften</a:t>
            </a:r>
            <a:r>
              <a:rPr lang="de-DE" altLang="de-DE" dirty="0" smtClean="0">
                <a:ea typeface="ＭＳ Ｐゴシック" charset="-128"/>
              </a:rPr>
              <a:t> der Indifferenzkurven</a:t>
            </a:r>
            <a:endParaRPr lang="en-US" altLang="de-DE" dirty="0" smtClean="0">
              <a:ea typeface="ＭＳ Ｐゴシック" charset="-128"/>
            </a:endParaRPr>
          </a:p>
        </p:txBody>
      </p:sp>
      <p:sp>
        <p:nvSpPr>
          <p:cNvPr id="50179" name="Line 3"/>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50180" name="Line 4"/>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50181" name="Arc 5"/>
          <p:cNvSpPr>
            <a:spLocks/>
          </p:cNvSpPr>
          <p:nvPr/>
        </p:nvSpPr>
        <p:spPr bwMode="auto">
          <a:xfrm rot="-10620000">
            <a:off x="873655" y="2560638"/>
            <a:ext cx="4536810" cy="4056062"/>
          </a:xfrm>
          <a:custGeom>
            <a:avLst/>
            <a:gdLst>
              <a:gd name="T0" fmla="*/ 2147483647 w 20463"/>
              <a:gd name="T1" fmla="*/ 2147483647 h 21450"/>
              <a:gd name="T2" fmla="*/ 0 w 20463"/>
              <a:gd name="T3" fmla="*/ 2147483647 h 21450"/>
              <a:gd name="T4" fmla="*/ 2147483647 w 20463"/>
              <a:gd name="T5" fmla="*/ 0 h 21450"/>
              <a:gd name="T6" fmla="*/ 0 60000 65536"/>
              <a:gd name="T7" fmla="*/ 0 60000 65536"/>
              <a:gd name="T8" fmla="*/ 0 60000 65536"/>
              <a:gd name="T9" fmla="*/ 0 w 20463"/>
              <a:gd name="T10" fmla="*/ 0 h 21450"/>
              <a:gd name="T11" fmla="*/ 20463 w 20463"/>
              <a:gd name="T12" fmla="*/ 21450 h 21450"/>
            </a:gdLst>
            <a:ahLst/>
            <a:cxnLst>
              <a:cxn ang="T6">
                <a:pos x="T0" y="T1"/>
              </a:cxn>
              <a:cxn ang="T7">
                <a:pos x="T2" y="T3"/>
              </a:cxn>
              <a:cxn ang="T8">
                <a:pos x="T4" y="T5"/>
              </a:cxn>
            </a:cxnLst>
            <a:rect l="T9" t="T10" r="T11" b="T12"/>
            <a:pathLst>
              <a:path w="20463" h="21450" fill="none" extrusionOk="0">
                <a:moveTo>
                  <a:pt x="17919" y="21449"/>
                </a:moveTo>
                <a:cubicBezTo>
                  <a:pt x="9642" y="20468"/>
                  <a:pt x="2668" y="14811"/>
                  <a:pt x="0" y="6915"/>
                </a:cubicBezTo>
              </a:path>
              <a:path w="20463" h="21450" stroke="0" extrusionOk="0">
                <a:moveTo>
                  <a:pt x="17919" y="21449"/>
                </a:moveTo>
                <a:cubicBezTo>
                  <a:pt x="9642" y="20468"/>
                  <a:pt x="2668" y="14811"/>
                  <a:pt x="0" y="6915"/>
                </a:cubicBezTo>
                <a:lnTo>
                  <a:pt x="20463" y="0"/>
                </a:lnTo>
                <a:lnTo>
                  <a:pt x="17919" y="21449"/>
                </a:lnTo>
                <a:close/>
              </a:path>
            </a:pathLst>
          </a:custGeom>
          <a:noFill/>
          <a:ln w="50800" cap="rnd">
            <a:solidFill>
              <a:schemeClr val="tx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50182" name="Oval 6"/>
          <p:cNvSpPr>
            <a:spLocks noChangeArrowheads="1"/>
          </p:cNvSpPr>
          <p:nvPr/>
        </p:nvSpPr>
        <p:spPr bwMode="auto">
          <a:xfrm>
            <a:off x="4987396" y="4806950"/>
            <a:ext cx="233892" cy="215900"/>
          </a:xfrm>
          <a:prstGeom prst="ellipse">
            <a:avLst/>
          </a:prstGeom>
          <a:solidFill>
            <a:srgbClr val="00CC00"/>
          </a:solidFill>
          <a:ln w="12700">
            <a:solidFill>
              <a:schemeClr val="accent1"/>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50183" name="Oval 7"/>
          <p:cNvSpPr>
            <a:spLocks noChangeArrowheads="1"/>
          </p:cNvSpPr>
          <p:nvPr/>
        </p:nvSpPr>
        <p:spPr bwMode="auto">
          <a:xfrm>
            <a:off x="2070629" y="2520950"/>
            <a:ext cx="233892" cy="215900"/>
          </a:xfrm>
          <a:prstGeom prst="ellipse">
            <a:avLst/>
          </a:prstGeom>
          <a:solidFill>
            <a:srgbClr val="00CC00"/>
          </a:solidFill>
          <a:ln w="12700">
            <a:solidFill>
              <a:schemeClr val="accent1"/>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51208" name="Rectangle 8"/>
          <p:cNvSpPr>
            <a:spLocks noChangeArrowheads="1"/>
          </p:cNvSpPr>
          <p:nvPr/>
        </p:nvSpPr>
        <p:spPr bwMode="auto">
          <a:xfrm>
            <a:off x="5778500" y="5410200"/>
            <a:ext cx="742950" cy="339196"/>
          </a:xfrm>
          <a:prstGeom prst="rect">
            <a:avLst/>
          </a:prstGeom>
          <a:noFill/>
          <a:ln w="9525">
            <a:noFill/>
            <a:miter lim="800000"/>
            <a:headEnd/>
            <a:tailEnd/>
          </a:ln>
          <a:effectLst/>
        </p:spPr>
        <p:txBody>
          <a:bodyPr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en-US" altLang="de-DE" sz="1600" b="1" baseline="-25000" dirty="0" smtClean="0"/>
              <a:t>1</a:t>
            </a:r>
          </a:p>
        </p:txBody>
      </p:sp>
      <p:sp>
        <p:nvSpPr>
          <p:cNvPr id="51209" name="Rectangle 9"/>
          <p:cNvSpPr>
            <a:spLocks noChangeArrowheads="1"/>
          </p:cNvSpPr>
          <p:nvPr/>
        </p:nvSpPr>
        <p:spPr bwMode="auto">
          <a:xfrm>
            <a:off x="1009650" y="1872321"/>
            <a:ext cx="476250"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en-US" altLang="de-DE" sz="1600" b="1" baseline="-25000" dirty="0" smtClean="0"/>
              <a:t>2</a:t>
            </a:r>
          </a:p>
        </p:txBody>
      </p:sp>
      <p:sp>
        <p:nvSpPr>
          <p:cNvPr id="50186" name="Line 10"/>
          <p:cNvSpPr>
            <a:spLocks noChangeShapeType="1"/>
          </p:cNvSpPr>
          <p:nvPr/>
        </p:nvSpPr>
        <p:spPr bwMode="auto">
          <a:xfrm>
            <a:off x="1651000" y="2425700"/>
            <a:ext cx="1981200" cy="53340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50187" name="Line 11"/>
          <p:cNvSpPr>
            <a:spLocks noChangeShapeType="1"/>
          </p:cNvSpPr>
          <p:nvPr/>
        </p:nvSpPr>
        <p:spPr bwMode="auto">
          <a:xfrm>
            <a:off x="4691592" y="3911600"/>
            <a:ext cx="744670" cy="1474788"/>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51212" name="Rectangle 12"/>
          <p:cNvSpPr>
            <a:spLocks noChangeArrowheads="1"/>
          </p:cNvSpPr>
          <p:nvPr/>
        </p:nvSpPr>
        <p:spPr bwMode="auto">
          <a:xfrm>
            <a:off x="2187575" y="2181754"/>
            <a:ext cx="1288814" cy="339196"/>
          </a:xfrm>
          <a:prstGeom prst="rect">
            <a:avLst/>
          </a:prstGeom>
          <a:noFill/>
          <a:ln w="9525">
            <a:noFill/>
            <a:miter lim="800000"/>
            <a:headEnd/>
            <a:tailEnd/>
          </a:ln>
          <a:effectLst/>
        </p:spPr>
        <p:txBody>
          <a:bodyPr wrap="none" lIns="92075" tIns="46038" rIns="92075" bIns="46038">
            <a:spAutoFit/>
          </a:bodyPr>
          <a:lstStyle/>
          <a:p>
            <a:pPr algn="l">
              <a:defRPr/>
            </a:pPr>
            <a:r>
              <a:rPr lang="en-US" sz="1600" b="1" dirty="0">
                <a:solidFill>
                  <a:srgbClr val="00CC00"/>
                </a:solidFill>
                <a:latin typeface="Arial" charset="0"/>
                <a:ea typeface="ＭＳ Ｐゴシック" charset="0"/>
                <a:cs typeface="ＭＳ Ｐゴシック" charset="0"/>
              </a:rPr>
              <a:t>MRS = - 0.5</a:t>
            </a:r>
            <a:endParaRPr lang="en-US"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51213" name="Rectangle 13"/>
          <p:cNvSpPr>
            <a:spLocks noChangeArrowheads="1"/>
          </p:cNvSpPr>
          <p:nvPr/>
        </p:nvSpPr>
        <p:spPr bwMode="auto">
          <a:xfrm>
            <a:off x="5302403" y="4745302"/>
            <a:ext cx="1117294" cy="339196"/>
          </a:xfrm>
          <a:prstGeom prst="rect">
            <a:avLst/>
          </a:prstGeom>
          <a:noFill/>
          <a:ln w="9525">
            <a:noFill/>
            <a:miter lim="800000"/>
            <a:headEnd/>
            <a:tailEnd/>
          </a:ln>
          <a:effectLst/>
        </p:spPr>
        <p:txBody>
          <a:bodyPr wrap="none" lIns="92075" tIns="46038" rIns="92075" bIns="46038">
            <a:spAutoFit/>
          </a:bodyPr>
          <a:lstStyle/>
          <a:p>
            <a:pPr algn="l">
              <a:defRPr/>
            </a:pPr>
            <a:r>
              <a:rPr lang="en-US" sz="1600" b="1" dirty="0">
                <a:solidFill>
                  <a:srgbClr val="00CC00"/>
                </a:solidFill>
                <a:latin typeface="Arial" charset="0"/>
                <a:ea typeface="ＭＳ Ｐゴシック" charset="0"/>
                <a:cs typeface="ＭＳ Ｐゴシック" charset="0"/>
              </a:rPr>
              <a:t>MRS = - 5</a:t>
            </a:r>
            <a:endParaRPr lang="en-US"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51214" name="Rectangle 14"/>
          <p:cNvSpPr>
            <a:spLocks noChangeArrowheads="1"/>
          </p:cNvSpPr>
          <p:nvPr/>
        </p:nvSpPr>
        <p:spPr bwMode="auto">
          <a:xfrm>
            <a:off x="4691593" y="2089970"/>
            <a:ext cx="3871640" cy="1077860"/>
          </a:xfrm>
          <a:prstGeom prst="rect">
            <a:avLst/>
          </a:prstGeom>
          <a:noFill/>
          <a:ln w="9525">
            <a:noFill/>
            <a:miter lim="800000"/>
            <a:headEnd/>
            <a:tailEnd/>
          </a:ln>
          <a:effectLst/>
        </p:spPr>
        <p:txBody>
          <a:bodyPr wrap="square" lIns="92075" tIns="46038" rIns="92075" bIns="46038">
            <a:spAutoFit/>
          </a:bodyPr>
          <a:lstStyle/>
          <a:p>
            <a:pPr algn="l">
              <a:defRPr/>
            </a:pPr>
            <a:r>
              <a:rPr lang="de-DE" sz="1600" dirty="0" smtClean="0">
                <a:latin typeface="Arial" charset="0"/>
                <a:ea typeface="ＭＳ Ｐゴシック" charset="0"/>
                <a:cs typeface="ＭＳ Ｐゴシック" charset="0"/>
              </a:rPr>
              <a:t>MRS FÄLLT (WIRD NEGATIVER),</a:t>
            </a:r>
            <a:br>
              <a:rPr lang="de-DE" sz="1600" dirty="0" smtClean="0">
                <a:latin typeface="Arial" charset="0"/>
                <a:ea typeface="ＭＳ Ｐゴシック" charset="0"/>
                <a:cs typeface="ＭＳ Ｐゴシック" charset="0"/>
              </a:rPr>
            </a:br>
            <a:r>
              <a:rPr lang="de-DE" sz="1600" dirty="0" smtClean="0">
                <a:latin typeface="Arial" charset="0"/>
                <a:ea typeface="ＭＳ Ｐゴシック" charset="0"/>
                <a:cs typeface="ＭＳ Ｐゴシック" charset="0"/>
              </a:rPr>
              <a:t>WENN x</a:t>
            </a:r>
            <a:r>
              <a:rPr lang="de-DE" sz="1600" baseline="-25000" dirty="0" smtClean="0">
                <a:latin typeface="Arial" charset="0"/>
                <a:ea typeface="ＭＳ Ｐゴシック" charset="0"/>
                <a:cs typeface="ＭＳ Ｐゴシック" charset="0"/>
              </a:rPr>
              <a:t>1</a:t>
            </a:r>
            <a:r>
              <a:rPr lang="de-DE" sz="1600" dirty="0" smtClean="0">
                <a:latin typeface="Arial" charset="0"/>
                <a:ea typeface="ＭＳ Ｐゴシック" charset="0"/>
                <a:cs typeface="ＭＳ Ｐゴシック" charset="0"/>
              </a:rPr>
              <a:t> STEIGT, </a:t>
            </a:r>
          </a:p>
          <a:p>
            <a:pPr>
              <a:defRPr/>
            </a:pPr>
            <a:r>
              <a:rPr lang="de-DE" sz="1600" dirty="0">
                <a:latin typeface="Arial" charset="0"/>
                <a:ea typeface="ＭＳ Ｐゴシック" charset="0"/>
                <a:cs typeface="ＭＳ Ｐゴシック" charset="0"/>
              </a:rPr>
              <a:t>ES HANDELT SICH </a:t>
            </a:r>
            <a:r>
              <a:rPr lang="de-DE" sz="1600" dirty="0" smtClean="0">
                <a:latin typeface="Arial" charset="0"/>
                <a:ea typeface="ＭＳ Ｐゴシック" charset="0"/>
                <a:cs typeface="ＭＳ Ｐゴシック" charset="0"/>
              </a:rPr>
              <a:t>UM</a:t>
            </a:r>
            <a:br>
              <a:rPr lang="de-DE" sz="1600" dirty="0" smtClean="0">
                <a:latin typeface="Arial" charset="0"/>
                <a:ea typeface="ＭＳ Ｐゴシック" charset="0"/>
                <a:cs typeface="ＭＳ Ｐゴシック" charset="0"/>
              </a:rPr>
            </a:br>
            <a:r>
              <a:rPr lang="de-DE" sz="1600" dirty="0" smtClean="0">
                <a:latin typeface="Arial" charset="0"/>
                <a:ea typeface="ＭＳ Ｐゴシック" charset="0"/>
                <a:cs typeface="ＭＳ Ｐゴシック" charset="0"/>
              </a:rPr>
              <a:t>NICHT-KONVEXE PRÄFERENZEN.</a:t>
            </a:r>
            <a:endParaRPr lang="de-DE" sz="1600"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12978095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867259" y="722496"/>
            <a:ext cx="8420100" cy="442424"/>
          </a:xfrm>
          <a:noFill/>
        </p:spPr>
        <p:txBody>
          <a:bodyPr/>
          <a:lstStyle/>
          <a:p>
            <a:pPr defTabSz="912813" eaLnBrk="1" hangingPunct="1"/>
            <a:r>
              <a:rPr lang="de-DE" altLang="de-DE" dirty="0" smtClean="0">
                <a:ea typeface="ＭＳ Ｐゴシック" charset="-128"/>
              </a:rPr>
              <a:t>MRS und Eigenschaften der Indifferenzkurven</a:t>
            </a:r>
            <a:endParaRPr lang="en-US" altLang="de-DE" dirty="0" smtClean="0">
              <a:ea typeface="ＭＳ Ｐゴシック" charset="-128"/>
            </a:endParaRPr>
          </a:p>
        </p:txBody>
      </p:sp>
      <p:sp>
        <p:nvSpPr>
          <p:cNvPr id="51203" name="Line 3"/>
          <p:cNvSpPr>
            <a:spLocks noChangeShapeType="1"/>
          </p:cNvSpPr>
          <p:nvPr/>
        </p:nvSpPr>
        <p:spPr bwMode="auto">
          <a:xfrm>
            <a:off x="1485900" y="1981200"/>
            <a:ext cx="0" cy="3429000"/>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51204" name="Line 4"/>
          <p:cNvSpPr>
            <a:spLocks noChangeShapeType="1"/>
          </p:cNvSpPr>
          <p:nvPr/>
        </p:nvSpPr>
        <p:spPr bwMode="auto">
          <a:xfrm>
            <a:off x="1485900" y="5410200"/>
            <a:ext cx="4375150" cy="0"/>
          </a:xfrm>
          <a:prstGeom prst="line">
            <a:avLst/>
          </a:prstGeom>
          <a:noFill/>
          <a:ln w="127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69637" name="Rectangle 5"/>
          <p:cNvSpPr>
            <a:spLocks noChangeArrowheads="1"/>
          </p:cNvSpPr>
          <p:nvPr/>
        </p:nvSpPr>
        <p:spPr bwMode="auto">
          <a:xfrm>
            <a:off x="1039934" y="1828963"/>
            <a:ext cx="428869"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en-US" altLang="de-DE" sz="1600" b="1" baseline="-25000" dirty="0" smtClean="0"/>
              <a:t>2</a:t>
            </a:r>
          </a:p>
        </p:txBody>
      </p:sp>
      <p:sp>
        <p:nvSpPr>
          <p:cNvPr id="69638" name="Rectangle 6"/>
          <p:cNvSpPr>
            <a:spLocks noChangeArrowheads="1"/>
          </p:cNvSpPr>
          <p:nvPr/>
        </p:nvSpPr>
        <p:spPr bwMode="auto">
          <a:xfrm>
            <a:off x="5861050" y="5410200"/>
            <a:ext cx="481135" cy="339196"/>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en-US" altLang="de-DE" sz="1600" b="1" dirty="0" smtClean="0"/>
              <a:t>x</a:t>
            </a:r>
            <a:r>
              <a:rPr lang="en-US" altLang="de-DE" sz="1600" b="1" baseline="-25000" dirty="0" smtClean="0"/>
              <a:t>1</a:t>
            </a:r>
          </a:p>
        </p:txBody>
      </p:sp>
      <p:sp>
        <p:nvSpPr>
          <p:cNvPr id="51207" name="Oval 10"/>
          <p:cNvSpPr>
            <a:spLocks noChangeArrowheads="1"/>
          </p:cNvSpPr>
          <p:nvPr/>
        </p:nvSpPr>
        <p:spPr bwMode="auto">
          <a:xfrm>
            <a:off x="3644239" y="3330575"/>
            <a:ext cx="233892" cy="215900"/>
          </a:xfrm>
          <a:prstGeom prst="ellipse">
            <a:avLst/>
          </a:prstGeom>
          <a:solidFill>
            <a:schemeClr val="hlink"/>
          </a:solidFill>
          <a:ln w="12700">
            <a:solidFill>
              <a:schemeClr val="accent2"/>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51208" name="Oval 11"/>
          <p:cNvSpPr>
            <a:spLocks noChangeArrowheads="1"/>
          </p:cNvSpPr>
          <p:nvPr/>
        </p:nvSpPr>
        <p:spPr bwMode="auto">
          <a:xfrm>
            <a:off x="3019954" y="3225800"/>
            <a:ext cx="233892" cy="215900"/>
          </a:xfrm>
          <a:prstGeom prst="ellipse">
            <a:avLst/>
          </a:prstGeom>
          <a:solidFill>
            <a:srgbClr val="00CC00"/>
          </a:solidFill>
          <a:ln w="12700">
            <a:solidFill>
              <a:schemeClr val="accent1"/>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51209" name="Oval 12"/>
          <p:cNvSpPr>
            <a:spLocks noChangeArrowheads="1"/>
          </p:cNvSpPr>
          <p:nvPr/>
        </p:nvSpPr>
        <p:spPr bwMode="auto">
          <a:xfrm>
            <a:off x="3958960" y="4083050"/>
            <a:ext cx="233892" cy="215900"/>
          </a:xfrm>
          <a:prstGeom prst="ellipse">
            <a:avLst/>
          </a:prstGeom>
          <a:solidFill>
            <a:srgbClr val="CC6600"/>
          </a:solidFill>
          <a:ln w="12700">
            <a:solidFill>
              <a:schemeClr val="accent1"/>
            </a:solidFill>
            <a:round/>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51210" name="Line 13"/>
          <p:cNvSpPr>
            <a:spLocks noChangeShapeType="1"/>
          </p:cNvSpPr>
          <p:nvPr/>
        </p:nvSpPr>
        <p:spPr bwMode="auto">
          <a:xfrm>
            <a:off x="2507457" y="3224213"/>
            <a:ext cx="1000919" cy="220662"/>
          </a:xfrm>
          <a:prstGeom prst="line">
            <a:avLst/>
          </a:prstGeom>
          <a:noFill/>
          <a:ln w="254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51211" name="Line 15"/>
          <p:cNvSpPr>
            <a:spLocks noChangeShapeType="1"/>
          </p:cNvSpPr>
          <p:nvPr/>
        </p:nvSpPr>
        <p:spPr bwMode="auto">
          <a:xfrm>
            <a:off x="3872972" y="3886200"/>
            <a:ext cx="361156" cy="666750"/>
          </a:xfrm>
          <a:prstGeom prst="line">
            <a:avLst/>
          </a:prstGeom>
          <a:noFill/>
          <a:ln w="254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69648" name="Rectangle 16"/>
          <p:cNvSpPr>
            <a:spLocks noChangeArrowheads="1"/>
          </p:cNvSpPr>
          <p:nvPr/>
        </p:nvSpPr>
        <p:spPr bwMode="auto">
          <a:xfrm>
            <a:off x="1851677" y="3389300"/>
            <a:ext cx="1402169" cy="339196"/>
          </a:xfrm>
          <a:prstGeom prst="rect">
            <a:avLst/>
          </a:prstGeom>
          <a:noFill/>
          <a:ln w="9525">
            <a:noFill/>
            <a:miter lim="800000"/>
            <a:headEnd/>
            <a:tailEnd/>
          </a:ln>
          <a:effectLst/>
        </p:spPr>
        <p:txBody>
          <a:bodyPr wrap="square" lIns="92075" tIns="46038" rIns="92075" bIns="46038">
            <a:spAutoFit/>
          </a:bodyPr>
          <a:lstStyle/>
          <a:p>
            <a:pPr algn="l">
              <a:defRPr/>
            </a:pPr>
            <a:r>
              <a:rPr lang="en-US" sz="1600" b="1" dirty="0" smtClean="0">
                <a:solidFill>
                  <a:srgbClr val="00CC00"/>
                </a:solidFill>
                <a:latin typeface="Arial" charset="0"/>
                <a:ea typeface="ＭＳ Ｐゴシック" charset="0"/>
                <a:cs typeface="ＭＳ Ｐゴシック" charset="0"/>
              </a:rPr>
              <a:t>MRS = - 0.5</a:t>
            </a:r>
            <a:endParaRPr lang="en-US"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69649" name="Rectangle 17"/>
          <p:cNvSpPr>
            <a:spLocks noChangeArrowheads="1"/>
          </p:cNvSpPr>
          <p:nvPr/>
        </p:nvSpPr>
        <p:spPr bwMode="auto">
          <a:xfrm>
            <a:off x="3673475" y="3035036"/>
            <a:ext cx="1117294" cy="339196"/>
          </a:xfrm>
          <a:prstGeom prst="rect">
            <a:avLst/>
          </a:prstGeom>
          <a:noFill/>
          <a:ln w="9525">
            <a:noFill/>
            <a:miter lim="800000"/>
            <a:headEnd/>
            <a:tailEnd/>
          </a:ln>
          <a:effectLst/>
        </p:spPr>
        <p:txBody>
          <a:bodyPr wrap="none" lIns="92075" tIns="46038" rIns="92075" bIns="46038">
            <a:spAutoFit/>
          </a:bodyPr>
          <a:lstStyle/>
          <a:p>
            <a:pPr algn="l">
              <a:defRPr/>
            </a:pPr>
            <a:r>
              <a:rPr lang="en-US" sz="1600" b="1" dirty="0">
                <a:solidFill>
                  <a:schemeClr val="hlink"/>
                </a:solidFill>
                <a:latin typeface="Arial" charset="0"/>
                <a:ea typeface="ＭＳ Ｐゴシック" charset="0"/>
                <a:cs typeface="ＭＳ Ｐゴシック" charset="0"/>
              </a:rPr>
              <a:t>MRS = - 1</a:t>
            </a:r>
            <a:endParaRPr lang="en-US"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69650" name="Rectangle 18"/>
          <p:cNvSpPr>
            <a:spLocks noChangeArrowheads="1"/>
          </p:cNvSpPr>
          <p:nvPr/>
        </p:nvSpPr>
        <p:spPr bwMode="auto">
          <a:xfrm>
            <a:off x="4182534" y="3894138"/>
            <a:ext cx="1117294" cy="339196"/>
          </a:xfrm>
          <a:prstGeom prst="rect">
            <a:avLst/>
          </a:prstGeom>
          <a:noFill/>
          <a:ln w="9525">
            <a:noFill/>
            <a:miter lim="800000"/>
            <a:headEnd/>
            <a:tailEnd/>
          </a:ln>
          <a:effectLst/>
        </p:spPr>
        <p:txBody>
          <a:bodyPr wrap="none" lIns="92075" tIns="46038" rIns="92075" bIns="46038">
            <a:spAutoFit/>
          </a:bodyPr>
          <a:lstStyle/>
          <a:p>
            <a:pPr algn="l">
              <a:defRPr/>
            </a:pPr>
            <a:r>
              <a:rPr lang="en-US" sz="1600" b="1" dirty="0">
                <a:solidFill>
                  <a:srgbClr val="CC6600"/>
                </a:solidFill>
                <a:latin typeface="Arial" charset="0"/>
                <a:ea typeface="ＭＳ Ｐゴシック" charset="0"/>
                <a:cs typeface="ＭＳ Ｐゴシック" charset="0"/>
              </a:rPr>
              <a:t>MRS = - 2</a:t>
            </a:r>
            <a:endParaRPr lang="en-US" sz="1600" b="1" dirty="0">
              <a:effectLst>
                <a:outerShdw blurRad="38100" dist="38100" dir="2700000" algn="tl">
                  <a:srgbClr val="DDDDDD"/>
                </a:outerShdw>
              </a:effectLst>
              <a:latin typeface="Arial" charset="0"/>
              <a:ea typeface="ＭＳ Ｐゴシック" charset="0"/>
              <a:cs typeface="ＭＳ Ｐゴシック" charset="0"/>
            </a:endParaRPr>
          </a:p>
        </p:txBody>
      </p:sp>
      <p:sp>
        <p:nvSpPr>
          <p:cNvPr id="69651" name="Rectangle 19"/>
          <p:cNvSpPr>
            <a:spLocks noChangeArrowheads="1"/>
          </p:cNvSpPr>
          <p:nvPr/>
        </p:nvSpPr>
        <p:spPr bwMode="auto">
          <a:xfrm>
            <a:off x="4442370" y="1957146"/>
            <a:ext cx="3799630" cy="831639"/>
          </a:xfrm>
          <a:prstGeom prst="rect">
            <a:avLst/>
          </a:prstGeom>
          <a:noFill/>
          <a:ln w="9525">
            <a:noFill/>
            <a:miter lim="800000"/>
            <a:headEnd/>
            <a:tailEnd/>
          </a:ln>
          <a:effectLst/>
        </p:spPr>
        <p:txBody>
          <a:bodyPr wrap="square" lIns="92075" tIns="46038" rIns="92075" bIns="46038">
            <a:spAutoFit/>
          </a:bodyPr>
          <a:lstStyle>
            <a:lvl1pPr>
              <a:defRPr sz="2400">
                <a:solidFill>
                  <a:schemeClr val="tx1"/>
                </a:solidFill>
                <a:latin typeface="Arial" pitchFamily="34" charset="0"/>
                <a:ea typeface="ＭＳ Ｐゴシック" charset="-128"/>
              </a:defRPr>
            </a:lvl1pPr>
            <a:lvl2pPr marL="742950" indent="-285750">
              <a:defRPr sz="2400">
                <a:solidFill>
                  <a:schemeClr val="tx1"/>
                </a:solidFill>
                <a:latin typeface="Arial" pitchFamily="34" charset="0"/>
                <a:ea typeface="ＭＳ Ｐゴシック" charset="-128"/>
              </a:defRPr>
            </a:lvl2pPr>
            <a:lvl3pPr marL="1143000" indent="-228600">
              <a:defRPr sz="2400">
                <a:solidFill>
                  <a:schemeClr val="tx1"/>
                </a:solidFill>
                <a:latin typeface="Arial" pitchFamily="34" charset="0"/>
                <a:ea typeface="ＭＳ Ｐゴシック" charset="-128"/>
              </a:defRPr>
            </a:lvl3pPr>
            <a:lvl4pPr marL="1600200" indent="-228600">
              <a:defRPr sz="2400">
                <a:solidFill>
                  <a:schemeClr val="tx1"/>
                </a:solidFill>
                <a:latin typeface="Arial" pitchFamily="34" charset="0"/>
                <a:ea typeface="ＭＳ Ｐゴシック" charset="-128"/>
              </a:defRPr>
            </a:lvl4pPr>
            <a:lvl5pPr marL="2057400" indent="-228600">
              <a:defRPr sz="2400">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charset="-128"/>
              </a:defRPr>
            </a:lvl9pPr>
          </a:lstStyle>
          <a:p>
            <a:pPr algn="l">
              <a:defRPr/>
            </a:pPr>
            <a:r>
              <a:rPr lang="de-DE" altLang="de-DE" sz="1600" dirty="0" smtClean="0"/>
              <a:t>MRS STEIGT NICHT STETIG, </a:t>
            </a:r>
          </a:p>
          <a:p>
            <a:pPr algn="l">
              <a:defRPr/>
            </a:pPr>
            <a:r>
              <a:rPr lang="de-DE" altLang="de-DE" sz="1600" dirty="0" smtClean="0"/>
              <a:t>WENN x</a:t>
            </a:r>
            <a:r>
              <a:rPr lang="de-DE" altLang="de-DE" sz="1600" baseline="-25000" dirty="0" smtClean="0"/>
              <a:t>1</a:t>
            </a:r>
            <a:r>
              <a:rPr lang="de-DE" altLang="de-DE" sz="1600" dirty="0" smtClean="0"/>
              <a:t> STEIGT           </a:t>
            </a:r>
          </a:p>
          <a:p>
            <a:pPr algn="l">
              <a:defRPr/>
            </a:pPr>
            <a:r>
              <a:rPr lang="de-DE" altLang="de-DE" sz="1600" dirty="0" smtClean="0"/>
              <a:t>NICHT-KONVEXE PRÄFERENZEN.</a:t>
            </a:r>
          </a:p>
        </p:txBody>
      </p:sp>
      <p:sp>
        <p:nvSpPr>
          <p:cNvPr id="51216" name="AutoShape 20"/>
          <p:cNvSpPr>
            <a:spLocks noChangeArrowheads="1"/>
          </p:cNvSpPr>
          <p:nvPr/>
        </p:nvSpPr>
        <p:spPr bwMode="auto">
          <a:xfrm>
            <a:off x="6342185" y="2255285"/>
            <a:ext cx="625090" cy="235360"/>
          </a:xfrm>
          <a:prstGeom prst="rightArrow">
            <a:avLst>
              <a:gd name="adj1" fmla="val 50000"/>
              <a:gd name="adj2" fmla="val 79276"/>
            </a:avLst>
          </a:prstGeom>
          <a:solidFill>
            <a:schemeClr val="tx1"/>
          </a:solidFill>
          <a:ln w="12700">
            <a:solidFill>
              <a:schemeClr val="tx1"/>
            </a:solidFill>
            <a:miter lim="800000"/>
            <a:headEnd/>
            <a:tailEnd/>
          </a:ln>
        </p:spPr>
        <p:txBody>
          <a:bodyPr wrap="none" anchor="ctr"/>
          <a:lstStyle>
            <a:lvl1pPr algn="l" defTabSz="912813">
              <a:spcBef>
                <a:spcPct val="20000"/>
              </a:spcBef>
              <a:buClr>
                <a:schemeClr val="tx2"/>
              </a:buClr>
              <a:buSzPct val="75000"/>
              <a:buFont typeface="Monotype Sorts" charset="2"/>
              <a:buChar char="u"/>
              <a:defRPr sz="3200" b="1">
                <a:solidFill>
                  <a:schemeClr val="tx1"/>
                </a:solidFill>
                <a:latin typeface="Arial" pitchFamily="34" charset="0"/>
                <a:ea typeface="ＭＳ Ｐゴシック" charset="-128"/>
              </a:defRPr>
            </a:lvl1pPr>
            <a:lvl2pPr marL="741363" indent="-285750" algn="l" defTabSz="912813">
              <a:spcBef>
                <a:spcPct val="20000"/>
              </a:spcBef>
              <a:buClr>
                <a:schemeClr val="tx1"/>
              </a:buClr>
              <a:buChar char="–"/>
              <a:defRPr sz="3200" b="1">
                <a:solidFill>
                  <a:schemeClr val="tx1"/>
                </a:solidFill>
                <a:latin typeface="Arial" pitchFamily="34" charset="0"/>
                <a:ea typeface="ＭＳ Ｐゴシック" charset="-128"/>
              </a:defRPr>
            </a:lvl2pPr>
            <a:lvl3pPr marL="1141413" indent="-228600" algn="l" defTabSz="912813">
              <a:spcBef>
                <a:spcPct val="20000"/>
              </a:spcBef>
              <a:buClr>
                <a:schemeClr val="tx2"/>
              </a:buClr>
              <a:buSzPct val="75000"/>
              <a:buFont typeface="Monotype Sorts" charset="2"/>
              <a:buChar char="v"/>
              <a:defRPr sz="3200" b="1">
                <a:solidFill>
                  <a:schemeClr val="tx1"/>
                </a:solidFill>
                <a:latin typeface="Arial" pitchFamily="34" charset="0"/>
                <a:ea typeface="ＭＳ Ｐゴシック" charset="-128"/>
              </a:defRPr>
            </a:lvl3pPr>
            <a:lvl4pPr marL="1598613" indent="-228600" algn="l" defTabSz="912813">
              <a:spcBef>
                <a:spcPct val="20000"/>
              </a:spcBef>
              <a:buClr>
                <a:schemeClr val="tx2"/>
              </a:buClr>
              <a:buSzPct val="100000"/>
              <a:buChar char="–"/>
              <a:defRPr sz="2000">
                <a:solidFill>
                  <a:schemeClr val="tx1"/>
                </a:solidFill>
                <a:latin typeface="Arial" pitchFamily="34" charset="0"/>
                <a:ea typeface="ＭＳ Ｐゴシック" charset="-128"/>
              </a:defRPr>
            </a:lvl4pPr>
            <a:lvl5pPr marL="2055813" indent="-228600" algn="l" defTabSz="912813">
              <a:spcBef>
                <a:spcPct val="20000"/>
              </a:spcBef>
              <a:buClr>
                <a:schemeClr val="tx1"/>
              </a:buClr>
              <a:buChar char="–"/>
              <a:defRPr sz="2000">
                <a:solidFill>
                  <a:schemeClr val="tx1"/>
                </a:solidFill>
                <a:latin typeface="Arial" pitchFamily="34" charset="0"/>
                <a:ea typeface="ＭＳ Ｐゴシック" charset="-128"/>
              </a:defRPr>
            </a:lvl5pPr>
            <a:lvl6pPr marL="25130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6pPr>
            <a:lvl7pPr marL="29702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7pPr>
            <a:lvl8pPr marL="34274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8pPr>
            <a:lvl9pPr marL="3884613" indent="-228600" defTabSz="912813" eaLnBrk="0" fontAlgn="base" hangingPunct="0">
              <a:spcBef>
                <a:spcPct val="20000"/>
              </a:spcBef>
              <a:spcAft>
                <a:spcPct val="0"/>
              </a:spcAft>
              <a:buClr>
                <a:schemeClr val="tx1"/>
              </a:buClr>
              <a:buChar char="–"/>
              <a:defRPr sz="2000">
                <a:solidFill>
                  <a:schemeClr val="tx1"/>
                </a:solidFill>
                <a:latin typeface="Arial" pitchFamily="34" charset="0"/>
                <a:ea typeface="ＭＳ Ｐゴシック" charset="-128"/>
              </a:defRPr>
            </a:lvl9pPr>
          </a:lstStyle>
          <a:p>
            <a:pPr algn="ctr">
              <a:spcBef>
                <a:spcPct val="0"/>
              </a:spcBef>
              <a:buClrTx/>
              <a:buSzTx/>
              <a:buFontTx/>
              <a:buNone/>
            </a:pPr>
            <a:endParaRPr lang="de-DE" altLang="de-DE" sz="2400" b="0"/>
          </a:p>
        </p:txBody>
      </p:sp>
      <p:sp>
        <p:nvSpPr>
          <p:cNvPr id="51217" name="Freeform 21"/>
          <p:cNvSpPr>
            <a:spLocks/>
          </p:cNvSpPr>
          <p:nvPr/>
        </p:nvSpPr>
        <p:spPr bwMode="auto">
          <a:xfrm>
            <a:off x="2156619" y="1890714"/>
            <a:ext cx="3205692" cy="2871787"/>
          </a:xfrm>
          <a:custGeom>
            <a:avLst/>
            <a:gdLst>
              <a:gd name="T0" fmla="*/ 0 w 1864"/>
              <a:gd name="T1" fmla="*/ 0 h 1809"/>
              <a:gd name="T2" fmla="*/ 2147483647 w 1864"/>
              <a:gd name="T3" fmla="*/ 2147483647 h 1809"/>
              <a:gd name="T4" fmla="*/ 2147483647 w 1864"/>
              <a:gd name="T5" fmla="*/ 2147483647 h 1809"/>
              <a:gd name="T6" fmla="*/ 2147483647 w 1864"/>
              <a:gd name="T7" fmla="*/ 2147483647 h 1809"/>
              <a:gd name="T8" fmla="*/ 2147483647 w 1864"/>
              <a:gd name="T9" fmla="*/ 2147483647 h 1809"/>
              <a:gd name="T10" fmla="*/ 0 60000 65536"/>
              <a:gd name="T11" fmla="*/ 0 60000 65536"/>
              <a:gd name="T12" fmla="*/ 0 60000 65536"/>
              <a:gd name="T13" fmla="*/ 0 60000 65536"/>
              <a:gd name="T14" fmla="*/ 0 60000 65536"/>
              <a:gd name="T15" fmla="*/ 0 w 1864"/>
              <a:gd name="T16" fmla="*/ 0 h 1809"/>
              <a:gd name="T17" fmla="*/ 1864 w 1864"/>
              <a:gd name="T18" fmla="*/ 1809 h 1809"/>
            </a:gdLst>
            <a:ahLst/>
            <a:cxnLst>
              <a:cxn ang="T10">
                <a:pos x="T0" y="T1"/>
              </a:cxn>
              <a:cxn ang="T11">
                <a:pos x="T2" y="T3"/>
              </a:cxn>
              <a:cxn ang="T12">
                <a:pos x="T4" y="T5"/>
              </a:cxn>
              <a:cxn ang="T13">
                <a:pos x="T6" y="T7"/>
              </a:cxn>
              <a:cxn ang="T14">
                <a:pos x="T8" y="T9"/>
              </a:cxn>
            </a:cxnLst>
            <a:rect l="T15" t="T16" r="T17" b="T18"/>
            <a:pathLst>
              <a:path w="1864" h="1809">
                <a:moveTo>
                  <a:pt x="0" y="0"/>
                </a:moveTo>
                <a:cubicBezTo>
                  <a:pt x="99" y="331"/>
                  <a:pt x="193" y="641"/>
                  <a:pt x="355" y="809"/>
                </a:cubicBezTo>
                <a:cubicBezTo>
                  <a:pt x="517" y="977"/>
                  <a:pt x="837" y="889"/>
                  <a:pt x="973" y="1009"/>
                </a:cubicBezTo>
                <a:cubicBezTo>
                  <a:pt x="1109" y="1129"/>
                  <a:pt x="1025" y="1394"/>
                  <a:pt x="1173" y="1527"/>
                </a:cubicBezTo>
                <a:cubicBezTo>
                  <a:pt x="1321" y="1660"/>
                  <a:pt x="1595" y="1745"/>
                  <a:pt x="1864" y="1809"/>
                </a:cubicBezTo>
              </a:path>
            </a:pathLst>
          </a:custGeom>
          <a:noFill/>
          <a:ln w="381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51218" name="Line 22"/>
          <p:cNvSpPr>
            <a:spLocks noChangeShapeType="1"/>
          </p:cNvSpPr>
          <p:nvPr/>
        </p:nvSpPr>
        <p:spPr bwMode="auto">
          <a:xfrm>
            <a:off x="3374232" y="3209925"/>
            <a:ext cx="773906" cy="412750"/>
          </a:xfrm>
          <a:prstGeom prst="line">
            <a:avLst/>
          </a:prstGeom>
          <a:noFill/>
          <a:ln w="28575">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Tree>
    <p:extLst>
      <p:ext uri="{BB962C8B-B14F-4D97-AF65-F5344CB8AC3E}">
        <p14:creationId xmlns:p14="http://schemas.microsoft.com/office/powerpoint/2010/main" val="5921279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Präferenzrelationen</a:t>
            </a:r>
            <a:endParaRPr lang="de-DE" dirty="0"/>
          </a:p>
        </p:txBody>
      </p:sp>
      <p:sp>
        <p:nvSpPr>
          <p:cNvPr id="3" name="Inhaltsplatzhalter 2"/>
          <p:cNvSpPr>
            <a:spLocks noGrp="1"/>
          </p:cNvSpPr>
          <p:nvPr>
            <p:ph idx="1"/>
          </p:nvPr>
        </p:nvSpPr>
        <p:spPr/>
        <p:txBody>
          <a:bodyPr/>
          <a:lstStyle/>
          <a:p>
            <a:pPr defTabSz="912813"/>
            <a:endParaRPr lang="de-DE" altLang="de-DE" dirty="0" smtClean="0">
              <a:ea typeface="ＭＳ Ｐゴシック" charset="-128"/>
            </a:endParaRPr>
          </a:p>
          <a:p>
            <a:pPr defTabSz="912813"/>
            <a:endParaRPr lang="de-DE" altLang="de-DE" sz="1600" dirty="0" smtClean="0">
              <a:latin typeface="Arial" panose="020B0604020202020204" pitchFamily="34" charset="0"/>
              <a:ea typeface="ＭＳ Ｐゴシック" charset="-128"/>
              <a:cs typeface="Arial" panose="020B0604020202020204" pitchFamily="34" charset="0"/>
            </a:endParaRPr>
          </a:p>
          <a:p>
            <a:pPr defTabSz="912813"/>
            <a:r>
              <a:rPr lang="de-DE" altLang="de-DE" sz="1600" b="0" dirty="0" smtClean="0">
                <a:latin typeface="Arial" panose="020B0604020202020204" pitchFamily="34" charset="0"/>
                <a:ea typeface="ＭＳ Ｐゴシック" charset="-128"/>
                <a:cs typeface="Arial" panose="020B0604020202020204" pitchFamily="34" charset="0"/>
              </a:rPr>
              <a:t>Strenge </a:t>
            </a:r>
            <a:r>
              <a:rPr lang="de-DE" altLang="de-DE" sz="1600" b="0" dirty="0">
                <a:latin typeface="Arial" panose="020B0604020202020204" pitchFamily="34" charset="0"/>
                <a:ea typeface="ＭＳ Ｐゴシック" charset="-128"/>
                <a:cs typeface="Arial" panose="020B0604020202020204" pitchFamily="34" charset="0"/>
              </a:rPr>
              <a:t>Präferenz, schwache Präferenz und Indifferenz sind Präferenzrelationen.</a:t>
            </a:r>
          </a:p>
          <a:p>
            <a:pPr defTabSz="912813"/>
            <a:r>
              <a:rPr lang="de-DE" altLang="de-DE" sz="1600" b="0" dirty="0" err="1" smtClean="0">
                <a:latin typeface="Arial" panose="020B0604020202020204" pitchFamily="34" charset="0"/>
                <a:ea typeface="ＭＳ Ｐゴシック" charset="-128"/>
                <a:cs typeface="Arial" panose="020B0604020202020204" pitchFamily="34" charset="0"/>
              </a:rPr>
              <a:t>InsbesonderE</a:t>
            </a:r>
            <a:r>
              <a:rPr lang="de-DE" altLang="de-DE" sz="1600" b="0" dirty="0" smtClean="0">
                <a:latin typeface="Arial" panose="020B0604020202020204" pitchFamily="34" charset="0"/>
                <a:ea typeface="ＭＳ Ｐゴシック" charset="-128"/>
                <a:cs typeface="Arial" panose="020B0604020202020204" pitchFamily="34" charset="0"/>
              </a:rPr>
              <a:t> </a:t>
            </a:r>
            <a:r>
              <a:rPr lang="de-DE" altLang="de-DE" sz="1600" b="0" dirty="0">
                <a:latin typeface="Arial" panose="020B0604020202020204" pitchFamily="34" charset="0"/>
                <a:ea typeface="ＭＳ Ｐゴシック" charset="-128"/>
                <a:cs typeface="Arial" panose="020B0604020202020204" pitchFamily="34" charset="0"/>
              </a:rPr>
              <a:t>handelt es sich dabei um </a:t>
            </a:r>
            <a:r>
              <a:rPr lang="de-DE" altLang="de-DE" sz="1600" b="0" dirty="0" err="1">
                <a:latin typeface="Arial" panose="020B0604020202020204" pitchFamily="34" charset="0"/>
                <a:ea typeface="ＭＳ Ｐゴシック" charset="-128"/>
                <a:cs typeface="Arial" panose="020B0604020202020204" pitchFamily="34" charset="0"/>
              </a:rPr>
              <a:t>ordinale</a:t>
            </a:r>
            <a:r>
              <a:rPr lang="de-DE" altLang="de-DE" sz="1600" b="0" dirty="0">
                <a:latin typeface="Arial" panose="020B0604020202020204" pitchFamily="34" charset="0"/>
                <a:ea typeface="ＭＳ Ｐゴシック" charset="-128"/>
                <a:cs typeface="Arial" panose="020B0604020202020204" pitchFamily="34" charset="0"/>
              </a:rPr>
              <a:t> Beziehungen; d. h. sie geben nur die Reihenfolge an, in der Güterbündel bevorzugt werden</a:t>
            </a:r>
            <a:r>
              <a:rPr lang="de-DE" altLang="de-DE" sz="1600" dirty="0">
                <a:latin typeface="Arial" panose="020B0604020202020204" pitchFamily="34" charset="0"/>
                <a:ea typeface="ＭＳ Ｐゴシック" charset="-128"/>
                <a:cs typeface="Arial" panose="020B0604020202020204" pitchFamily="34" charset="0"/>
              </a:rPr>
              <a:t>.</a:t>
            </a:r>
            <a:endParaRPr lang="de-DE" sz="16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B03C7EDE-C1C1-4A17-8A67-66AA4FFFB732}" type="slidenum">
              <a:rPr lang="de-DE" smtClean="0"/>
              <a:pPr/>
              <a:t>3</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Tree>
    <p:extLst>
      <p:ext uri="{BB962C8B-B14F-4D97-AF65-F5344CB8AC3E}">
        <p14:creationId xmlns:p14="http://schemas.microsoft.com/office/powerpoint/2010/main" val="20522141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74706" y="793313"/>
            <a:ext cx="8695857" cy="306437"/>
          </a:xfrm>
        </p:spPr>
        <p:txBody>
          <a:bodyPr/>
          <a:lstStyle/>
          <a:p>
            <a:r>
              <a:rPr lang="de-DE" altLang="de-DE" dirty="0">
                <a:ea typeface="ＭＳ Ｐゴシック" charset="-128"/>
              </a:rPr>
              <a:t>Präferenzrelationen</a:t>
            </a:r>
            <a:endParaRPr lang="de-DE" dirty="0"/>
          </a:p>
        </p:txBody>
      </p:sp>
      <p:sp>
        <p:nvSpPr>
          <p:cNvPr id="3" name="Inhaltsplatzhalter 2"/>
          <p:cNvSpPr>
            <a:spLocks noGrp="1"/>
          </p:cNvSpPr>
          <p:nvPr>
            <p:ph idx="1"/>
          </p:nvPr>
        </p:nvSpPr>
        <p:spPr>
          <a:xfrm>
            <a:off x="787063" y="1223319"/>
            <a:ext cx="8697417" cy="5128054"/>
          </a:xfrm>
        </p:spPr>
        <p:txBody>
          <a:bodyPr/>
          <a:lstStyle/>
          <a:p>
            <a:pPr defTabSz="912813"/>
            <a:r>
              <a:rPr lang="en-US" altLang="de-DE" dirty="0">
                <a:ea typeface="ＭＳ Ｐゴシック" charset="-128"/>
              </a:rPr>
              <a:t> </a:t>
            </a:r>
            <a:endParaRPr lang="en-US" altLang="de-DE" sz="1600" dirty="0" smtClean="0">
              <a:latin typeface="Arial" panose="020B0604020202020204" pitchFamily="34" charset="0"/>
              <a:ea typeface="ＭＳ Ｐゴシック" charset="-128"/>
              <a:cs typeface="Arial" panose="020B0604020202020204" pitchFamily="34" charset="0"/>
            </a:endParaRPr>
          </a:p>
          <a:p>
            <a:pPr lvl="0" algn="ctr" eaLnBrk="0" fontAlgn="base" hangingPunct="0">
              <a:spcBef>
                <a:spcPct val="0"/>
              </a:spcBef>
              <a:spcAft>
                <a:spcPct val="0"/>
              </a:spcAft>
            </a:pPr>
            <a:r>
              <a:rPr lang="de-DE" altLang="de-DE" sz="1600" dirty="0" smtClean="0">
                <a:latin typeface="Arial" panose="020B0604020202020204" pitchFamily="34" charset="0"/>
                <a:ea typeface="ＭＳ Ｐゴシック" charset="-128"/>
                <a:cs typeface="Arial" panose="020B0604020202020204" pitchFamily="34" charset="0"/>
              </a:rPr>
              <a:t> bezeichnet strenge Präferenz, d. h. </a:t>
            </a:r>
          </a:p>
          <a:p>
            <a:pPr lvl="0" algn="ctr" eaLnBrk="0" fontAlgn="base" hangingPunct="0">
              <a:spcBef>
                <a:spcPct val="0"/>
              </a:spcBef>
              <a:spcAft>
                <a:spcPct val="0"/>
              </a:spcAft>
            </a:pPr>
            <a:endParaRPr lang="de-DE" altLang="de-DE" sz="1600" dirty="0" smtClean="0">
              <a:latin typeface="Arial" panose="020B0604020202020204" pitchFamily="34" charset="0"/>
              <a:ea typeface="ＭＳ Ｐゴシック" charset="-128"/>
              <a:cs typeface="Arial" panose="020B0604020202020204" pitchFamily="34" charset="0"/>
            </a:endParaRPr>
          </a:p>
          <a:p>
            <a:pPr lvl="0" algn="ctr" eaLnBrk="0" fontAlgn="base" hangingPunct="0">
              <a:lnSpc>
                <a:spcPct val="150000"/>
              </a:lnSpc>
              <a:spcBef>
                <a:spcPct val="0"/>
              </a:spcBef>
              <a:spcAft>
                <a:spcPct val="0"/>
              </a:spcAft>
            </a:pPr>
            <a:r>
              <a:rPr lang="de-DE" altLang="de-DE" sz="1600" dirty="0" smtClean="0">
                <a:latin typeface="Arial" panose="020B0604020202020204" pitchFamily="34" charset="0"/>
                <a:ea typeface="ＭＳ Ｐゴシック" charset="-128"/>
                <a:cs typeface="Arial" panose="020B0604020202020204" pitchFamily="34" charset="0"/>
              </a:rPr>
              <a:t>x        y bedeutet, dass Bündel x dem Bündel y streng vorgezogen wird.</a:t>
            </a:r>
            <a:br>
              <a:rPr lang="de-DE" altLang="de-DE" sz="1600" dirty="0" smtClean="0">
                <a:latin typeface="Arial" panose="020B0604020202020204" pitchFamily="34" charset="0"/>
                <a:ea typeface="ＭＳ Ｐゴシック" charset="-128"/>
                <a:cs typeface="Arial" panose="020B0604020202020204" pitchFamily="34" charset="0"/>
              </a:rPr>
            </a:br>
            <a:r>
              <a:rPr lang="de-DE" altLang="de-DE" sz="1600" dirty="0" smtClean="0">
                <a:latin typeface="Arial" panose="020B0604020202020204" pitchFamily="34" charset="0"/>
                <a:ea typeface="ＭＳ Ｐゴシック" charset="-128"/>
                <a:cs typeface="Arial" panose="020B0604020202020204" pitchFamily="34" charset="0"/>
              </a:rPr>
              <a:t>~          bezeichnet Indifferenz</a:t>
            </a:r>
            <a:r>
              <a:rPr lang="de-DE" altLang="de-DE" sz="1600" dirty="0">
                <a:latin typeface="Arial" panose="020B0604020202020204" pitchFamily="34" charset="0"/>
                <a:ea typeface="ＭＳ Ｐゴシック" charset="-128"/>
                <a:cs typeface="Arial" panose="020B0604020202020204" pitchFamily="34" charset="0"/>
              </a:rPr>
              <a:t>, d. h</a:t>
            </a:r>
            <a:r>
              <a:rPr lang="de-DE" altLang="de-DE" sz="1600" dirty="0" smtClean="0">
                <a:latin typeface="Arial" panose="020B0604020202020204" pitchFamily="34" charset="0"/>
                <a:ea typeface="ＭＳ Ｐゴシック" charset="-128"/>
                <a:cs typeface="Arial" panose="020B0604020202020204" pitchFamily="34" charset="0"/>
              </a:rPr>
              <a:t>. </a:t>
            </a:r>
            <a:r>
              <a:rPr lang="de-DE" altLang="de-DE" sz="1600" dirty="0">
                <a:latin typeface="Arial" panose="020B0604020202020204" pitchFamily="34" charset="0"/>
                <a:ea typeface="ＭＳ Ｐゴシック" charset="-128"/>
                <a:cs typeface="Arial" panose="020B0604020202020204" pitchFamily="34" charset="0"/>
              </a:rPr>
              <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smtClean="0">
                <a:latin typeface="Arial" panose="020B0604020202020204" pitchFamily="34" charset="0"/>
                <a:ea typeface="ＭＳ Ｐゴシック" charset="-128"/>
                <a:cs typeface="Arial" panose="020B0604020202020204" pitchFamily="34" charset="0"/>
              </a:rPr>
              <a:t>             x </a:t>
            </a:r>
            <a:r>
              <a:rPr lang="de-DE" altLang="de-DE" sz="1600" dirty="0">
                <a:latin typeface="Arial" panose="020B0604020202020204" pitchFamily="34" charset="0"/>
                <a:ea typeface="ＭＳ Ｐゴシック" charset="-128"/>
                <a:cs typeface="Arial" panose="020B0604020202020204" pitchFamily="34" charset="0"/>
              </a:rPr>
              <a:t>~ y bedeutet, dass x und y gleich bevorzugt werden.</a:t>
            </a:r>
          </a:p>
          <a:p>
            <a:pPr lvl="0" defTabSz="912813"/>
            <a:r>
              <a:rPr lang="de-DE" altLang="de-DE" sz="1600" dirty="0" smtClean="0">
                <a:latin typeface="Arial" panose="020B0604020202020204" pitchFamily="34" charset="0"/>
                <a:ea typeface="ＭＳ Ｐゴシック" charset="-128"/>
                <a:cs typeface="Arial" panose="020B0604020202020204" pitchFamily="34" charset="0"/>
              </a:rPr>
              <a:t>	 	              bezeichnet schwache Präferenz, d. h. </a:t>
            </a:r>
            <a:br>
              <a:rPr lang="de-DE" altLang="de-DE" sz="1600" dirty="0" smtClean="0">
                <a:latin typeface="Arial" panose="020B0604020202020204" pitchFamily="34" charset="0"/>
                <a:ea typeface="ＭＳ Ｐゴシック" charset="-128"/>
                <a:cs typeface="Arial" panose="020B0604020202020204" pitchFamily="34" charset="0"/>
              </a:rPr>
            </a:br>
            <a:r>
              <a:rPr lang="de-DE" altLang="de-DE" sz="1600" dirty="0" smtClean="0">
                <a:latin typeface="Arial" panose="020B0604020202020204" pitchFamily="34" charset="0"/>
                <a:ea typeface="ＭＳ Ｐゴシック" charset="-128"/>
                <a:cs typeface="Arial" panose="020B0604020202020204" pitchFamily="34" charset="0"/>
              </a:rPr>
              <a:t/>
            </a:r>
            <a:br>
              <a:rPr lang="de-DE" altLang="de-DE" sz="1600" dirty="0" smtClean="0">
                <a:latin typeface="Arial" panose="020B0604020202020204" pitchFamily="34" charset="0"/>
                <a:ea typeface="ＭＳ Ｐゴシック" charset="-128"/>
                <a:cs typeface="Arial" panose="020B0604020202020204" pitchFamily="34" charset="0"/>
              </a:rPr>
            </a:br>
            <a:r>
              <a:rPr lang="de-DE" altLang="de-DE" sz="1600" dirty="0" smtClean="0">
                <a:latin typeface="Arial" panose="020B0604020202020204" pitchFamily="34" charset="0"/>
                <a:ea typeface="ＭＳ Ｐゴシック" charset="-128"/>
                <a:cs typeface="Arial" panose="020B0604020202020204" pitchFamily="34" charset="0"/>
              </a:rPr>
              <a:t>           x       y bedeutet, dass x zumindest so bevorzugt wird wie y</a:t>
            </a:r>
            <a:r>
              <a:rPr lang="en-US" altLang="de-DE" sz="1600" dirty="0" smtClean="0">
                <a:latin typeface="Arial" panose="020B0604020202020204" pitchFamily="34" charset="0"/>
                <a:ea typeface="ＭＳ Ｐゴシック" charset="-128"/>
                <a:cs typeface="Arial" panose="020B0604020202020204" pitchFamily="34" charset="0"/>
              </a:rPr>
              <a:t>. </a:t>
            </a:r>
          </a:p>
          <a:p>
            <a:pPr defTabSz="912813">
              <a:lnSpc>
                <a:spcPct val="150000"/>
              </a:lnSpc>
            </a:pPr>
            <a:r>
              <a:rPr lang="de-DE" altLang="de-DE" sz="1600" dirty="0" smtClean="0">
                <a:latin typeface="Arial" panose="020B0604020202020204" pitchFamily="34" charset="0"/>
                <a:ea typeface="ＭＳ Ｐゴシック" charset="-128"/>
                <a:cs typeface="Arial" panose="020B0604020202020204" pitchFamily="34" charset="0"/>
              </a:rPr>
              <a:t>Strenge </a:t>
            </a:r>
            <a:r>
              <a:rPr lang="de-DE" altLang="de-DE" sz="1600" dirty="0">
                <a:latin typeface="Arial" panose="020B0604020202020204" pitchFamily="34" charset="0"/>
                <a:ea typeface="ＭＳ Ｐゴシック" charset="-128"/>
                <a:cs typeface="Arial" panose="020B0604020202020204" pitchFamily="34" charset="0"/>
              </a:rPr>
              <a:t>Präferenz, schwache Präferenz und Indifferenz sind Präferenzrelationen.</a:t>
            </a:r>
          </a:p>
          <a:p>
            <a:pPr defTabSz="912813">
              <a:lnSpc>
                <a:spcPct val="150000"/>
              </a:lnSpc>
            </a:pPr>
            <a:r>
              <a:rPr lang="de-DE" altLang="de-DE" sz="1600" dirty="0" err="1">
                <a:latin typeface="Arial" panose="020B0604020202020204" pitchFamily="34" charset="0"/>
                <a:ea typeface="ＭＳ Ｐゴシック" charset="-128"/>
                <a:cs typeface="Arial" panose="020B0604020202020204" pitchFamily="34" charset="0"/>
              </a:rPr>
              <a:t>InsbesonderE</a:t>
            </a:r>
            <a:r>
              <a:rPr lang="de-DE" altLang="de-DE" sz="1600" dirty="0">
                <a:latin typeface="Arial" panose="020B0604020202020204" pitchFamily="34" charset="0"/>
                <a:ea typeface="ＭＳ Ｐゴシック" charset="-128"/>
                <a:cs typeface="Arial" panose="020B0604020202020204" pitchFamily="34" charset="0"/>
              </a:rPr>
              <a:t> handelt es sich dabei um </a:t>
            </a:r>
            <a:r>
              <a:rPr lang="de-DE" altLang="de-DE" sz="1600" dirty="0" err="1">
                <a:latin typeface="Arial" panose="020B0604020202020204" pitchFamily="34" charset="0"/>
                <a:ea typeface="ＭＳ Ｐゴシック" charset="-128"/>
                <a:cs typeface="Arial" panose="020B0604020202020204" pitchFamily="34" charset="0"/>
              </a:rPr>
              <a:t>ordinale</a:t>
            </a:r>
            <a:r>
              <a:rPr lang="de-DE" altLang="de-DE" sz="1600" dirty="0">
                <a:latin typeface="Arial" panose="020B0604020202020204" pitchFamily="34" charset="0"/>
                <a:ea typeface="ＭＳ Ｐゴシック" charset="-128"/>
                <a:cs typeface="Arial" panose="020B0604020202020204" pitchFamily="34" charset="0"/>
              </a:rPr>
              <a:t> </a:t>
            </a:r>
            <a:r>
              <a:rPr lang="de-DE" altLang="de-DE" sz="1600" dirty="0" smtClean="0">
                <a:latin typeface="Arial" panose="020B0604020202020204" pitchFamily="34" charset="0"/>
                <a:ea typeface="ＭＳ Ｐゴシック" charset="-128"/>
                <a:cs typeface="Arial" panose="020B0604020202020204" pitchFamily="34" charset="0"/>
              </a:rPr>
              <a:t>Beziehungen, </a:t>
            </a:r>
            <a:r>
              <a:rPr lang="de-DE" altLang="de-DE" sz="1600" i="1" dirty="0">
                <a:latin typeface="Arial" panose="020B0604020202020204" pitchFamily="34" charset="0"/>
                <a:ea typeface="ＭＳ Ｐゴシック" charset="-128"/>
                <a:cs typeface="Arial" panose="020B0604020202020204" pitchFamily="34" charset="0"/>
              </a:rPr>
              <a:t>d. h.</a:t>
            </a:r>
            <a:r>
              <a:rPr lang="de-DE" altLang="de-DE" sz="1600" dirty="0">
                <a:latin typeface="Arial" panose="020B0604020202020204" pitchFamily="34" charset="0"/>
                <a:ea typeface="ＭＳ Ｐゴシック" charset="-128"/>
                <a:cs typeface="Arial" panose="020B0604020202020204" pitchFamily="34" charset="0"/>
              </a:rPr>
              <a:t> sie geben nur die Reihenfolge an, in der Güterbündel bevorzugt werden.</a:t>
            </a:r>
            <a:endParaRPr lang="de-DE" sz="1600" dirty="0">
              <a:latin typeface="Arial" panose="020B0604020202020204" pitchFamily="34" charset="0"/>
              <a:cs typeface="Arial" panose="020B0604020202020204" pitchFamily="34" charset="0"/>
            </a:endParaRPr>
          </a:p>
          <a:p>
            <a:pPr lvl="0" defTabSz="912813"/>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4</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2282428" y="1227321"/>
            <a:ext cx="771429" cy="9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564" y="1794176"/>
            <a:ext cx="741199" cy="8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4"/>
          <p:cNvGrpSpPr>
            <a:grpSpLocks/>
          </p:cNvGrpSpPr>
          <p:nvPr/>
        </p:nvGrpSpPr>
        <p:grpSpPr bwMode="auto">
          <a:xfrm>
            <a:off x="2808587" y="3318596"/>
            <a:ext cx="490539" cy="920751"/>
            <a:chOff x="2001" y="2378"/>
            <a:chExt cx="309" cy="580"/>
          </a:xfrm>
        </p:grpSpPr>
        <p:sp>
          <p:nvSpPr>
            <p:cNvPr id="10" name="Text Box 5"/>
            <p:cNvSpPr txBox="1">
              <a:spLocks noChangeArrowheads="1"/>
            </p:cNvSpPr>
            <p:nvPr/>
          </p:nvSpPr>
          <p:spPr bwMode="auto">
            <a:xfrm>
              <a:off x="2007" y="2516"/>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dirty="0"/>
                <a:t>~</a:t>
              </a:r>
            </a:p>
          </p:txBody>
        </p:sp>
        <p:sp>
          <p:nvSpPr>
            <p:cNvPr id="11" name="Rectangle 6"/>
            <p:cNvSpPr>
              <a:spLocks noChangeArrowheads="1"/>
            </p:cNvSpPr>
            <p:nvPr/>
          </p:nvSpPr>
          <p:spPr bwMode="auto">
            <a:xfrm>
              <a:off x="2001" y="2378"/>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2" name="Group 4"/>
          <p:cNvGrpSpPr>
            <a:grpSpLocks/>
          </p:cNvGrpSpPr>
          <p:nvPr/>
        </p:nvGrpSpPr>
        <p:grpSpPr bwMode="auto">
          <a:xfrm>
            <a:off x="1612269" y="3801720"/>
            <a:ext cx="525463" cy="920750"/>
            <a:chOff x="2034" y="2319"/>
            <a:chExt cx="331" cy="580"/>
          </a:xfrm>
        </p:grpSpPr>
        <p:sp>
          <p:nvSpPr>
            <p:cNvPr id="13" name="Text Box 5"/>
            <p:cNvSpPr txBox="1">
              <a:spLocks noChangeArrowheads="1"/>
            </p:cNvSpPr>
            <p:nvPr/>
          </p:nvSpPr>
          <p:spPr bwMode="auto">
            <a:xfrm>
              <a:off x="2062" y="2457"/>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dirty="0"/>
                <a:t>~</a:t>
              </a:r>
            </a:p>
          </p:txBody>
        </p:sp>
        <p:sp>
          <p:nvSpPr>
            <p:cNvPr id="14" name="Rectangle 6"/>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spTree>
    <p:extLst>
      <p:ext uri="{BB962C8B-B14F-4D97-AF65-F5344CB8AC3E}">
        <p14:creationId xmlns:p14="http://schemas.microsoft.com/office/powerpoint/2010/main" val="33834568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Präferenzrelationen</a:t>
            </a:r>
            <a:endParaRPr lang="de-DE" dirty="0"/>
          </a:p>
        </p:txBody>
      </p:sp>
      <p:sp>
        <p:nvSpPr>
          <p:cNvPr id="3" name="Inhaltsplatzhalter 2"/>
          <p:cNvSpPr>
            <a:spLocks noGrp="1"/>
          </p:cNvSpPr>
          <p:nvPr>
            <p:ph idx="1"/>
          </p:nvPr>
        </p:nvSpPr>
        <p:spPr/>
        <p:txBody>
          <a:bodyPr/>
          <a:lstStyle/>
          <a:p>
            <a:pPr marL="342900">
              <a:defRPr/>
            </a:pPr>
            <a:endParaRPr lang="en-US" altLang="de-DE" dirty="0" smtClean="0">
              <a:latin typeface="Arial" panose="020B0604020202020204" pitchFamily="34" charset="0"/>
              <a:ea typeface="ＭＳ Ｐゴシック" charset="-128"/>
              <a:cs typeface="Arial" panose="020B0604020202020204" pitchFamily="34" charset="0"/>
            </a:endParaRPr>
          </a:p>
          <a:p>
            <a:pPr marL="342900">
              <a:lnSpc>
                <a:spcPct val="150000"/>
              </a:lnSpc>
              <a:defRPr/>
            </a:pPr>
            <a:r>
              <a:rPr lang="en-US" altLang="de-DE" sz="1600" dirty="0" smtClean="0">
                <a:latin typeface="Arial" panose="020B0604020202020204" pitchFamily="34" charset="0"/>
                <a:ea typeface="ＭＳ Ｐゴシック" charset="-128"/>
                <a:cs typeface="Arial" panose="020B0604020202020204" pitchFamily="34" charset="0"/>
              </a:rPr>
              <a:t>x         y   und     y        x </a:t>
            </a:r>
            <a:r>
              <a:rPr lang="de-DE" altLang="de-DE" sz="1600" dirty="0">
                <a:latin typeface="Arial" panose="020B0604020202020204" pitchFamily="34" charset="0"/>
                <a:ea typeface="ＭＳ Ｐゴシック" charset="-128"/>
                <a:cs typeface="Arial" panose="020B0604020202020204" pitchFamily="34" charset="0"/>
              </a:rPr>
              <a:t>implizieren</a:t>
            </a:r>
            <a:r>
              <a:rPr lang="en-US" altLang="de-DE" sz="1600" dirty="0">
                <a:latin typeface="Arial" panose="020B0604020202020204" pitchFamily="34" charset="0"/>
                <a:ea typeface="ＭＳ Ｐゴシック" charset="-128"/>
                <a:cs typeface="Arial" panose="020B0604020202020204" pitchFamily="34" charset="0"/>
              </a:rPr>
              <a:t> x ~ y.</a:t>
            </a:r>
          </a:p>
          <a:p>
            <a:pPr marL="342900">
              <a:lnSpc>
                <a:spcPct val="150000"/>
              </a:lnSpc>
              <a:defRPr/>
            </a:pPr>
            <a:r>
              <a:rPr lang="en-US" altLang="de-DE" sz="1600" dirty="0">
                <a:latin typeface="Arial" panose="020B0604020202020204" pitchFamily="34" charset="0"/>
                <a:ea typeface="ＭＳ Ｐゴシック" charset="-128"/>
                <a:cs typeface="Arial" panose="020B0604020202020204" pitchFamily="34" charset="0"/>
              </a:rPr>
              <a:t>x     </a:t>
            </a:r>
            <a:r>
              <a:rPr lang="en-US" altLang="de-DE" sz="1600" dirty="0" smtClean="0">
                <a:latin typeface="Arial" panose="020B0604020202020204" pitchFamily="34" charset="0"/>
                <a:ea typeface="ＭＳ Ｐゴシック" charset="-128"/>
                <a:cs typeface="Arial" panose="020B0604020202020204" pitchFamily="34" charset="0"/>
              </a:rPr>
              <a:t>      y </a:t>
            </a:r>
            <a:r>
              <a:rPr lang="en-US" altLang="de-DE" sz="1600" dirty="0">
                <a:latin typeface="Arial" panose="020B0604020202020204" pitchFamily="34" charset="0"/>
                <a:ea typeface="ＭＳ Ｐゴシック" charset="-128"/>
                <a:cs typeface="Arial" panose="020B0604020202020204" pitchFamily="34" charset="0"/>
              </a:rPr>
              <a:t>und (</a:t>
            </a:r>
            <a:r>
              <a:rPr lang="de-DE" altLang="de-DE" sz="1600" dirty="0">
                <a:latin typeface="Arial" panose="020B0604020202020204" pitchFamily="34" charset="0"/>
                <a:ea typeface="ＭＳ Ｐゴシック" charset="-128"/>
                <a:cs typeface="Arial" panose="020B0604020202020204" pitchFamily="34" charset="0"/>
              </a:rPr>
              <a:t>nicht</a:t>
            </a:r>
            <a:r>
              <a:rPr lang="en-US" altLang="de-DE" sz="1600" dirty="0">
                <a:latin typeface="Arial" panose="020B0604020202020204" pitchFamily="34" charset="0"/>
                <a:ea typeface="ＭＳ Ｐゴシック" charset="-128"/>
                <a:cs typeface="Arial" panose="020B0604020202020204" pitchFamily="34" charset="0"/>
              </a:rPr>
              <a:t> </a:t>
            </a:r>
            <a:r>
              <a:rPr lang="en-US" altLang="de-DE" sz="1600" dirty="0" smtClean="0">
                <a:latin typeface="Arial" panose="020B0604020202020204" pitchFamily="34" charset="0"/>
                <a:ea typeface="ＭＳ Ｐゴシック" charset="-128"/>
                <a:cs typeface="Arial" panose="020B0604020202020204" pitchFamily="34" charset="0"/>
              </a:rPr>
              <a:t> y           x ) </a:t>
            </a:r>
            <a:r>
              <a:rPr lang="de-DE" altLang="de-DE" sz="1600" dirty="0">
                <a:latin typeface="Arial" panose="020B0604020202020204" pitchFamily="34" charset="0"/>
                <a:ea typeface="ＭＳ Ｐゴシック" charset="-128"/>
                <a:cs typeface="Arial" panose="020B0604020202020204" pitchFamily="34" charset="0"/>
              </a:rPr>
              <a:t>implizieren </a:t>
            </a:r>
            <a:r>
              <a:rPr lang="de-DE" altLang="de-DE" sz="1600" dirty="0" smtClean="0">
                <a:latin typeface="Arial" panose="020B0604020202020204" pitchFamily="34" charset="0"/>
                <a:ea typeface="ＭＳ Ｐゴシック" charset="-128"/>
                <a:cs typeface="Arial" panose="020B0604020202020204" pitchFamily="34" charset="0"/>
              </a:rPr>
              <a:t>    </a:t>
            </a:r>
            <a:r>
              <a:rPr lang="en-US" altLang="de-DE" sz="1600" dirty="0" smtClean="0">
                <a:latin typeface="Arial" panose="020B0604020202020204" pitchFamily="34" charset="0"/>
                <a:ea typeface="ＭＳ Ｐゴシック" charset="-128"/>
                <a:cs typeface="Arial" panose="020B0604020202020204" pitchFamily="34" charset="0"/>
              </a:rPr>
              <a:t>x            y</a:t>
            </a:r>
            <a:r>
              <a:rPr lang="en-US" altLang="de-DE" sz="1600" dirty="0">
                <a:latin typeface="Arial" panose="020B0604020202020204" pitchFamily="34" charset="0"/>
                <a:ea typeface="ＭＳ Ｐゴシック" charset="-128"/>
                <a:cs typeface="Arial" panose="020B0604020202020204" pitchFamily="34" charset="0"/>
              </a:rPr>
              <a:t>.</a:t>
            </a:r>
          </a:p>
          <a:p>
            <a:endParaRPr lang="de-DE" sz="16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B03C7EDE-C1C1-4A17-8A67-66AA4FFFB732}" type="slidenum">
              <a:rPr lang="de-DE" smtClean="0"/>
              <a:pPr/>
              <a:t>5</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grpSp>
        <p:nvGrpSpPr>
          <p:cNvPr id="6" name="Group 4"/>
          <p:cNvGrpSpPr>
            <a:grpSpLocks/>
          </p:cNvGrpSpPr>
          <p:nvPr/>
        </p:nvGrpSpPr>
        <p:grpSpPr bwMode="auto">
          <a:xfrm>
            <a:off x="1257728" y="2379404"/>
            <a:ext cx="512763" cy="942975"/>
            <a:chOff x="2034" y="2319"/>
            <a:chExt cx="323" cy="594"/>
          </a:xfrm>
        </p:grpSpPr>
        <p:sp>
          <p:nvSpPr>
            <p:cNvPr id="7" name="Text Box 5"/>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8" name="Rectangle 6"/>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2" name="Group 52"/>
          <p:cNvGrpSpPr>
            <a:grpSpLocks/>
          </p:cNvGrpSpPr>
          <p:nvPr/>
        </p:nvGrpSpPr>
        <p:grpSpPr bwMode="auto">
          <a:xfrm>
            <a:off x="3077368" y="2429903"/>
            <a:ext cx="512763" cy="942975"/>
            <a:chOff x="2034" y="2319"/>
            <a:chExt cx="323" cy="594"/>
          </a:xfrm>
        </p:grpSpPr>
        <p:sp>
          <p:nvSpPr>
            <p:cNvPr id="13" name="Text Box 53"/>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14" name="Rectangle 54"/>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5" name="Group 52"/>
          <p:cNvGrpSpPr>
            <a:grpSpLocks/>
          </p:cNvGrpSpPr>
          <p:nvPr/>
        </p:nvGrpSpPr>
        <p:grpSpPr bwMode="auto">
          <a:xfrm>
            <a:off x="1321228" y="3053616"/>
            <a:ext cx="512763" cy="942975"/>
            <a:chOff x="2034" y="2319"/>
            <a:chExt cx="323" cy="594"/>
          </a:xfrm>
        </p:grpSpPr>
        <p:sp>
          <p:nvSpPr>
            <p:cNvPr id="16" name="Text Box 53"/>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dirty="0"/>
                <a:t>~</a:t>
              </a:r>
            </a:p>
          </p:txBody>
        </p:sp>
        <p:sp>
          <p:nvSpPr>
            <p:cNvPr id="17" name="Rectangle 54"/>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8" name="Group 52"/>
          <p:cNvGrpSpPr>
            <a:grpSpLocks/>
          </p:cNvGrpSpPr>
          <p:nvPr/>
        </p:nvGrpSpPr>
        <p:grpSpPr bwMode="auto">
          <a:xfrm>
            <a:off x="3742143" y="3053616"/>
            <a:ext cx="512763" cy="942975"/>
            <a:chOff x="2034" y="2319"/>
            <a:chExt cx="323" cy="594"/>
          </a:xfrm>
        </p:grpSpPr>
        <p:sp>
          <p:nvSpPr>
            <p:cNvPr id="19" name="Text Box 53"/>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20" name="Rectangle 54"/>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sp>
        <p:nvSpPr>
          <p:cNvPr id="21" name="Rectangle 39"/>
          <p:cNvSpPr>
            <a:spLocks noChangeArrowheads="1"/>
          </p:cNvSpPr>
          <p:nvPr/>
        </p:nvSpPr>
        <p:spPr bwMode="auto">
          <a:xfrm flipH="1" flipV="1">
            <a:off x="6637296" y="3131578"/>
            <a:ext cx="4905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p</a:t>
            </a:r>
          </a:p>
        </p:txBody>
      </p:sp>
    </p:spTree>
    <p:extLst>
      <p:ext uri="{BB962C8B-B14F-4D97-AF65-F5344CB8AC3E}">
        <p14:creationId xmlns:p14="http://schemas.microsoft.com/office/powerpoint/2010/main" val="1370581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Präferenzrelationen </a:t>
            </a:r>
            <a:r>
              <a:rPr lang="de-DE" altLang="de-DE" dirty="0" smtClean="0">
                <a:ea typeface="ＭＳ Ｐゴシック" charset="-128"/>
              </a:rPr>
              <a:t>– </a:t>
            </a:r>
            <a:r>
              <a:rPr lang="de-DE" altLang="de-DE" dirty="0">
                <a:ea typeface="ＭＳ Ｐゴシック" charset="-128"/>
              </a:rPr>
              <a:t>Vollständigkeit</a:t>
            </a:r>
            <a:endParaRPr lang="de-DE" dirty="0"/>
          </a:p>
        </p:txBody>
      </p:sp>
      <p:sp>
        <p:nvSpPr>
          <p:cNvPr id="3" name="Inhaltsplatzhalter 2"/>
          <p:cNvSpPr>
            <a:spLocks noGrp="1"/>
          </p:cNvSpPr>
          <p:nvPr>
            <p:ph idx="1"/>
          </p:nvPr>
        </p:nvSpPr>
        <p:spPr/>
        <p:txBody>
          <a:bodyPr/>
          <a:lstStyle/>
          <a:p>
            <a:pPr marL="342900">
              <a:defRPr/>
            </a:pPr>
            <a:endParaRPr lang="de-DE" altLang="de-DE" sz="1600" i="1" dirty="0" smtClean="0">
              <a:solidFill>
                <a:schemeClr val="tx2"/>
              </a:solidFill>
              <a:ea typeface="ＭＳ Ｐゴシック" charset="-128"/>
            </a:endParaRPr>
          </a:p>
          <a:p>
            <a:pPr marL="342900">
              <a:lnSpc>
                <a:spcPct val="150000"/>
              </a:lnSpc>
              <a:defRPr/>
            </a:pPr>
            <a:r>
              <a:rPr lang="de-DE" altLang="de-DE" sz="1600" i="1" dirty="0" smtClean="0">
                <a:solidFill>
                  <a:schemeClr val="tx2"/>
                </a:solidFill>
                <a:latin typeface="Arial" panose="020B0604020202020204" pitchFamily="34" charset="0"/>
                <a:ea typeface="ＭＳ Ｐゴシック" charset="-128"/>
                <a:cs typeface="Arial" panose="020B0604020202020204" pitchFamily="34" charset="0"/>
              </a:rPr>
              <a:t>Vollständigkeit</a:t>
            </a:r>
            <a:r>
              <a:rPr lang="de-DE" altLang="de-DE" sz="1600" dirty="0">
                <a:solidFill>
                  <a:schemeClr val="tx2"/>
                </a:solidFill>
                <a:latin typeface="Arial" panose="020B0604020202020204" pitchFamily="34" charset="0"/>
                <a:ea typeface="ＭＳ Ｐゴシック" charset="-128"/>
                <a:cs typeface="Arial" panose="020B0604020202020204" pitchFamily="34" charset="0"/>
              </a:rPr>
              <a:t>: </a:t>
            </a:r>
            <a:endParaRPr lang="de-DE" altLang="de-DE" sz="1600" dirty="0" smtClean="0">
              <a:solidFill>
                <a:schemeClr val="tx2"/>
              </a:solidFill>
              <a:latin typeface="Arial" panose="020B0604020202020204" pitchFamily="34" charset="0"/>
              <a:ea typeface="ＭＳ Ｐゴシック" charset="-128"/>
              <a:cs typeface="Arial" panose="020B0604020202020204" pitchFamily="34" charset="0"/>
            </a:endParaRPr>
          </a:p>
          <a:p>
            <a:pPr marL="342900">
              <a:lnSpc>
                <a:spcPct val="150000"/>
              </a:lnSpc>
              <a:defRPr/>
            </a:pPr>
            <a:r>
              <a:rPr lang="de-DE" altLang="de-DE" sz="1600" dirty="0" smtClean="0">
                <a:solidFill>
                  <a:schemeClr val="tx2"/>
                </a:solidFill>
                <a:latin typeface="Arial" panose="020B0604020202020204" pitchFamily="34" charset="0"/>
                <a:ea typeface="ＭＳ Ｐゴシック" charset="-128"/>
                <a:cs typeface="Arial" panose="020B0604020202020204" pitchFamily="34" charset="0"/>
              </a:rPr>
              <a:t>Für </a:t>
            </a:r>
            <a:r>
              <a:rPr lang="de-DE" altLang="de-DE" sz="1600" dirty="0">
                <a:solidFill>
                  <a:schemeClr val="tx2"/>
                </a:solidFill>
                <a:latin typeface="Arial" panose="020B0604020202020204" pitchFamily="34" charset="0"/>
                <a:ea typeface="ＭＳ Ｐゴシック" charset="-128"/>
                <a:cs typeface="Arial" panose="020B0604020202020204" pitchFamily="34" charset="0"/>
              </a:rPr>
              <a:t>zwei beliebige Bündel </a:t>
            </a:r>
            <a:r>
              <a:rPr lang="de-DE" altLang="de-DE" sz="1600" dirty="0">
                <a:latin typeface="Arial" panose="020B0604020202020204" pitchFamily="34" charset="0"/>
                <a:ea typeface="ＭＳ Ｐゴシック" charset="-128"/>
                <a:cs typeface="Arial" panose="020B0604020202020204" pitchFamily="34" charset="0"/>
              </a:rPr>
              <a:t>x and y kann man immer feststellen, dass</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a:latin typeface="Arial" panose="020B0604020202020204" pitchFamily="34" charset="0"/>
                <a:ea typeface="ＭＳ Ｐゴシック" charset="-128"/>
                <a:cs typeface="Arial" panose="020B0604020202020204" pitchFamily="34" charset="0"/>
              </a:rPr>
              <a:t>                      x     </a:t>
            </a:r>
            <a:r>
              <a:rPr lang="de-DE" altLang="de-DE" sz="1600" dirty="0" smtClean="0">
                <a:latin typeface="Arial" panose="020B0604020202020204" pitchFamily="34" charset="0"/>
                <a:ea typeface="ＭＳ Ｐゴシック" charset="-128"/>
                <a:cs typeface="Arial" panose="020B0604020202020204" pitchFamily="34" charset="0"/>
              </a:rPr>
              <a:t>         y </a:t>
            </a:r>
            <a:r>
              <a:rPr lang="de-DE" altLang="de-DE" sz="1600" dirty="0">
                <a:latin typeface="Arial" panose="020B0604020202020204" pitchFamily="34" charset="0"/>
                <a:ea typeface="ＭＳ Ｐゴシック" charset="-128"/>
                <a:cs typeface="Arial" panose="020B0604020202020204" pitchFamily="34" charset="0"/>
              </a:rPr>
              <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a:latin typeface="Arial" panose="020B0604020202020204" pitchFamily="34" charset="0"/>
                <a:ea typeface="ＭＳ Ｐゴシック" charset="-128"/>
                <a:cs typeface="Arial" panose="020B0604020202020204" pitchFamily="34" charset="0"/>
              </a:rPr>
              <a:t>oder</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a:latin typeface="Arial" panose="020B0604020202020204" pitchFamily="34" charset="0"/>
                <a:ea typeface="ＭＳ Ｐゴシック" charset="-128"/>
                <a:cs typeface="Arial" panose="020B0604020202020204" pitchFamily="34" charset="0"/>
              </a:rPr>
              <a:t>                      y     </a:t>
            </a:r>
            <a:r>
              <a:rPr lang="de-DE" altLang="de-DE" sz="1600" dirty="0" smtClean="0">
                <a:latin typeface="Arial" panose="020B0604020202020204" pitchFamily="34" charset="0"/>
                <a:ea typeface="ＭＳ Ｐゴシック" charset="-128"/>
                <a:cs typeface="Arial" panose="020B0604020202020204" pitchFamily="34" charset="0"/>
              </a:rPr>
              <a:t>         x</a:t>
            </a:r>
            <a:endParaRPr lang="de-DE" altLang="de-DE" sz="1600" dirty="0">
              <a:latin typeface="Arial" panose="020B0604020202020204" pitchFamily="34" charset="0"/>
              <a:ea typeface="ＭＳ Ｐゴシック" charset="-128"/>
              <a:cs typeface="Arial" panose="020B0604020202020204" pitchFamily="34" charset="0"/>
            </a:endParaRPr>
          </a:p>
          <a:p>
            <a:pPr>
              <a:lnSpc>
                <a:spcPct val="150000"/>
              </a:lnSpc>
              <a:defRPr/>
            </a:pPr>
            <a:r>
              <a:rPr lang="de-DE" altLang="de-DE" sz="1600" dirty="0">
                <a:latin typeface="Arial" panose="020B0604020202020204" pitchFamily="34" charset="0"/>
                <a:ea typeface="ＭＳ Ｐゴシック" charset="-128"/>
                <a:cs typeface="Arial" panose="020B0604020202020204" pitchFamily="34" charset="0"/>
              </a:rPr>
              <a:t>   </a:t>
            </a:r>
            <a:r>
              <a:rPr lang="de-DE" altLang="de-DE" sz="1600" dirty="0" smtClean="0">
                <a:latin typeface="Arial" panose="020B0604020202020204" pitchFamily="34" charset="0"/>
                <a:ea typeface="ＭＳ Ｐゴシック" charset="-128"/>
                <a:cs typeface="Arial" panose="020B0604020202020204" pitchFamily="34" charset="0"/>
              </a:rPr>
              <a:t>    oder </a:t>
            </a:r>
            <a:r>
              <a:rPr lang="de-DE" altLang="de-DE" sz="1600" dirty="0">
                <a:latin typeface="Arial" panose="020B0604020202020204" pitchFamily="34" charset="0"/>
                <a:ea typeface="ＭＳ Ｐゴシック" charset="-128"/>
                <a:cs typeface="Arial" panose="020B0604020202020204" pitchFamily="34" charset="0"/>
              </a:rPr>
              <a:t>beides.</a:t>
            </a:r>
          </a:p>
          <a:p>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6</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grpSp>
        <p:nvGrpSpPr>
          <p:cNvPr id="7" name="Group 36"/>
          <p:cNvGrpSpPr>
            <a:grpSpLocks/>
          </p:cNvGrpSpPr>
          <p:nvPr/>
        </p:nvGrpSpPr>
        <p:grpSpPr bwMode="auto">
          <a:xfrm>
            <a:off x="2813414" y="3889847"/>
            <a:ext cx="512763" cy="942975"/>
            <a:chOff x="2034" y="2319"/>
            <a:chExt cx="323" cy="594"/>
          </a:xfrm>
        </p:grpSpPr>
        <p:sp>
          <p:nvSpPr>
            <p:cNvPr id="8" name="Text Box 37"/>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9" name="Rectangle 38"/>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0" name="Group 36"/>
          <p:cNvGrpSpPr>
            <a:grpSpLocks/>
          </p:cNvGrpSpPr>
          <p:nvPr/>
        </p:nvGrpSpPr>
        <p:grpSpPr bwMode="auto">
          <a:xfrm>
            <a:off x="2824012" y="4601390"/>
            <a:ext cx="512763" cy="942975"/>
            <a:chOff x="2034" y="2319"/>
            <a:chExt cx="323" cy="594"/>
          </a:xfrm>
        </p:grpSpPr>
        <p:sp>
          <p:nvSpPr>
            <p:cNvPr id="11" name="Text Box 37"/>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12" name="Rectangle 38"/>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spTree>
    <p:extLst>
      <p:ext uri="{BB962C8B-B14F-4D97-AF65-F5344CB8AC3E}">
        <p14:creationId xmlns:p14="http://schemas.microsoft.com/office/powerpoint/2010/main" val="38495482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38781" y="1262872"/>
            <a:ext cx="8695857" cy="343508"/>
          </a:xfrm>
        </p:spPr>
        <p:txBody>
          <a:bodyPr/>
          <a:lstStyle/>
          <a:p>
            <a:r>
              <a:rPr lang="de-DE" altLang="de-DE" dirty="0">
                <a:ea typeface="ＭＳ Ｐゴシック" charset="-128"/>
              </a:rPr>
              <a:t>Präferenzrelationen </a:t>
            </a:r>
            <a:r>
              <a:rPr lang="de-DE" altLang="de-DE" dirty="0" smtClean="0">
                <a:ea typeface="ＭＳ Ｐゴシック" charset="-128"/>
              </a:rPr>
              <a:t>– Reflexivität und </a:t>
            </a:r>
            <a:r>
              <a:rPr lang="de-DE" altLang="de-DE" dirty="0" err="1" smtClean="0">
                <a:ea typeface="ＭＳ Ｐゴシック" charset="-128"/>
              </a:rPr>
              <a:t>transitivität</a:t>
            </a:r>
            <a:r>
              <a:rPr lang="de-DE" altLang="de-DE" dirty="0" smtClean="0">
                <a:ea typeface="ＭＳ Ｐゴシック" charset="-128"/>
              </a:rPr>
              <a:t> </a:t>
            </a:r>
            <a:endParaRPr lang="de-DE" dirty="0"/>
          </a:p>
        </p:txBody>
      </p:sp>
      <p:sp>
        <p:nvSpPr>
          <p:cNvPr id="3" name="Inhaltsplatzhalter 2"/>
          <p:cNvSpPr>
            <a:spLocks noGrp="1"/>
          </p:cNvSpPr>
          <p:nvPr>
            <p:ph idx="1"/>
          </p:nvPr>
        </p:nvSpPr>
        <p:spPr>
          <a:xfrm>
            <a:off x="787063" y="1816443"/>
            <a:ext cx="8697417" cy="4384333"/>
          </a:xfrm>
        </p:spPr>
        <p:txBody>
          <a:bodyPr/>
          <a:lstStyle/>
          <a:p>
            <a:pPr>
              <a:lnSpc>
                <a:spcPct val="150000"/>
              </a:lnSpc>
            </a:pPr>
            <a:r>
              <a:rPr lang="de-DE" altLang="de-DE" sz="1600" i="1" dirty="0" smtClean="0">
                <a:solidFill>
                  <a:schemeClr val="tx2"/>
                </a:solidFill>
                <a:ea typeface="ＭＳ Ｐゴシック" charset="-128"/>
              </a:rPr>
              <a:t/>
            </a:r>
            <a:br>
              <a:rPr lang="de-DE" altLang="de-DE" sz="1600" i="1" dirty="0" smtClean="0">
                <a:solidFill>
                  <a:schemeClr val="tx2"/>
                </a:solidFill>
                <a:ea typeface="ＭＳ Ｐゴシック" charset="-128"/>
              </a:rPr>
            </a:br>
            <a:r>
              <a:rPr lang="de-DE" altLang="de-DE" sz="1600" i="1" dirty="0" smtClean="0">
                <a:solidFill>
                  <a:schemeClr val="tx2"/>
                </a:solidFill>
                <a:latin typeface="Arial" panose="020B0604020202020204" pitchFamily="34" charset="0"/>
                <a:ea typeface="ＭＳ Ｐゴシック" charset="-128"/>
                <a:cs typeface="Arial" panose="020B0604020202020204" pitchFamily="34" charset="0"/>
              </a:rPr>
              <a:t>Reflexivität</a:t>
            </a:r>
            <a:r>
              <a:rPr lang="de-DE" altLang="de-DE" sz="1600" dirty="0">
                <a:solidFill>
                  <a:schemeClr val="tx2"/>
                </a:solidFill>
                <a:latin typeface="Arial" panose="020B0604020202020204" pitchFamily="34" charset="0"/>
                <a:ea typeface="ＭＳ Ｐゴシック" charset="-128"/>
                <a:cs typeface="Arial" panose="020B0604020202020204" pitchFamily="34" charset="0"/>
              </a:rPr>
              <a:t>: </a:t>
            </a:r>
            <a:endParaRPr lang="de-DE" altLang="de-DE" sz="1600" dirty="0" smtClean="0">
              <a:solidFill>
                <a:schemeClr val="tx2"/>
              </a:solidFill>
              <a:latin typeface="Arial" panose="020B0604020202020204" pitchFamily="34" charset="0"/>
              <a:ea typeface="ＭＳ Ｐゴシック" charset="-128"/>
              <a:cs typeface="Arial" panose="020B0604020202020204" pitchFamily="34" charset="0"/>
            </a:endParaRPr>
          </a:p>
          <a:p>
            <a:pPr>
              <a:lnSpc>
                <a:spcPct val="150000"/>
              </a:lnSpc>
            </a:pPr>
            <a:r>
              <a:rPr lang="de-DE" altLang="de-DE" sz="1600" dirty="0" smtClean="0">
                <a:solidFill>
                  <a:schemeClr val="tx2"/>
                </a:solidFill>
                <a:latin typeface="Arial" panose="020B0604020202020204" pitchFamily="34" charset="0"/>
                <a:ea typeface="ＭＳ Ｐゴシック" charset="-128"/>
                <a:cs typeface="Arial" panose="020B0604020202020204" pitchFamily="34" charset="0"/>
              </a:rPr>
              <a:t>Jedes </a:t>
            </a:r>
            <a:r>
              <a:rPr lang="de-DE" altLang="de-DE" sz="1600" dirty="0">
                <a:solidFill>
                  <a:schemeClr val="tx2"/>
                </a:solidFill>
                <a:latin typeface="Arial" panose="020B0604020202020204" pitchFamily="34" charset="0"/>
                <a:ea typeface="ＭＳ Ｐゴシック" charset="-128"/>
                <a:cs typeface="Arial" panose="020B0604020202020204" pitchFamily="34" charset="0"/>
              </a:rPr>
              <a:t>Bündel </a:t>
            </a:r>
            <a:r>
              <a:rPr lang="de-DE" altLang="de-DE" sz="1600" dirty="0">
                <a:latin typeface="Arial" panose="020B0604020202020204" pitchFamily="34" charset="0"/>
                <a:ea typeface="ＭＳ Ｐゴシック" charset="-128"/>
                <a:cs typeface="Arial" panose="020B0604020202020204" pitchFamily="34" charset="0"/>
              </a:rPr>
              <a:t>x ist mindestens so gut wie es selbst; d. h</a:t>
            </a:r>
            <a:r>
              <a:rPr lang="de-DE" altLang="de-DE" sz="1600" i="1" dirty="0" smtClean="0">
                <a:latin typeface="Arial" panose="020B0604020202020204" pitchFamily="34" charset="0"/>
                <a:ea typeface="ＭＳ Ｐゴシック" charset="-128"/>
                <a:cs typeface="Arial" panose="020B0604020202020204" pitchFamily="34" charset="0"/>
              </a:rPr>
              <a:t>.</a:t>
            </a:r>
            <a:r>
              <a:rPr lang="de-DE" altLang="de-DE" sz="1600" dirty="0">
                <a:latin typeface="Arial" panose="020B0604020202020204" pitchFamily="34" charset="0"/>
                <a:ea typeface="ＭＳ Ｐゴシック" charset="-128"/>
                <a:cs typeface="Arial" panose="020B0604020202020204" pitchFamily="34" charset="0"/>
              </a:rPr>
              <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a:latin typeface="Arial" panose="020B0604020202020204" pitchFamily="34" charset="0"/>
                <a:ea typeface="ＭＳ Ｐゴシック" charset="-128"/>
                <a:cs typeface="Arial" panose="020B0604020202020204" pitchFamily="34" charset="0"/>
              </a:rPr>
              <a:t>                         </a:t>
            </a:r>
            <a:r>
              <a:rPr lang="de-DE" altLang="de-DE" sz="1600" dirty="0" smtClean="0">
                <a:latin typeface="Arial" panose="020B0604020202020204" pitchFamily="34" charset="0"/>
                <a:ea typeface="ＭＳ Ｐゴシック" charset="-128"/>
                <a:cs typeface="Arial" panose="020B0604020202020204" pitchFamily="34" charset="0"/>
              </a:rPr>
              <a:t>X            </a:t>
            </a:r>
            <a:r>
              <a:rPr lang="de-DE" altLang="de-DE" sz="1600" dirty="0" err="1" smtClean="0">
                <a:latin typeface="Arial" panose="020B0604020202020204" pitchFamily="34" charset="0"/>
                <a:ea typeface="ＭＳ Ｐゴシック" charset="-128"/>
                <a:cs typeface="Arial" panose="020B0604020202020204" pitchFamily="34" charset="0"/>
              </a:rPr>
              <a:t>x</a:t>
            </a:r>
            <a:r>
              <a:rPr lang="de-DE" altLang="de-DE" sz="1600" dirty="0">
                <a:latin typeface="Arial" panose="020B0604020202020204" pitchFamily="34" charset="0"/>
                <a:ea typeface="ＭＳ Ｐゴシック" charset="-128"/>
                <a:cs typeface="Arial" panose="020B0604020202020204" pitchFamily="34" charset="0"/>
              </a:rPr>
              <a:t>.</a:t>
            </a:r>
          </a:p>
          <a:p>
            <a:pPr>
              <a:lnSpc>
                <a:spcPct val="150000"/>
              </a:lnSpc>
            </a:pPr>
            <a:r>
              <a:rPr lang="de-DE" altLang="de-DE" sz="1600" i="1" dirty="0">
                <a:solidFill>
                  <a:schemeClr val="tx2"/>
                </a:solidFill>
                <a:latin typeface="Arial" panose="020B0604020202020204" pitchFamily="34" charset="0"/>
                <a:ea typeface="ＭＳ Ｐゴシック" charset="-128"/>
                <a:cs typeface="Arial" panose="020B0604020202020204" pitchFamily="34" charset="0"/>
              </a:rPr>
              <a:t>Transitivität</a:t>
            </a:r>
            <a:r>
              <a:rPr lang="de-DE" altLang="de-DE" sz="1600" dirty="0">
                <a:solidFill>
                  <a:schemeClr val="tx2"/>
                </a:solidFill>
                <a:latin typeface="Arial" panose="020B0604020202020204" pitchFamily="34" charset="0"/>
                <a:ea typeface="ＭＳ Ｐゴシック" charset="-128"/>
                <a:cs typeface="Arial" panose="020B0604020202020204" pitchFamily="34" charset="0"/>
              </a:rPr>
              <a:t>: Wenn</a:t>
            </a:r>
            <a:r>
              <a:rPr lang="de-DE" altLang="de-DE" sz="1600" dirty="0">
                <a:latin typeface="Arial" panose="020B0604020202020204" pitchFamily="34" charset="0"/>
                <a:ea typeface="ＭＳ Ｐゴシック" charset="-128"/>
                <a:cs typeface="Arial" panose="020B0604020202020204" pitchFamily="34" charset="0"/>
              </a:rPr>
              <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a:latin typeface="Arial" panose="020B0604020202020204" pitchFamily="34" charset="0"/>
                <a:ea typeface="ＭＳ Ｐゴシック" charset="-128"/>
                <a:cs typeface="Arial" panose="020B0604020202020204" pitchFamily="34" charset="0"/>
              </a:rPr>
              <a:t>	x zumindest so bevorzugt ist wie y, und</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a:latin typeface="Arial" panose="020B0604020202020204" pitchFamily="34" charset="0"/>
                <a:ea typeface="ＭＳ Ｐゴシック" charset="-128"/>
                <a:cs typeface="Arial" panose="020B0604020202020204" pitchFamily="34" charset="0"/>
              </a:rPr>
              <a:t>	y zumindest so bevorzugt ist wie z, dann</a:t>
            </a:r>
            <a:br>
              <a:rPr lang="de-DE" altLang="de-DE" sz="1600" dirty="0">
                <a:latin typeface="Arial" panose="020B0604020202020204" pitchFamily="34" charset="0"/>
                <a:ea typeface="ＭＳ Ｐゴシック" charset="-128"/>
                <a:cs typeface="Arial" panose="020B0604020202020204" pitchFamily="34" charset="0"/>
              </a:rPr>
            </a:br>
            <a:r>
              <a:rPr lang="de-DE" altLang="de-DE" sz="1600" dirty="0">
                <a:latin typeface="Arial" panose="020B0604020202020204" pitchFamily="34" charset="0"/>
                <a:ea typeface="ＭＳ Ｐゴシック" charset="-128"/>
                <a:cs typeface="Arial" panose="020B0604020202020204" pitchFamily="34" charset="0"/>
              </a:rPr>
              <a:t>	ist x zumindest so bevorzugt wie z; </a:t>
            </a:r>
            <a:r>
              <a:rPr lang="de-DE" altLang="de-DE" sz="1600" i="1" dirty="0">
                <a:latin typeface="Arial" panose="020B0604020202020204" pitchFamily="34" charset="0"/>
                <a:ea typeface="ＭＳ Ｐゴシック" charset="-128"/>
                <a:cs typeface="Arial" panose="020B0604020202020204" pitchFamily="34" charset="0"/>
              </a:rPr>
              <a:t>d. h.</a:t>
            </a:r>
            <a:br>
              <a:rPr lang="de-DE" altLang="de-DE" sz="1600" i="1" dirty="0">
                <a:latin typeface="Arial" panose="020B0604020202020204" pitchFamily="34" charset="0"/>
                <a:ea typeface="ＭＳ Ｐゴシック" charset="-128"/>
                <a:cs typeface="Arial" panose="020B0604020202020204" pitchFamily="34" charset="0"/>
              </a:rPr>
            </a:br>
            <a:r>
              <a:rPr lang="de-DE" altLang="de-DE" sz="1600" i="1" dirty="0">
                <a:latin typeface="Arial" panose="020B0604020202020204" pitchFamily="34" charset="0"/>
                <a:ea typeface="ＭＳ Ｐゴシック" charset="-128"/>
                <a:cs typeface="Arial" panose="020B0604020202020204" pitchFamily="34" charset="0"/>
              </a:rPr>
              <a:t/>
            </a:r>
            <a:br>
              <a:rPr lang="de-DE" altLang="de-DE" sz="1600" i="1" dirty="0">
                <a:latin typeface="Arial" panose="020B0604020202020204" pitchFamily="34" charset="0"/>
                <a:ea typeface="ＭＳ Ｐゴシック" charset="-128"/>
                <a:cs typeface="Arial" panose="020B0604020202020204" pitchFamily="34" charset="0"/>
              </a:rPr>
            </a:br>
            <a:r>
              <a:rPr lang="en-US" altLang="de-DE" sz="1600" i="1" dirty="0">
                <a:latin typeface="Arial" panose="020B0604020202020204" pitchFamily="34" charset="0"/>
                <a:ea typeface="ＭＳ Ｐゴシック" charset="-128"/>
                <a:cs typeface="Arial" panose="020B0604020202020204" pitchFamily="34" charset="0"/>
              </a:rPr>
              <a:t> 		 </a:t>
            </a:r>
            <a:r>
              <a:rPr lang="en-US" altLang="de-DE" sz="1600" dirty="0">
                <a:latin typeface="Arial" panose="020B0604020202020204" pitchFamily="34" charset="0"/>
                <a:ea typeface="ＭＳ Ｐゴシック" charset="-128"/>
                <a:cs typeface="Arial" panose="020B0604020202020204" pitchFamily="34" charset="0"/>
              </a:rPr>
              <a:t>x      </a:t>
            </a:r>
            <a:r>
              <a:rPr lang="en-US" altLang="de-DE" sz="1600" dirty="0" smtClean="0">
                <a:latin typeface="Arial" panose="020B0604020202020204" pitchFamily="34" charset="0"/>
                <a:ea typeface="ＭＳ Ｐゴシック" charset="-128"/>
                <a:cs typeface="Arial" panose="020B0604020202020204" pitchFamily="34" charset="0"/>
              </a:rPr>
              <a:t>    y   und   </a:t>
            </a:r>
            <a:r>
              <a:rPr lang="en-US" altLang="de-DE" sz="1600" dirty="0">
                <a:latin typeface="Arial" panose="020B0604020202020204" pitchFamily="34" charset="0"/>
                <a:ea typeface="ＭＳ Ｐゴシック" charset="-128"/>
                <a:cs typeface="Arial" panose="020B0604020202020204" pitchFamily="34" charset="0"/>
              </a:rPr>
              <a:t>y     </a:t>
            </a:r>
            <a:r>
              <a:rPr lang="en-US" altLang="de-DE" sz="1600" dirty="0" smtClean="0">
                <a:latin typeface="Arial" panose="020B0604020202020204" pitchFamily="34" charset="0"/>
                <a:ea typeface="ＭＳ Ｐゴシック" charset="-128"/>
                <a:cs typeface="Arial" panose="020B0604020202020204" pitchFamily="34" charset="0"/>
              </a:rPr>
              <a:t>    </a:t>
            </a:r>
            <a:r>
              <a:rPr lang="en-US" altLang="de-DE" sz="1600" dirty="0">
                <a:latin typeface="Arial" panose="020B0604020202020204" pitchFamily="34" charset="0"/>
                <a:ea typeface="ＭＳ Ｐゴシック" charset="-128"/>
                <a:cs typeface="Arial" panose="020B0604020202020204" pitchFamily="34" charset="0"/>
              </a:rPr>
              <a:t>z          </a:t>
            </a:r>
            <a:r>
              <a:rPr lang="en-US" altLang="de-DE" sz="1600" dirty="0" smtClean="0">
                <a:latin typeface="Arial" panose="020B0604020202020204" pitchFamily="34" charset="0"/>
                <a:ea typeface="ＭＳ Ｐゴシック" charset="-128"/>
                <a:cs typeface="Arial" panose="020B0604020202020204" pitchFamily="34" charset="0"/>
              </a:rPr>
              <a:t>  x          z</a:t>
            </a:r>
            <a:r>
              <a:rPr lang="en-US" altLang="de-DE" sz="1600" dirty="0">
                <a:latin typeface="Arial" panose="020B0604020202020204" pitchFamily="34" charset="0"/>
                <a:ea typeface="ＭＳ Ｐゴシック" charset="-128"/>
                <a:cs typeface="Arial" panose="020B0604020202020204" pitchFamily="34" charset="0"/>
              </a:rPr>
              <a:t>.</a:t>
            </a:r>
          </a:p>
          <a:p>
            <a:endParaRPr lang="de-DE" sz="16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fld id="{B03C7EDE-C1C1-4A17-8A67-66AA4FFFB732}" type="slidenum">
              <a:rPr lang="de-DE" smtClean="0"/>
              <a:pPr/>
              <a:t>7</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
        <p:nvSpPr>
          <p:cNvPr id="7" name="AutoShape 4"/>
          <p:cNvSpPr>
            <a:spLocks noChangeArrowheads="1"/>
          </p:cNvSpPr>
          <p:nvPr/>
        </p:nvSpPr>
        <p:spPr bwMode="auto">
          <a:xfrm>
            <a:off x="5403850" y="5573069"/>
            <a:ext cx="520700" cy="215900"/>
          </a:xfrm>
          <a:prstGeom prst="rightArrow">
            <a:avLst>
              <a:gd name="adj1" fmla="val 50000"/>
              <a:gd name="adj2" fmla="val 120599"/>
            </a:avLst>
          </a:prstGeom>
          <a:solidFill>
            <a:schemeClr val="tx1"/>
          </a:solidFill>
          <a:ln w="12700">
            <a:solidFill>
              <a:schemeClr val="tx1"/>
            </a:solidFill>
            <a:miter lim="800000"/>
            <a:headEnd/>
            <a:tailEnd/>
          </a:ln>
        </p:spPr>
        <p:txBody>
          <a:bodyPr wrap="none" anchor="ct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lgn="ctr">
              <a:spcBef>
                <a:spcPct val="0"/>
              </a:spcBef>
              <a:buClrTx/>
              <a:buSzTx/>
              <a:buFontTx/>
              <a:buNone/>
            </a:pPr>
            <a:endParaRPr lang="de-DE" altLang="de-DE" sz="2400" b="0"/>
          </a:p>
        </p:txBody>
      </p:sp>
      <p:grpSp>
        <p:nvGrpSpPr>
          <p:cNvPr id="8" name="Group 9"/>
          <p:cNvGrpSpPr>
            <a:grpSpLocks/>
          </p:cNvGrpSpPr>
          <p:nvPr/>
        </p:nvGrpSpPr>
        <p:grpSpPr bwMode="auto">
          <a:xfrm>
            <a:off x="2660672" y="2974674"/>
            <a:ext cx="512763" cy="942975"/>
            <a:chOff x="2054" y="2319"/>
            <a:chExt cx="323" cy="594"/>
          </a:xfrm>
        </p:grpSpPr>
        <p:sp>
          <p:nvSpPr>
            <p:cNvPr id="9" name="Text Box 10"/>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10" name="Rectangle 11"/>
            <p:cNvSpPr>
              <a:spLocks noChangeArrowheads="1"/>
            </p:cNvSpPr>
            <p:nvPr/>
          </p:nvSpPr>
          <p:spPr bwMode="auto">
            <a:xfrm>
              <a:off x="2068"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1" name="Group 9"/>
          <p:cNvGrpSpPr>
            <a:grpSpLocks/>
          </p:cNvGrpSpPr>
          <p:nvPr/>
        </p:nvGrpSpPr>
        <p:grpSpPr bwMode="auto">
          <a:xfrm>
            <a:off x="2901178" y="5438130"/>
            <a:ext cx="512763" cy="942975"/>
            <a:chOff x="2034" y="2319"/>
            <a:chExt cx="323" cy="594"/>
          </a:xfrm>
        </p:grpSpPr>
        <p:sp>
          <p:nvSpPr>
            <p:cNvPr id="12" name="Text Box 10"/>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13" name="Rectangle 11"/>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4" name="Group 9"/>
          <p:cNvGrpSpPr>
            <a:grpSpLocks/>
          </p:cNvGrpSpPr>
          <p:nvPr/>
        </p:nvGrpSpPr>
        <p:grpSpPr bwMode="auto">
          <a:xfrm>
            <a:off x="4567967" y="5438130"/>
            <a:ext cx="512763" cy="942975"/>
            <a:chOff x="2034" y="2319"/>
            <a:chExt cx="323" cy="594"/>
          </a:xfrm>
        </p:grpSpPr>
        <p:sp>
          <p:nvSpPr>
            <p:cNvPr id="15" name="Text Box 10"/>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16" name="Rectangle 11"/>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grpSp>
        <p:nvGrpSpPr>
          <p:cNvPr id="17" name="Group 9"/>
          <p:cNvGrpSpPr>
            <a:grpSpLocks/>
          </p:cNvGrpSpPr>
          <p:nvPr/>
        </p:nvGrpSpPr>
        <p:grpSpPr bwMode="auto">
          <a:xfrm>
            <a:off x="6194511" y="5387886"/>
            <a:ext cx="512763" cy="942975"/>
            <a:chOff x="2034" y="2319"/>
            <a:chExt cx="323" cy="594"/>
          </a:xfrm>
        </p:grpSpPr>
        <p:sp>
          <p:nvSpPr>
            <p:cNvPr id="18" name="Text Box 10"/>
            <p:cNvSpPr txBox="1">
              <a:spLocks noChangeArrowheads="1"/>
            </p:cNvSpPr>
            <p:nvPr/>
          </p:nvSpPr>
          <p:spPr bwMode="auto">
            <a:xfrm>
              <a:off x="2054" y="2471"/>
              <a:ext cx="3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b="0"/>
                <a:t>~</a:t>
              </a:r>
            </a:p>
          </p:txBody>
        </p:sp>
        <p:sp>
          <p:nvSpPr>
            <p:cNvPr id="19" name="Rectangle 11"/>
            <p:cNvSpPr>
              <a:spLocks noChangeArrowheads="1"/>
            </p:cNvSpPr>
            <p:nvPr/>
          </p:nvSpPr>
          <p:spPr bwMode="auto">
            <a:xfrm>
              <a:off x="2034" y="2319"/>
              <a:ext cx="30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a:spcBef>
                  <a:spcPct val="20000"/>
                </a:spcBef>
                <a:buClr>
                  <a:schemeClr val="tx2"/>
                </a:buClr>
                <a:buSzPct val="75000"/>
                <a:buFont typeface="Monotype Sorts" charset="2"/>
                <a:buChar char="u"/>
                <a:defRPr sz="3200" b="1">
                  <a:solidFill>
                    <a:schemeClr val="tx1"/>
                  </a:solidFill>
                  <a:latin typeface="Arial" pitchFamily="34" charset="0"/>
                  <a:ea typeface="ＭＳ Ｐゴシック" pitchFamily="34" charset="-128"/>
                </a:defRPr>
              </a:lvl1pPr>
              <a:lvl2pPr marL="742950" indent="-285750" algn="l">
                <a:spcBef>
                  <a:spcPct val="20000"/>
                </a:spcBef>
                <a:buClr>
                  <a:schemeClr val="tx1"/>
                </a:buClr>
                <a:buChar char="–"/>
                <a:defRPr sz="3200" b="1">
                  <a:solidFill>
                    <a:schemeClr val="tx1"/>
                  </a:solidFill>
                  <a:latin typeface="Arial" pitchFamily="34" charset="0"/>
                  <a:ea typeface="ＭＳ Ｐゴシック" pitchFamily="34" charset="-128"/>
                </a:defRPr>
              </a:lvl2pPr>
              <a:lvl3pPr marL="1143000" indent="-228600" algn="l">
                <a:spcBef>
                  <a:spcPct val="20000"/>
                </a:spcBef>
                <a:buClr>
                  <a:schemeClr val="tx2"/>
                </a:buClr>
                <a:buSzPct val="75000"/>
                <a:buFont typeface="Monotype Sorts" charset="2"/>
                <a:buChar char="v"/>
                <a:defRPr sz="3200" b="1">
                  <a:solidFill>
                    <a:schemeClr val="tx1"/>
                  </a:solidFill>
                  <a:latin typeface="Arial" pitchFamily="34" charset="0"/>
                  <a:ea typeface="ＭＳ Ｐゴシック" pitchFamily="34" charset="-128"/>
                </a:defRPr>
              </a:lvl3pPr>
              <a:lvl4pPr marL="1600200" indent="-228600" algn="l">
                <a:spcBef>
                  <a:spcPct val="20000"/>
                </a:spcBef>
                <a:buClr>
                  <a:schemeClr val="tx2"/>
                </a:buClr>
                <a:buSzPct val="100000"/>
                <a:buChar char="–"/>
                <a:defRPr sz="2000">
                  <a:solidFill>
                    <a:schemeClr val="tx1"/>
                  </a:solidFill>
                  <a:latin typeface="Arial" pitchFamily="34" charset="0"/>
                  <a:ea typeface="ＭＳ Ｐゴシック" pitchFamily="34" charset="-128"/>
                </a:defRPr>
              </a:lvl4pPr>
              <a:lvl5pPr marL="2057400" indent="-228600" algn="l">
                <a:spcBef>
                  <a:spcPct val="20000"/>
                </a:spcBef>
                <a:buClr>
                  <a:schemeClr val="tx1"/>
                </a:buClr>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lr>
                  <a:schemeClr val="tx1"/>
                </a:buClr>
                <a:buChar char="–"/>
                <a:defRPr sz="2000">
                  <a:solidFill>
                    <a:schemeClr val="tx1"/>
                  </a:solidFill>
                  <a:latin typeface="Arial" pitchFamily="34" charset="0"/>
                  <a:ea typeface="ＭＳ Ｐゴシック" pitchFamily="34" charset="-128"/>
                </a:defRPr>
              </a:lvl9pPr>
            </a:lstStyle>
            <a:p>
              <a:pPr>
                <a:spcBef>
                  <a:spcPct val="0"/>
                </a:spcBef>
                <a:buClrTx/>
                <a:buSzTx/>
                <a:buFontTx/>
                <a:buNone/>
              </a:pPr>
              <a:r>
                <a:rPr lang="en-US" altLang="de-DE" sz="4000" dirty="0">
                  <a:latin typeface="MT Extra" pitchFamily="18" charset="2"/>
                </a:rPr>
                <a:t>f</a:t>
              </a:r>
            </a:p>
          </p:txBody>
        </p:sp>
      </p:grpSp>
    </p:spTree>
    <p:extLst>
      <p:ext uri="{BB962C8B-B14F-4D97-AF65-F5344CB8AC3E}">
        <p14:creationId xmlns:p14="http://schemas.microsoft.com/office/powerpoint/2010/main" val="33762397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Indifferenzkurven</a:t>
            </a:r>
            <a:endParaRPr lang="de-DE" dirty="0"/>
          </a:p>
        </p:txBody>
      </p:sp>
      <p:sp>
        <p:nvSpPr>
          <p:cNvPr id="3" name="Inhaltsplatzhalter 2"/>
          <p:cNvSpPr>
            <a:spLocks noGrp="1"/>
          </p:cNvSpPr>
          <p:nvPr>
            <p:ph idx="1"/>
          </p:nvPr>
        </p:nvSpPr>
        <p:spPr/>
        <p:txBody>
          <a:bodyPr/>
          <a:lstStyle/>
          <a:p>
            <a:pPr defTabSz="912813">
              <a:lnSpc>
                <a:spcPct val="150000"/>
              </a:lnSpc>
            </a:pPr>
            <a:endParaRPr lang="de-DE" altLang="de-DE" dirty="0" smtClean="0">
              <a:ea typeface="ＭＳ Ｐゴシック" charset="-128"/>
            </a:endParaRPr>
          </a:p>
          <a:p>
            <a:pPr defTabSz="912813">
              <a:lnSpc>
                <a:spcPct val="150000"/>
              </a:lnSpc>
            </a:pPr>
            <a:r>
              <a:rPr lang="de-DE" altLang="de-DE" sz="1600" b="0" dirty="0" smtClean="0">
                <a:ea typeface="ＭＳ Ｐゴシック" charset="-128"/>
              </a:rPr>
              <a:t>Nehmen </a:t>
            </a:r>
            <a:r>
              <a:rPr lang="de-DE" altLang="de-DE" sz="1600" b="0" dirty="0">
                <a:ea typeface="ＭＳ Ｐゴシック" charset="-128"/>
              </a:rPr>
              <a:t>wir ein beliebiges </a:t>
            </a:r>
            <a:r>
              <a:rPr lang="en-US" altLang="de-DE" sz="1600" b="0" dirty="0">
                <a:ea typeface="ＭＳ Ｐゴシック" charset="-128"/>
              </a:rPr>
              <a:t>x</a:t>
            </a:r>
            <a:r>
              <a:rPr lang="ja-JP" altLang="en-US" sz="1600" b="0" dirty="0">
                <a:ea typeface="ＭＳ Ｐゴシック" charset="-128"/>
              </a:rPr>
              <a:t>’</a:t>
            </a:r>
            <a:r>
              <a:rPr lang="en-US" altLang="ja-JP" sz="1600" b="0" dirty="0">
                <a:ea typeface="ＭＳ Ｐゴシック" charset="-128"/>
              </a:rPr>
              <a:t>.  </a:t>
            </a:r>
            <a:endParaRPr lang="en-US" altLang="ja-JP" sz="1600" b="0" dirty="0" smtClean="0">
              <a:ea typeface="ＭＳ Ｐゴシック" charset="-128"/>
            </a:endParaRPr>
          </a:p>
          <a:p>
            <a:pPr defTabSz="912813">
              <a:lnSpc>
                <a:spcPct val="150000"/>
              </a:lnSpc>
            </a:pPr>
            <a:r>
              <a:rPr lang="de-DE" altLang="ja-JP" sz="1600" b="0" dirty="0" smtClean="0">
                <a:ea typeface="ＭＳ Ｐゴシック" charset="-128"/>
              </a:rPr>
              <a:t>Die </a:t>
            </a:r>
            <a:r>
              <a:rPr lang="de-DE" altLang="ja-JP" sz="1600" b="0" dirty="0">
                <a:ea typeface="ＭＳ Ｐゴシック" charset="-128"/>
              </a:rPr>
              <a:t>Menge aller Bündel gleich bevorzugt wie</a:t>
            </a:r>
            <a:r>
              <a:rPr lang="en-US" altLang="ja-JP" sz="1600" b="0" dirty="0">
                <a:ea typeface="ＭＳ Ｐゴシック" charset="-128"/>
              </a:rPr>
              <a:t> x</a:t>
            </a:r>
            <a:r>
              <a:rPr lang="ja-JP" altLang="en-US" sz="1600" b="0" dirty="0">
                <a:ea typeface="ＭＳ Ｐゴシック" charset="-128"/>
              </a:rPr>
              <a:t>’</a:t>
            </a:r>
            <a:r>
              <a:rPr lang="en-US" altLang="ja-JP" sz="1600" b="0" dirty="0">
                <a:ea typeface="ＭＳ Ｐゴシック" charset="-128"/>
              </a:rPr>
              <a:t> </a:t>
            </a:r>
            <a:r>
              <a:rPr lang="de-DE" altLang="ja-JP" sz="1600" b="0" dirty="0">
                <a:ea typeface="ＭＳ Ｐゴシック" charset="-128"/>
              </a:rPr>
              <a:t>ergibt die Indifferenzkurve für</a:t>
            </a:r>
            <a:r>
              <a:rPr lang="de-DE" altLang="ja-JP" sz="1600" b="0" dirty="0">
                <a:solidFill>
                  <a:schemeClr val="tx2"/>
                </a:solidFill>
                <a:ea typeface="ＭＳ Ｐゴシック" charset="-128"/>
              </a:rPr>
              <a:t> </a:t>
            </a:r>
            <a:r>
              <a:rPr lang="en-US" altLang="ja-JP" sz="1600" b="0" dirty="0">
                <a:solidFill>
                  <a:schemeClr val="tx2"/>
                </a:solidFill>
                <a:ea typeface="ＭＳ Ｐゴシック" charset="-128"/>
              </a:rPr>
              <a:t>x</a:t>
            </a:r>
            <a:r>
              <a:rPr lang="ja-JP" altLang="en-US" sz="1600" b="0" dirty="0" smtClean="0">
                <a:solidFill>
                  <a:schemeClr val="tx2"/>
                </a:solidFill>
                <a:ea typeface="ＭＳ Ｐゴシック" charset="-128"/>
              </a:rPr>
              <a:t>’</a:t>
            </a:r>
            <a:r>
              <a:rPr lang="en-US" altLang="ja-JP" sz="1600" b="0" dirty="0" smtClean="0">
                <a:ea typeface="ＭＳ Ｐゴシック" charset="-128"/>
              </a:rPr>
              <a:t>: </a:t>
            </a:r>
            <a:r>
              <a:rPr lang="en-US" altLang="ja-JP" sz="1600" b="0" dirty="0">
                <a:ea typeface="ＭＳ Ｐゴシック" charset="-128"/>
              </a:rPr>
              <a:t>das </a:t>
            </a:r>
            <a:r>
              <a:rPr lang="de-DE" altLang="ja-JP" sz="1600" b="0" dirty="0">
                <a:ea typeface="ＭＳ Ｐゴシック" charset="-128"/>
              </a:rPr>
              <a:t>ist die Menge aller Bündel  </a:t>
            </a:r>
            <a:r>
              <a:rPr lang="en-US" altLang="ja-JP" sz="1600" b="0" dirty="0">
                <a:ea typeface="ＭＳ Ｐゴシック" charset="-128"/>
              </a:rPr>
              <a:t>  </a:t>
            </a:r>
            <a:r>
              <a:rPr lang="en-US" altLang="ja-JP" sz="1600" b="0" dirty="0" smtClean="0">
                <a:ea typeface="ＭＳ Ｐゴシック" charset="-128"/>
              </a:rPr>
              <a:t> </a:t>
            </a:r>
            <a:r>
              <a:rPr lang="de-DE" altLang="ja-JP" sz="1600" b="0" dirty="0">
                <a:ea typeface="ＭＳ Ｐゴシック" charset="-128"/>
              </a:rPr>
              <a:t>y</a:t>
            </a:r>
            <a:r>
              <a:rPr lang="en-US" altLang="ja-JP" sz="1600" b="0" dirty="0">
                <a:ea typeface="ＭＳ Ｐゴシック" charset="-128"/>
              </a:rPr>
              <a:t> </a:t>
            </a:r>
            <a:r>
              <a:rPr lang="de-DE" altLang="ja-JP" sz="1600" b="0" dirty="0">
                <a:latin typeface="Symbol" pitchFamily="18" charset="2"/>
                <a:ea typeface="ＭＳ Ｐゴシック" charset="-128"/>
              </a:rPr>
              <a:t>~</a:t>
            </a:r>
            <a:r>
              <a:rPr lang="de-DE" altLang="ja-JP" sz="1600" b="0" dirty="0">
                <a:ea typeface="ＭＳ Ｐゴシック" charset="-128"/>
              </a:rPr>
              <a:t> x’.</a:t>
            </a:r>
          </a:p>
          <a:p>
            <a:pPr defTabSz="912813">
              <a:lnSpc>
                <a:spcPct val="150000"/>
              </a:lnSpc>
            </a:pPr>
            <a:r>
              <a:rPr lang="de-AT" altLang="de-DE" sz="1600" b="0" dirty="0">
                <a:ea typeface="ＭＳ Ｐゴシック" charset="-128"/>
              </a:rPr>
              <a:t>Da eine „Indifferenzkurve“ nicht immer eine Kurve sein muss, wäre „Indifferenzmenge“ eine bessere Bezeichnung.</a:t>
            </a:r>
            <a:endParaRPr lang="de-DE" sz="1600" b="0"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8</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Tree>
    <p:extLst>
      <p:ext uri="{BB962C8B-B14F-4D97-AF65-F5344CB8AC3E}">
        <p14:creationId xmlns:p14="http://schemas.microsoft.com/office/powerpoint/2010/main" val="17806004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ea typeface="ＭＳ Ｐゴシック" charset="-128"/>
              </a:rPr>
              <a:t>Eine Indifferenzkurve</a:t>
            </a:r>
            <a:endParaRPr lang="de-DE" dirty="0"/>
          </a:p>
        </p:txBody>
      </p:sp>
      <p:sp>
        <p:nvSpPr>
          <p:cNvPr id="3" name="Inhaltsplatzhalter 2"/>
          <p:cNvSpPr>
            <a:spLocks noGrp="1"/>
          </p:cNvSpPr>
          <p:nvPr>
            <p:ph idx="1"/>
          </p:nvPr>
        </p:nvSpPr>
        <p:spPr>
          <a:xfrm>
            <a:off x="787063" y="1981200"/>
            <a:ext cx="8697417" cy="4219576"/>
          </a:xfrm>
        </p:spPr>
        <p:txBody>
          <a:bodyPr/>
          <a:lstStyle/>
          <a:p>
            <a:pPr lvl="0" eaLnBrk="0" fontAlgn="base" hangingPunct="0">
              <a:spcBef>
                <a:spcPct val="0"/>
              </a:spcBef>
              <a:spcAft>
                <a:spcPct val="0"/>
              </a:spcAft>
              <a:defRPr/>
            </a:pPr>
            <a:r>
              <a:rPr lang="en-US" altLang="de-DE" sz="1600" cap="none" spc="0" dirty="0" smtClean="0">
                <a:solidFill>
                  <a:srgbClr val="000000"/>
                </a:solidFill>
                <a:latin typeface="Arial" panose="020B0604020202020204" pitchFamily="34" charset="0"/>
                <a:ea typeface="ＭＳ Ｐゴシック" charset="-128"/>
                <a:cs typeface="Arial" panose="020B0604020202020204" pitchFamily="34" charset="0"/>
              </a:rPr>
              <a:t>x</a:t>
            </a:r>
            <a:r>
              <a:rPr lang="en-US" altLang="de-DE" sz="1600" cap="none" spc="0" baseline="-25000" dirty="0" smtClean="0">
                <a:solidFill>
                  <a:srgbClr val="000000"/>
                </a:solidFill>
                <a:latin typeface="Arial" pitchFamily="34" charset="0"/>
                <a:ea typeface="ＭＳ Ｐゴシック" charset="-128"/>
                <a:cs typeface="Arial" panose="020B0604020202020204" pitchFamily="34" charset="0"/>
              </a:rPr>
              <a:t>2</a:t>
            </a:r>
            <a:r>
              <a:rPr lang="en-US" altLang="de-DE" sz="1800" dirty="0" smtClean="0">
                <a:latin typeface="Arial" panose="020B0604020202020204" pitchFamily="34" charset="0"/>
                <a:cs typeface="Arial" panose="020B0604020202020204" pitchFamily="34" charset="0"/>
              </a:rPr>
              <a:t>	</a:t>
            </a:r>
          </a:p>
          <a:p>
            <a:r>
              <a:rPr lang="en-US" altLang="de-DE" dirty="0" smtClean="0">
                <a:effectLst>
                  <a:outerShdw blurRad="38100" dist="38100" dir="2700000" algn="tl">
                    <a:srgbClr val="C0C0C0"/>
                  </a:outerShdw>
                </a:effectLst>
              </a:rPr>
              <a:t>							</a:t>
            </a:r>
            <a:endParaRPr lang="de-DE" dirty="0"/>
          </a:p>
        </p:txBody>
      </p:sp>
      <p:sp>
        <p:nvSpPr>
          <p:cNvPr id="4" name="Foliennummernplatzhalter 3"/>
          <p:cNvSpPr>
            <a:spLocks noGrp="1"/>
          </p:cNvSpPr>
          <p:nvPr>
            <p:ph type="sldNum" sz="quarter" idx="12"/>
          </p:nvPr>
        </p:nvSpPr>
        <p:spPr/>
        <p:txBody>
          <a:bodyPr/>
          <a:lstStyle/>
          <a:p>
            <a:fld id="{B03C7EDE-C1C1-4A17-8A67-66AA4FFFB732}" type="slidenum">
              <a:rPr lang="de-DE" smtClean="0"/>
              <a:pPr/>
              <a:t>9</a:t>
            </a:fld>
            <a:endParaRPr lang="de-DE" dirty="0"/>
          </a:p>
        </p:txBody>
      </p:sp>
      <p:sp>
        <p:nvSpPr>
          <p:cNvPr id="5" name="Datumsplatzhalter 4"/>
          <p:cNvSpPr>
            <a:spLocks noGrp="1"/>
          </p:cNvSpPr>
          <p:nvPr>
            <p:ph type="dt" sz="half" idx="10"/>
          </p:nvPr>
        </p:nvSpPr>
        <p:spPr/>
        <p:txBody>
          <a:bodyPr/>
          <a:lstStyle/>
          <a:p>
            <a:r>
              <a:rPr lang="de-DE" smtClean="0"/>
              <a:t>Varian: Grundzüge der Mikroökonomik 9. A. De Gruyter Oldenbourg 2016. ISBN  978-3-11-044093-5</a:t>
            </a:r>
            <a:endParaRPr lang="de-DE" dirty="0"/>
          </a:p>
        </p:txBody>
      </p:sp>
      <p:sp>
        <p:nvSpPr>
          <p:cNvPr id="6" name="Line 3"/>
          <p:cNvSpPr>
            <a:spLocks noChangeShapeType="1"/>
          </p:cNvSpPr>
          <p:nvPr/>
        </p:nvSpPr>
        <p:spPr bwMode="auto">
          <a:xfrm>
            <a:off x="1418493" y="1998784"/>
            <a:ext cx="0" cy="3745523"/>
          </a:xfrm>
          <a:prstGeom prst="line">
            <a:avLst/>
          </a:prstGeom>
          <a:noFill/>
          <a:ln w="12700">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endParaRPr lang="de-DE"/>
          </a:p>
        </p:txBody>
      </p:sp>
      <p:sp>
        <p:nvSpPr>
          <p:cNvPr id="8" name="Line 4"/>
          <p:cNvSpPr>
            <a:spLocks noChangeShapeType="1"/>
          </p:cNvSpPr>
          <p:nvPr/>
        </p:nvSpPr>
        <p:spPr bwMode="auto">
          <a:xfrm>
            <a:off x="1418493" y="5744308"/>
            <a:ext cx="4308231" cy="0"/>
          </a:xfrm>
          <a:prstGeom prst="line">
            <a:avLst/>
          </a:prstGeom>
          <a:noFill/>
          <a:ln w="1270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9" name="Rechteck 8"/>
          <p:cNvSpPr/>
          <p:nvPr/>
        </p:nvSpPr>
        <p:spPr>
          <a:xfrm>
            <a:off x="5561665" y="5744307"/>
            <a:ext cx="373820" cy="338554"/>
          </a:xfrm>
          <a:prstGeom prst="rect">
            <a:avLst/>
          </a:prstGeom>
        </p:spPr>
        <p:txBody>
          <a:bodyPr wrap="none">
            <a:spAutoFit/>
          </a:bodyPr>
          <a:lstStyle/>
          <a:p>
            <a:r>
              <a:rPr lang="en-US" altLang="de-DE" sz="1600" b="1" dirty="0">
                <a:solidFill>
                  <a:srgbClr val="000000"/>
                </a:solidFill>
                <a:latin typeface="Arial" pitchFamily="34" charset="0"/>
                <a:ea typeface="ＭＳ Ｐゴシック" charset="-128"/>
              </a:rPr>
              <a:t>x</a:t>
            </a:r>
            <a:r>
              <a:rPr lang="en-US" altLang="de-DE" sz="1600" b="1" baseline="-25000" dirty="0">
                <a:solidFill>
                  <a:srgbClr val="000000"/>
                </a:solidFill>
                <a:latin typeface="Arial" pitchFamily="34" charset="0"/>
                <a:ea typeface="ＭＳ Ｐゴシック" charset="-128"/>
              </a:rPr>
              <a:t>1</a:t>
            </a:r>
            <a:endParaRPr lang="de-DE" sz="1600" dirty="0"/>
          </a:p>
        </p:txBody>
      </p:sp>
      <p:sp>
        <p:nvSpPr>
          <p:cNvPr id="11" name="Freeform 17"/>
          <p:cNvSpPr>
            <a:spLocks/>
          </p:cNvSpPr>
          <p:nvPr/>
        </p:nvSpPr>
        <p:spPr bwMode="auto">
          <a:xfrm>
            <a:off x="1931560" y="2247167"/>
            <a:ext cx="3024188" cy="3286125"/>
          </a:xfrm>
          <a:custGeom>
            <a:avLst/>
            <a:gdLst>
              <a:gd name="T0" fmla="*/ 0 w 2055"/>
              <a:gd name="T1" fmla="*/ 0 h 2040"/>
              <a:gd name="T2" fmla="*/ 2147483647 w 2055"/>
              <a:gd name="T3" fmla="*/ 2147483647 h 2040"/>
              <a:gd name="T4" fmla="*/ 2147483647 w 2055"/>
              <a:gd name="T5" fmla="*/ 2147483647 h 2040"/>
              <a:gd name="T6" fmla="*/ 0 60000 65536"/>
              <a:gd name="T7" fmla="*/ 0 60000 65536"/>
              <a:gd name="T8" fmla="*/ 0 60000 65536"/>
              <a:gd name="T9" fmla="*/ 0 w 2055"/>
              <a:gd name="T10" fmla="*/ 0 h 2040"/>
              <a:gd name="T11" fmla="*/ 2055 w 2055"/>
              <a:gd name="T12" fmla="*/ 2040 h 2040"/>
            </a:gdLst>
            <a:ahLst/>
            <a:cxnLst>
              <a:cxn ang="T6">
                <a:pos x="T0" y="T1"/>
              </a:cxn>
              <a:cxn ang="T7">
                <a:pos x="T2" y="T3"/>
              </a:cxn>
              <a:cxn ang="T8">
                <a:pos x="T4" y="T5"/>
              </a:cxn>
            </a:cxnLst>
            <a:rect l="T9" t="T10" r="T11" b="T12"/>
            <a:pathLst>
              <a:path w="2055" h="2040">
                <a:moveTo>
                  <a:pt x="0" y="0"/>
                </a:moveTo>
                <a:cubicBezTo>
                  <a:pt x="16" y="460"/>
                  <a:pt x="33" y="920"/>
                  <a:pt x="375" y="1260"/>
                </a:cubicBezTo>
                <a:cubicBezTo>
                  <a:pt x="717" y="1600"/>
                  <a:pt x="1386" y="1820"/>
                  <a:pt x="2055" y="2040"/>
                </a:cubicBezTo>
              </a:path>
            </a:pathLst>
          </a:custGeom>
          <a:noFill/>
          <a:ln w="57150">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3" name="Oval 8"/>
          <p:cNvSpPr>
            <a:spLocks noChangeArrowheads="1"/>
          </p:cNvSpPr>
          <p:nvPr/>
        </p:nvSpPr>
        <p:spPr bwMode="auto">
          <a:xfrm>
            <a:off x="1823610" y="2559050"/>
            <a:ext cx="215900" cy="215900"/>
          </a:xfrm>
          <a:prstGeom prst="ellipse">
            <a:avLst/>
          </a:prstGeom>
          <a:solidFill>
            <a:srgbClr val="5F5F5F"/>
          </a:solidFill>
          <a:ln w="12700">
            <a:solidFill>
              <a:srgbClr val="EAEAEA"/>
            </a:solidFill>
            <a:round/>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4" name="Oval 9"/>
          <p:cNvSpPr>
            <a:spLocks noChangeArrowheads="1"/>
          </p:cNvSpPr>
          <p:nvPr/>
        </p:nvSpPr>
        <p:spPr bwMode="auto">
          <a:xfrm>
            <a:off x="2262552" y="4059604"/>
            <a:ext cx="215900" cy="215900"/>
          </a:xfrm>
          <a:prstGeom prst="ellipse">
            <a:avLst/>
          </a:prstGeom>
          <a:solidFill>
            <a:srgbClr val="5F5F5F"/>
          </a:solidFill>
          <a:ln w="12700">
            <a:solidFill>
              <a:srgbClr val="EAEAEA"/>
            </a:solidFill>
            <a:round/>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sp>
        <p:nvSpPr>
          <p:cNvPr id="15" name="Oval 10"/>
          <p:cNvSpPr>
            <a:spLocks noChangeArrowheads="1"/>
          </p:cNvSpPr>
          <p:nvPr/>
        </p:nvSpPr>
        <p:spPr bwMode="auto">
          <a:xfrm>
            <a:off x="3977542" y="5126403"/>
            <a:ext cx="215900" cy="215900"/>
          </a:xfrm>
          <a:prstGeom prst="ellipse">
            <a:avLst/>
          </a:prstGeom>
          <a:solidFill>
            <a:srgbClr val="5F5F5F"/>
          </a:solidFill>
          <a:ln w="12700">
            <a:solidFill>
              <a:srgbClr val="EAEAEA"/>
            </a:solidFill>
            <a:round/>
            <a:headEnd/>
            <a:tailEnd/>
          </a:ln>
        </p:spPr>
        <p:txBody>
          <a:bodyPr wrap="none" anchor="ctr"/>
          <a:lstStyle>
            <a:defPPr>
              <a:defRPr lang="en-US"/>
            </a:defPPr>
            <a:lvl1pPr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56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28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00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7213" indent="1588" algn="ctr"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altLang="de-DE" sz="2400" b="0" i="0" u="none" strike="noStrike" kern="1200" cap="none" spc="0" normalizeH="0" baseline="0" noProof="0">
              <a:ln>
                <a:noFill/>
              </a:ln>
              <a:solidFill>
                <a:srgbClr val="000000"/>
              </a:solidFill>
              <a:effectLst/>
              <a:uLnTx/>
              <a:uFillTx/>
              <a:latin typeface="Arial" pitchFamily="34" charset="0"/>
              <a:ea typeface="ＭＳ Ｐゴシック" charset="-128"/>
              <a:cs typeface="+mn-cs"/>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85492" y="4728324"/>
            <a:ext cx="737420" cy="613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3817" y="3760630"/>
            <a:ext cx="730818" cy="680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79546" y="2191580"/>
            <a:ext cx="1770505" cy="583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077608" y="2347118"/>
            <a:ext cx="58578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5686213"/>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5_deGruyter_ppt_screen_template_Arial">
  <a:themeElements>
    <a:clrScheme name="deGruyter-2015">
      <a:dk1>
        <a:srgbClr val="000000"/>
      </a:dk1>
      <a:lt1>
        <a:srgbClr val="FFFFFF"/>
      </a:lt1>
      <a:dk2>
        <a:srgbClr val="000000"/>
      </a:dk2>
      <a:lt2>
        <a:srgbClr val="FFFFFF"/>
      </a:lt2>
      <a:accent1>
        <a:srgbClr val="B7AD47"/>
      </a:accent1>
      <a:accent2>
        <a:srgbClr val="3F4C6C"/>
      </a:accent2>
      <a:accent3>
        <a:srgbClr val="6C97AE"/>
      </a:accent3>
      <a:accent4>
        <a:srgbClr val="8B5261"/>
      </a:accent4>
      <a:accent5>
        <a:srgbClr val="BDBEBE"/>
      </a:accent5>
      <a:accent6>
        <a:srgbClr val="EB8667"/>
      </a:accent6>
      <a:hlink>
        <a:srgbClr val="595959"/>
      </a:hlink>
      <a:folHlink>
        <a:srgbClr val="3F3F3F"/>
      </a:folHlink>
    </a:clrScheme>
    <a:fontScheme name="DeGruyter_Pitch">
      <a:majorFont>
        <a:latin typeface="Arial"/>
        <a:ea typeface=""/>
        <a:cs typeface=""/>
      </a:majorFont>
      <a:minorFont>
        <a:latin typeface="Times New Roman"/>
        <a:ea typeface=""/>
        <a:cs typeface=""/>
      </a:minorFont>
    </a:fontScheme>
    <a:fmtScheme name="Rauchglas">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oAutofit/>
      </a:bodyPr>
      <a:lstStyle>
        <a:defPPr>
          <a:defRPr sz="1200" dirty="0" err="1" smtClean="0"/>
        </a:defPPr>
      </a:lstStyle>
    </a:txDef>
  </a:objectDefaults>
  <a:extraClrSchemeLst/>
  <a:extLst>
    <a:ext uri="{05A4C25C-085E-4340-85A3-A5531E510DB2}">
      <thm15:themeFamily xmlns:thm15="http://schemas.microsoft.com/office/thememl/2012/main" name="DeGruyter_Arial" id="{5316AAEB-0FEC-47CB-B364-E3BD361AD818}" vid="{CA220D4E-E32A-42AD-9495-625EF72F7E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1074</Words>
  <Application>Microsoft Office PowerPoint</Application>
  <PresentationFormat>A4-Papier (210x297 mm)</PresentationFormat>
  <Paragraphs>277</Paragraphs>
  <Slides>28</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28</vt:i4>
      </vt:variant>
    </vt:vector>
  </HeadingPairs>
  <TitlesOfParts>
    <vt:vector size="35" baseType="lpstr">
      <vt:lpstr>Symbol</vt:lpstr>
      <vt:lpstr>Arial</vt:lpstr>
      <vt:lpstr>Wingdings 3</vt:lpstr>
      <vt:lpstr>ＭＳ Ｐゴシック</vt:lpstr>
      <vt:lpstr>Times New Roman</vt:lpstr>
      <vt:lpstr>MT Extra</vt:lpstr>
      <vt:lpstr>2015_deGruyter_ppt_screen_template_Arial</vt:lpstr>
      <vt:lpstr>3. Kapitel    </vt:lpstr>
      <vt:lpstr>Ökonomische Modelle – präferenzen</vt:lpstr>
      <vt:lpstr>Präferenzrelationen</vt:lpstr>
      <vt:lpstr>Präferenzrelationen</vt:lpstr>
      <vt:lpstr>Präferenzrelationen</vt:lpstr>
      <vt:lpstr>Präferenzrelationen – Vollständigkeit</vt:lpstr>
      <vt:lpstr>Präferenzrelationen – Reflexivität und transitivität </vt:lpstr>
      <vt:lpstr>Indifferenzkurven</vt:lpstr>
      <vt:lpstr>Eine Indifferenzkurve</vt:lpstr>
      <vt:lpstr>Indifferenzkurven</vt:lpstr>
      <vt:lpstr>Indifferenzkurven – schwache Präferenz (weak preference)</vt:lpstr>
      <vt:lpstr>Indifferenzkurven – starke Präferenz (strong preference)</vt:lpstr>
      <vt:lpstr> Indifferenzkurven können sich nicht schneiden </vt:lpstr>
      <vt:lpstr>Steigungen von Indifferenzkurven</vt:lpstr>
      <vt:lpstr>Steigung der Indifferenzkurve bei zwei Gütern</vt:lpstr>
      <vt:lpstr>Steigung der Indifferenzkurve – GUT UND UNGUT</vt:lpstr>
      <vt:lpstr>Extremfälle von Indifferenzkurven – perfekte Substitute   Wenn eine Konsumentin Einheiten der Güter 1 und 2 immer als gleichwertig betrachtet, sind die beiden Güter perfekte Substitute;  nur die Gesamtmenge der beiden Güter in einem Bündel bestimmt die Reihung der Präferenzen. </vt:lpstr>
      <vt:lpstr>     Extremfälle von Indifferenzkurven – perfekte Komplemente   Wenn eine Konsumentin zwei Güter stets in konstantem Verhältnis (z. B. eins zu eins) konsumiert, dann sind die beiden Güter perfekte Komplemente.  nur die Anzahl der Paare der beiden Güter bestimmt die Reihung der Präferenzen.  </vt:lpstr>
      <vt:lpstr>Indifferenzkurven bei Sättigung</vt:lpstr>
      <vt:lpstr>Indifferenzkurven mit einem unteilbaren Gut   Ein Gut ist teilbar, wenn es in beliebigen Bruchteilen erworben werden kann, z. B. Benzin, Strom. Ein Gut ist unteilbar, wenn es nur in ganzzahligen Mengen erworben werden kann, z. B. Autos, Kühlschränke.  </vt:lpstr>
      <vt:lpstr>Präferenzen im Normalfall – Monotonie und konvexität</vt:lpstr>
      <vt:lpstr>Indifferenzkurven im Normalfall – Konvexität </vt:lpstr>
      <vt:lpstr>Nicht-konvexe Präferenzen</vt:lpstr>
      <vt:lpstr>Steigung der Indifferenzkurve und Grenzrate der Substitution</vt:lpstr>
      <vt:lpstr>MRS und ein Ungut</vt:lpstr>
      <vt:lpstr>MRS und Eigenschaften der Indifferenzkurven</vt:lpstr>
      <vt:lpstr>MRS und Eigenschaften der Indifferenzkurven</vt:lpstr>
      <vt:lpstr>MRS und Eigenschaften der Indifferenzkurven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Arial</dc:subject>
  <dc:creator/>
  <cp:keywords>Pitchbook</cp:keywords>
  <cp:lastModifiedBy/>
  <cp:revision>1</cp:revision>
  <dcterms:created xsi:type="dcterms:W3CDTF">2015-03-16T08:37:03Z</dcterms:created>
  <dcterms:modified xsi:type="dcterms:W3CDTF">2016-08-16T14:01:06Z</dcterms:modified>
</cp:coreProperties>
</file>