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29"/>
  </p:notesMasterIdLst>
  <p:sldIdLst>
    <p:sldId id="697" r:id="rId2"/>
    <p:sldId id="670" r:id="rId3"/>
    <p:sldId id="673" r:id="rId4"/>
    <p:sldId id="674" r:id="rId5"/>
    <p:sldId id="687" r:id="rId6"/>
    <p:sldId id="675" r:id="rId7"/>
    <p:sldId id="676" r:id="rId8"/>
    <p:sldId id="677" r:id="rId9"/>
    <p:sldId id="669" r:id="rId10"/>
    <p:sldId id="679" r:id="rId11"/>
    <p:sldId id="689" r:id="rId12"/>
    <p:sldId id="688" r:id="rId13"/>
    <p:sldId id="678" r:id="rId14"/>
    <p:sldId id="680" r:id="rId15"/>
    <p:sldId id="681" r:id="rId16"/>
    <p:sldId id="682" r:id="rId17"/>
    <p:sldId id="683" r:id="rId18"/>
    <p:sldId id="684" r:id="rId19"/>
    <p:sldId id="685" r:id="rId20"/>
    <p:sldId id="691" r:id="rId21"/>
    <p:sldId id="692" r:id="rId22"/>
    <p:sldId id="686" r:id="rId23"/>
    <p:sldId id="671" r:id="rId24"/>
    <p:sldId id="696" r:id="rId25"/>
    <p:sldId id="693" r:id="rId26"/>
    <p:sldId id="694" r:id="rId27"/>
    <p:sldId id="695" r:id="rId28"/>
  </p:sldIdLst>
  <p:sldSz cx="9906000" cy="6858000" type="A4"/>
  <p:notesSz cx="7099300" cy="10234613"/>
  <p:embeddedFontLst>
    <p:embeddedFont>
      <p:font typeface="Wingdings 3" panose="05040102010807070707" pitchFamily="18" charset="2"/>
      <p:regular r:id="rId30"/>
    </p:embeddedFont>
    <p:embeddedFont>
      <p:font typeface="ＭＳ Ｐゴシック" panose="020B0600070205080204" pitchFamily="34" charset="-128"/>
      <p:regular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89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02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40.e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3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3" Type="http://schemas.openxmlformats.org/officeDocument/2006/relationships/image" Target="../media/image47.emf"/><Relationship Id="rId7" Type="http://schemas.openxmlformats.org/officeDocument/2006/relationships/image" Target="../media/image51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Relationship Id="rId6" Type="http://schemas.openxmlformats.org/officeDocument/2006/relationships/image" Target="../media/image50.wmf"/><Relationship Id="rId5" Type="http://schemas.openxmlformats.org/officeDocument/2006/relationships/image" Target="../media/image49.emf"/><Relationship Id="rId10" Type="http://schemas.openxmlformats.org/officeDocument/2006/relationships/image" Target="../media/image54.emf"/><Relationship Id="rId4" Type="http://schemas.openxmlformats.org/officeDocument/2006/relationships/image" Target="../media/image48.emf"/><Relationship Id="rId9" Type="http://schemas.openxmlformats.org/officeDocument/2006/relationships/image" Target="../media/image5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Relationship Id="rId4" Type="http://schemas.openxmlformats.org/officeDocument/2006/relationships/image" Target="../media/image5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image" Target="../media/image60.emf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7" Type="http://schemas.openxmlformats.org/officeDocument/2006/relationships/image" Target="../media/image75.emf"/><Relationship Id="rId2" Type="http://schemas.openxmlformats.org/officeDocument/2006/relationships/image" Target="../media/image70.emf"/><Relationship Id="rId1" Type="http://schemas.openxmlformats.org/officeDocument/2006/relationships/image" Target="../media/image69.emf"/><Relationship Id="rId6" Type="http://schemas.openxmlformats.org/officeDocument/2006/relationships/image" Target="../media/image74.emf"/><Relationship Id="rId5" Type="http://schemas.openxmlformats.org/officeDocument/2006/relationships/image" Target="../media/image73.wmf"/><Relationship Id="rId4" Type="http://schemas.openxmlformats.org/officeDocument/2006/relationships/image" Target="../media/image7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image" Target="../media/image76.emf"/><Relationship Id="rId6" Type="http://schemas.openxmlformats.org/officeDocument/2006/relationships/image" Target="../media/image81.wmf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image" Target="../media/image85.emf"/><Relationship Id="rId7" Type="http://schemas.openxmlformats.org/officeDocument/2006/relationships/image" Target="../media/image89.emf"/><Relationship Id="rId2" Type="http://schemas.openxmlformats.org/officeDocument/2006/relationships/image" Target="../media/image84.emf"/><Relationship Id="rId1" Type="http://schemas.openxmlformats.org/officeDocument/2006/relationships/image" Target="../media/image83.emf"/><Relationship Id="rId6" Type="http://schemas.openxmlformats.org/officeDocument/2006/relationships/image" Target="../media/image88.emf"/><Relationship Id="rId5" Type="http://schemas.openxmlformats.org/officeDocument/2006/relationships/image" Target="../media/image87.emf"/><Relationship Id="rId10" Type="http://schemas.openxmlformats.org/officeDocument/2006/relationships/image" Target="../media/image92.emf"/><Relationship Id="rId4" Type="http://schemas.openxmlformats.org/officeDocument/2006/relationships/image" Target="../media/image86.emf"/><Relationship Id="rId9" Type="http://schemas.openxmlformats.org/officeDocument/2006/relationships/image" Target="../media/image91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image" Target="../media/image93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4.emf"/><Relationship Id="rId7" Type="http://schemas.openxmlformats.org/officeDocument/2006/relationships/image" Target="../media/image19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10" Type="http://schemas.openxmlformats.org/officeDocument/2006/relationships/image" Target="../media/image22.wmf"/><Relationship Id="rId4" Type="http://schemas.openxmlformats.org/officeDocument/2006/relationships/image" Target="../media/image15.emf"/><Relationship Id="rId9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4" Type="http://schemas.openxmlformats.org/officeDocument/2006/relationships/image" Target="../media/image2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image" Target="../media/image31.wmf"/><Relationship Id="rId6" Type="http://schemas.openxmlformats.org/officeDocument/2006/relationships/image" Target="../media/image39.w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5.emf"/><Relationship Id="rId3" Type="http://schemas.openxmlformats.org/officeDocument/2006/relationships/image" Target="../media/image38.png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4.e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3.emf"/><Relationship Id="rId14" Type="http://schemas.openxmlformats.org/officeDocument/2006/relationships/oleObject" Target="../embeddings/oleObject3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35.emf"/><Relationship Id="rId3" Type="http://schemas.openxmlformats.org/officeDocument/2006/relationships/image" Target="../media/image38.png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34.emf"/><Relationship Id="rId5" Type="http://schemas.openxmlformats.org/officeDocument/2006/relationships/image" Target="../media/image31.wmf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33.emf"/><Relationship Id="rId14" Type="http://schemas.openxmlformats.org/officeDocument/2006/relationships/oleObject" Target="../embeddings/oleObject4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41.wmf"/><Relationship Id="rId3" Type="http://schemas.openxmlformats.org/officeDocument/2006/relationships/image" Target="../media/image38.png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43.e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34.emf"/><Relationship Id="rId5" Type="http://schemas.openxmlformats.org/officeDocument/2006/relationships/image" Target="../media/image40.emf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33.emf"/><Relationship Id="rId14" Type="http://schemas.openxmlformats.org/officeDocument/2006/relationships/oleObject" Target="../embeddings/oleObject5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oleObject" Target="../embeddings/oleObject57.bin"/><Relationship Id="rId18" Type="http://schemas.openxmlformats.org/officeDocument/2006/relationships/image" Target="../media/image52.emf"/><Relationship Id="rId3" Type="http://schemas.openxmlformats.org/officeDocument/2006/relationships/oleObject" Target="../embeddings/oleObject52.bin"/><Relationship Id="rId21" Type="http://schemas.openxmlformats.org/officeDocument/2006/relationships/oleObject" Target="../embeddings/oleObject61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49.emf"/><Relationship Id="rId17" Type="http://schemas.openxmlformats.org/officeDocument/2006/relationships/oleObject" Target="../embeddings/oleObject59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1.emf"/><Relationship Id="rId20" Type="http://schemas.openxmlformats.org/officeDocument/2006/relationships/image" Target="../media/image53.e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6.e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5" Type="http://schemas.openxmlformats.org/officeDocument/2006/relationships/oleObject" Target="../embeddings/oleObject58.bin"/><Relationship Id="rId10" Type="http://schemas.openxmlformats.org/officeDocument/2006/relationships/image" Target="../media/image48.emf"/><Relationship Id="rId19" Type="http://schemas.openxmlformats.org/officeDocument/2006/relationships/oleObject" Target="../embeddings/oleObject60.bin"/><Relationship Id="rId4" Type="http://schemas.openxmlformats.org/officeDocument/2006/relationships/image" Target="../media/image45.e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50.wmf"/><Relationship Id="rId22" Type="http://schemas.openxmlformats.org/officeDocument/2006/relationships/image" Target="../media/image5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6.emf"/><Relationship Id="rId5" Type="http://schemas.openxmlformats.org/officeDocument/2006/relationships/oleObject" Target="../embeddings/oleObject63.bin"/><Relationship Id="rId10" Type="http://schemas.openxmlformats.org/officeDocument/2006/relationships/image" Target="../media/image58.emf"/><Relationship Id="rId4" Type="http://schemas.openxmlformats.org/officeDocument/2006/relationships/image" Target="../media/image55.emf"/><Relationship Id="rId9" Type="http://schemas.openxmlformats.org/officeDocument/2006/relationships/oleObject" Target="../embeddings/oleObject6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1.e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63.emf"/><Relationship Id="rId4" Type="http://schemas.openxmlformats.org/officeDocument/2006/relationships/image" Target="../media/image60.emf"/><Relationship Id="rId9" Type="http://schemas.openxmlformats.org/officeDocument/2006/relationships/oleObject" Target="../embeddings/oleObject70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6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emf"/><Relationship Id="rId4" Type="http://schemas.openxmlformats.org/officeDocument/2006/relationships/image" Target="../media/image4.emf"/><Relationship Id="rId9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6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74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13" Type="http://schemas.openxmlformats.org/officeDocument/2006/relationships/oleObject" Target="../embeddings/oleObject80.bin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73.wmf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75.e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0.e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1.bin"/><Relationship Id="rId10" Type="http://schemas.openxmlformats.org/officeDocument/2006/relationships/image" Target="../media/image72.emf"/><Relationship Id="rId4" Type="http://schemas.openxmlformats.org/officeDocument/2006/relationships/image" Target="../media/image69.e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74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13" Type="http://schemas.openxmlformats.org/officeDocument/2006/relationships/image" Target="../media/image80.emf"/><Relationship Id="rId3" Type="http://schemas.openxmlformats.org/officeDocument/2006/relationships/image" Target="../media/image82.png"/><Relationship Id="rId7" Type="http://schemas.openxmlformats.org/officeDocument/2006/relationships/image" Target="../media/image77.emf"/><Relationship Id="rId12" Type="http://schemas.openxmlformats.org/officeDocument/2006/relationships/oleObject" Target="../embeddings/oleObject8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79.emf"/><Relationship Id="rId5" Type="http://schemas.openxmlformats.org/officeDocument/2006/relationships/image" Target="../media/image76.emf"/><Relationship Id="rId15" Type="http://schemas.openxmlformats.org/officeDocument/2006/relationships/image" Target="../media/image81.wmf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78.emf"/><Relationship Id="rId14" Type="http://schemas.openxmlformats.org/officeDocument/2006/relationships/oleObject" Target="../embeddings/oleObject87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oleObject" Target="../embeddings/oleObject93.bin"/><Relationship Id="rId18" Type="http://schemas.openxmlformats.org/officeDocument/2006/relationships/image" Target="../media/image90.emf"/><Relationship Id="rId3" Type="http://schemas.openxmlformats.org/officeDocument/2006/relationships/oleObject" Target="../embeddings/oleObject88.bin"/><Relationship Id="rId21" Type="http://schemas.openxmlformats.org/officeDocument/2006/relationships/oleObject" Target="../embeddings/oleObject97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87.emf"/><Relationship Id="rId17" Type="http://schemas.openxmlformats.org/officeDocument/2006/relationships/oleObject" Target="../embeddings/oleObject95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89.emf"/><Relationship Id="rId20" Type="http://schemas.openxmlformats.org/officeDocument/2006/relationships/image" Target="../media/image91.e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4.e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86.emf"/><Relationship Id="rId19" Type="http://schemas.openxmlformats.org/officeDocument/2006/relationships/oleObject" Target="../embeddings/oleObject96.bin"/><Relationship Id="rId4" Type="http://schemas.openxmlformats.org/officeDocument/2006/relationships/image" Target="../media/image83.e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88.emf"/><Relationship Id="rId22" Type="http://schemas.openxmlformats.org/officeDocument/2006/relationships/image" Target="../media/image9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4.e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9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6.emf"/><Relationship Id="rId5" Type="http://schemas.openxmlformats.org/officeDocument/2006/relationships/oleObject" Target="../embeddings/oleObject101.bin"/><Relationship Id="rId4" Type="http://schemas.openxmlformats.org/officeDocument/2006/relationships/image" Target="../media/image9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1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5.emf"/><Relationship Id="rId5" Type="http://schemas.openxmlformats.org/officeDocument/2006/relationships/image" Target="../media/image12.e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7.e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16.png"/><Relationship Id="rId21" Type="http://schemas.openxmlformats.org/officeDocument/2006/relationships/image" Target="../media/image21.emf"/><Relationship Id="rId7" Type="http://schemas.openxmlformats.org/officeDocument/2006/relationships/image" Target="../media/image13.e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19.e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5.emf"/><Relationship Id="rId5" Type="http://schemas.openxmlformats.org/officeDocument/2006/relationships/image" Target="../media/image12.emf"/><Relationship Id="rId15" Type="http://schemas.openxmlformats.org/officeDocument/2006/relationships/image" Target="../media/image18.e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0.e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e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29.emf"/><Relationship Id="rId4" Type="http://schemas.openxmlformats.org/officeDocument/2006/relationships/image" Target="../media/image26.emf"/><Relationship Id="rId9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20. Kapitel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Gewinnmaximierung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0316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559" y="848292"/>
            <a:ext cx="8695857" cy="317899"/>
          </a:xfrm>
        </p:spPr>
        <p:txBody>
          <a:bodyPr/>
          <a:lstStyle/>
          <a:p>
            <a:r>
              <a:rPr lang="de-DE" dirty="0"/>
              <a:t>Komparative </a:t>
            </a:r>
            <a:r>
              <a:rPr lang="de-DE" dirty="0" err="1" smtClean="0"/>
              <a:t>statik</a:t>
            </a:r>
            <a:r>
              <a:rPr lang="de-DE" dirty="0" smtClean="0"/>
              <a:t>: gewinnmaximierung – 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</a:t>
            </a:r>
            <a:r>
              <a:rPr lang="de-DE" dirty="0" err="1" smtClean="0"/>
              <a:t>Gruyter</a:t>
            </a:r>
            <a:r>
              <a:rPr lang="de-DE" dirty="0" smtClean="0"/>
              <a:t> Oldenbourg 2016. ISBN 978-3-11-044093-5</a:t>
            </a:r>
            <a:endParaRPr lang="de-DE" dirty="0"/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62" y="1473528"/>
            <a:ext cx="243861" cy="437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134393" y="5850835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2134393" y="1947862"/>
            <a:ext cx="5637213" cy="296227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2134393" y="1947069"/>
            <a:ext cx="5637213" cy="29638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134393" y="1464158"/>
            <a:ext cx="5637213" cy="296227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2134393" y="2411896"/>
            <a:ext cx="5637213" cy="2962275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2134393" y="3077472"/>
            <a:ext cx="4821238" cy="2773363"/>
          </a:xfrm>
          <a:custGeom>
            <a:avLst/>
            <a:gdLst>
              <a:gd name="T0" fmla="*/ 45362817 w 3037"/>
              <a:gd name="T1" fmla="*/ 2147483647 h 1747"/>
              <a:gd name="T2" fmla="*/ 151209391 w 3037"/>
              <a:gd name="T3" fmla="*/ 2147483647 h 1747"/>
              <a:gd name="T4" fmla="*/ 211693147 w 3037"/>
              <a:gd name="T5" fmla="*/ 2147483647 h 1747"/>
              <a:gd name="T6" fmla="*/ 302418781 w 3037"/>
              <a:gd name="T7" fmla="*/ 2147483647 h 1747"/>
              <a:gd name="T8" fmla="*/ 393144416 w 3037"/>
              <a:gd name="T9" fmla="*/ 2147483647 h 1747"/>
              <a:gd name="T10" fmla="*/ 483870050 w 3037"/>
              <a:gd name="T11" fmla="*/ 2147483647 h 1747"/>
              <a:gd name="T12" fmla="*/ 604837563 w 3037"/>
              <a:gd name="T13" fmla="*/ 2147483647 h 1747"/>
              <a:gd name="T14" fmla="*/ 680442258 w 3037"/>
              <a:gd name="T15" fmla="*/ 2147483647 h 1747"/>
              <a:gd name="T16" fmla="*/ 786288832 w 3037"/>
              <a:gd name="T17" fmla="*/ 2147483647 h 1747"/>
              <a:gd name="T18" fmla="*/ 922377283 w 3037"/>
              <a:gd name="T19" fmla="*/ 2147483647 h 1747"/>
              <a:gd name="T20" fmla="*/ 1013102918 w 3037"/>
              <a:gd name="T21" fmla="*/ 2147483647 h 1747"/>
              <a:gd name="T22" fmla="*/ 1164312308 w 3037"/>
              <a:gd name="T23" fmla="*/ 2147483647 h 1747"/>
              <a:gd name="T24" fmla="*/ 1285279821 w 3037"/>
              <a:gd name="T25" fmla="*/ 2147483647 h 1747"/>
              <a:gd name="T26" fmla="*/ 1406247333 w 3037"/>
              <a:gd name="T27" fmla="*/ 2147483647 h 1747"/>
              <a:gd name="T28" fmla="*/ 1557456724 w 3037"/>
              <a:gd name="T29" fmla="*/ 2147483647 h 1747"/>
              <a:gd name="T30" fmla="*/ 1708666115 w 3037"/>
              <a:gd name="T31" fmla="*/ 2147483647 h 1747"/>
              <a:gd name="T32" fmla="*/ 1844754566 w 3037"/>
              <a:gd name="T33" fmla="*/ 2132052572 h 1747"/>
              <a:gd name="T34" fmla="*/ 2011084896 w 3037"/>
              <a:gd name="T35" fmla="*/ 2026205990 h 1747"/>
              <a:gd name="T36" fmla="*/ 2147173348 w 3037"/>
              <a:gd name="T37" fmla="*/ 1905238468 h 1747"/>
              <a:gd name="T38" fmla="*/ 2147483647 w 3037"/>
              <a:gd name="T39" fmla="*/ 1814512827 h 1747"/>
              <a:gd name="T40" fmla="*/ 2147483647 w 3037"/>
              <a:gd name="T41" fmla="*/ 1723787186 h 1747"/>
              <a:gd name="T42" fmla="*/ 2147483647 w 3037"/>
              <a:gd name="T43" fmla="*/ 1633061544 h 1747"/>
              <a:gd name="T44" fmla="*/ 2147483647 w 3037"/>
              <a:gd name="T45" fmla="*/ 1557456843 h 1747"/>
              <a:gd name="T46" fmla="*/ 2147483647 w 3037"/>
              <a:gd name="T47" fmla="*/ 1466731202 h 1747"/>
              <a:gd name="T48" fmla="*/ 2147483647 w 3037"/>
              <a:gd name="T49" fmla="*/ 1360884620 h 1747"/>
              <a:gd name="T50" fmla="*/ 2147483647 w 3037"/>
              <a:gd name="T51" fmla="*/ 1209675218 h 1747"/>
              <a:gd name="T52" fmla="*/ 2147483647 w 3037"/>
              <a:gd name="T53" fmla="*/ 1164312397 h 1747"/>
              <a:gd name="T54" fmla="*/ 2147483647 w 3037"/>
              <a:gd name="T55" fmla="*/ 1118949577 h 1747"/>
              <a:gd name="T56" fmla="*/ 2147483647 w 3037"/>
              <a:gd name="T57" fmla="*/ 1028223935 h 1747"/>
              <a:gd name="T58" fmla="*/ 2147483647 w 3037"/>
              <a:gd name="T59" fmla="*/ 937498294 h 1747"/>
              <a:gd name="T60" fmla="*/ 2147483647 w 3037"/>
              <a:gd name="T61" fmla="*/ 877014533 h 1747"/>
              <a:gd name="T62" fmla="*/ 2147483647 w 3037"/>
              <a:gd name="T63" fmla="*/ 831651712 h 1747"/>
              <a:gd name="T64" fmla="*/ 2147483647 w 3037"/>
              <a:gd name="T65" fmla="*/ 786288892 h 1747"/>
              <a:gd name="T66" fmla="*/ 2147483647 w 3037"/>
              <a:gd name="T67" fmla="*/ 710684191 h 1747"/>
              <a:gd name="T68" fmla="*/ 2147483647 w 3037"/>
              <a:gd name="T69" fmla="*/ 589716669 h 1747"/>
              <a:gd name="T70" fmla="*/ 2147483647 w 3037"/>
              <a:gd name="T71" fmla="*/ 514111968 h 1747"/>
              <a:gd name="T72" fmla="*/ 2147483647 w 3037"/>
              <a:gd name="T73" fmla="*/ 453628207 h 1747"/>
              <a:gd name="T74" fmla="*/ 2147483647 w 3037"/>
              <a:gd name="T75" fmla="*/ 423386326 h 1747"/>
              <a:gd name="T76" fmla="*/ 2147483647 w 3037"/>
              <a:gd name="T77" fmla="*/ 347781625 h 1747"/>
              <a:gd name="T78" fmla="*/ 2147483647 w 3037"/>
              <a:gd name="T79" fmla="*/ 317539745 h 1747"/>
              <a:gd name="T80" fmla="*/ 2147483647 w 3037"/>
              <a:gd name="T81" fmla="*/ 272176924 h 1747"/>
              <a:gd name="T82" fmla="*/ 2147483647 w 3037"/>
              <a:gd name="T83" fmla="*/ 211693163 h 1747"/>
              <a:gd name="T84" fmla="*/ 2147483647 w 3037"/>
              <a:gd name="T85" fmla="*/ 166330342 h 1747"/>
              <a:gd name="T86" fmla="*/ 2147483647 w 3037"/>
              <a:gd name="T87" fmla="*/ 151209402 h 1747"/>
              <a:gd name="T88" fmla="*/ 2147483647 w 3037"/>
              <a:gd name="T89" fmla="*/ 151209402 h 1747"/>
              <a:gd name="T90" fmla="*/ 2147483647 w 3037"/>
              <a:gd name="T91" fmla="*/ 90725641 h 1747"/>
              <a:gd name="T92" fmla="*/ 2147483647 w 3037"/>
              <a:gd name="T93" fmla="*/ 90725641 h 1747"/>
              <a:gd name="T94" fmla="*/ 2147483647 w 3037"/>
              <a:gd name="T95" fmla="*/ 45362821 h 1747"/>
              <a:gd name="T96" fmla="*/ 2147483647 w 3037"/>
              <a:gd name="T97" fmla="*/ 0 h 1747"/>
              <a:gd name="T98" fmla="*/ 0 w 3037"/>
              <a:gd name="T99" fmla="*/ 2147483647 h 17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037"/>
              <a:gd name="T151" fmla="*/ 0 h 1747"/>
              <a:gd name="T152" fmla="*/ 3037 w 3037"/>
              <a:gd name="T153" fmla="*/ 1747 h 174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037" h="1747">
                <a:moveTo>
                  <a:pt x="6" y="1722"/>
                </a:moveTo>
                <a:lnTo>
                  <a:pt x="12" y="1698"/>
                </a:lnTo>
                <a:lnTo>
                  <a:pt x="18" y="1674"/>
                </a:lnTo>
                <a:lnTo>
                  <a:pt x="30" y="1656"/>
                </a:lnTo>
                <a:lnTo>
                  <a:pt x="48" y="1632"/>
                </a:lnTo>
                <a:lnTo>
                  <a:pt x="60" y="1608"/>
                </a:lnTo>
                <a:lnTo>
                  <a:pt x="72" y="1590"/>
                </a:lnTo>
                <a:lnTo>
                  <a:pt x="78" y="1572"/>
                </a:lnTo>
                <a:lnTo>
                  <a:pt x="84" y="1554"/>
                </a:lnTo>
                <a:lnTo>
                  <a:pt x="102" y="1530"/>
                </a:lnTo>
                <a:lnTo>
                  <a:pt x="108" y="1512"/>
                </a:lnTo>
                <a:lnTo>
                  <a:pt x="120" y="1494"/>
                </a:lnTo>
                <a:lnTo>
                  <a:pt x="132" y="1476"/>
                </a:lnTo>
                <a:lnTo>
                  <a:pt x="144" y="1458"/>
                </a:lnTo>
                <a:lnTo>
                  <a:pt x="156" y="1440"/>
                </a:lnTo>
                <a:lnTo>
                  <a:pt x="168" y="1422"/>
                </a:lnTo>
                <a:lnTo>
                  <a:pt x="180" y="1404"/>
                </a:lnTo>
                <a:lnTo>
                  <a:pt x="192" y="1380"/>
                </a:lnTo>
                <a:lnTo>
                  <a:pt x="216" y="1356"/>
                </a:lnTo>
                <a:lnTo>
                  <a:pt x="228" y="1338"/>
                </a:lnTo>
                <a:lnTo>
                  <a:pt x="240" y="1320"/>
                </a:lnTo>
                <a:lnTo>
                  <a:pt x="252" y="1302"/>
                </a:lnTo>
                <a:lnTo>
                  <a:pt x="252" y="1284"/>
                </a:lnTo>
                <a:lnTo>
                  <a:pt x="270" y="1272"/>
                </a:lnTo>
                <a:lnTo>
                  <a:pt x="288" y="1260"/>
                </a:lnTo>
                <a:lnTo>
                  <a:pt x="288" y="1242"/>
                </a:lnTo>
                <a:lnTo>
                  <a:pt x="312" y="1224"/>
                </a:lnTo>
                <a:lnTo>
                  <a:pt x="318" y="1206"/>
                </a:lnTo>
                <a:lnTo>
                  <a:pt x="318" y="1188"/>
                </a:lnTo>
                <a:lnTo>
                  <a:pt x="366" y="1182"/>
                </a:lnTo>
                <a:lnTo>
                  <a:pt x="384" y="1182"/>
                </a:lnTo>
                <a:lnTo>
                  <a:pt x="384" y="1164"/>
                </a:lnTo>
                <a:lnTo>
                  <a:pt x="402" y="1140"/>
                </a:lnTo>
                <a:lnTo>
                  <a:pt x="420" y="1128"/>
                </a:lnTo>
                <a:lnTo>
                  <a:pt x="438" y="1116"/>
                </a:lnTo>
                <a:lnTo>
                  <a:pt x="462" y="1104"/>
                </a:lnTo>
                <a:lnTo>
                  <a:pt x="474" y="1086"/>
                </a:lnTo>
                <a:lnTo>
                  <a:pt x="492" y="1068"/>
                </a:lnTo>
                <a:lnTo>
                  <a:pt x="510" y="1056"/>
                </a:lnTo>
                <a:lnTo>
                  <a:pt x="522" y="1032"/>
                </a:lnTo>
                <a:lnTo>
                  <a:pt x="546" y="1014"/>
                </a:lnTo>
                <a:lnTo>
                  <a:pt x="558" y="996"/>
                </a:lnTo>
                <a:lnTo>
                  <a:pt x="576" y="984"/>
                </a:lnTo>
                <a:lnTo>
                  <a:pt x="594" y="960"/>
                </a:lnTo>
                <a:lnTo>
                  <a:pt x="618" y="936"/>
                </a:lnTo>
                <a:lnTo>
                  <a:pt x="636" y="912"/>
                </a:lnTo>
                <a:lnTo>
                  <a:pt x="660" y="900"/>
                </a:lnTo>
                <a:lnTo>
                  <a:pt x="678" y="888"/>
                </a:lnTo>
                <a:lnTo>
                  <a:pt x="696" y="870"/>
                </a:lnTo>
                <a:lnTo>
                  <a:pt x="714" y="858"/>
                </a:lnTo>
                <a:lnTo>
                  <a:pt x="732" y="846"/>
                </a:lnTo>
                <a:lnTo>
                  <a:pt x="750" y="834"/>
                </a:lnTo>
                <a:lnTo>
                  <a:pt x="780" y="816"/>
                </a:lnTo>
                <a:lnTo>
                  <a:pt x="798" y="804"/>
                </a:lnTo>
                <a:lnTo>
                  <a:pt x="816" y="792"/>
                </a:lnTo>
                <a:lnTo>
                  <a:pt x="828" y="774"/>
                </a:lnTo>
                <a:lnTo>
                  <a:pt x="852" y="756"/>
                </a:lnTo>
                <a:lnTo>
                  <a:pt x="870" y="750"/>
                </a:lnTo>
                <a:lnTo>
                  <a:pt x="888" y="732"/>
                </a:lnTo>
                <a:lnTo>
                  <a:pt x="906" y="720"/>
                </a:lnTo>
                <a:lnTo>
                  <a:pt x="924" y="702"/>
                </a:lnTo>
                <a:lnTo>
                  <a:pt x="942" y="690"/>
                </a:lnTo>
                <a:lnTo>
                  <a:pt x="960" y="684"/>
                </a:lnTo>
                <a:lnTo>
                  <a:pt x="978" y="666"/>
                </a:lnTo>
                <a:lnTo>
                  <a:pt x="1002" y="654"/>
                </a:lnTo>
                <a:lnTo>
                  <a:pt x="1026" y="648"/>
                </a:lnTo>
                <a:lnTo>
                  <a:pt x="1044" y="642"/>
                </a:lnTo>
                <a:lnTo>
                  <a:pt x="1062" y="636"/>
                </a:lnTo>
                <a:lnTo>
                  <a:pt x="1092" y="618"/>
                </a:lnTo>
                <a:lnTo>
                  <a:pt x="1110" y="612"/>
                </a:lnTo>
                <a:lnTo>
                  <a:pt x="1128" y="594"/>
                </a:lnTo>
                <a:lnTo>
                  <a:pt x="1152" y="582"/>
                </a:lnTo>
                <a:lnTo>
                  <a:pt x="1170" y="564"/>
                </a:lnTo>
                <a:lnTo>
                  <a:pt x="1194" y="546"/>
                </a:lnTo>
                <a:lnTo>
                  <a:pt x="1212" y="540"/>
                </a:lnTo>
                <a:lnTo>
                  <a:pt x="1224" y="522"/>
                </a:lnTo>
                <a:lnTo>
                  <a:pt x="1242" y="504"/>
                </a:lnTo>
                <a:lnTo>
                  <a:pt x="1254" y="480"/>
                </a:lnTo>
                <a:lnTo>
                  <a:pt x="1278" y="480"/>
                </a:lnTo>
                <a:lnTo>
                  <a:pt x="1314" y="462"/>
                </a:lnTo>
                <a:lnTo>
                  <a:pt x="1350" y="462"/>
                </a:lnTo>
                <a:lnTo>
                  <a:pt x="1368" y="450"/>
                </a:lnTo>
                <a:lnTo>
                  <a:pt x="1404" y="444"/>
                </a:lnTo>
                <a:lnTo>
                  <a:pt x="1446" y="444"/>
                </a:lnTo>
                <a:lnTo>
                  <a:pt x="1470" y="432"/>
                </a:lnTo>
                <a:lnTo>
                  <a:pt x="1494" y="420"/>
                </a:lnTo>
                <a:lnTo>
                  <a:pt x="1512" y="408"/>
                </a:lnTo>
                <a:lnTo>
                  <a:pt x="1542" y="396"/>
                </a:lnTo>
                <a:lnTo>
                  <a:pt x="1560" y="384"/>
                </a:lnTo>
                <a:lnTo>
                  <a:pt x="1578" y="372"/>
                </a:lnTo>
                <a:lnTo>
                  <a:pt x="1596" y="360"/>
                </a:lnTo>
                <a:lnTo>
                  <a:pt x="1620" y="354"/>
                </a:lnTo>
                <a:lnTo>
                  <a:pt x="1650" y="348"/>
                </a:lnTo>
                <a:lnTo>
                  <a:pt x="1668" y="342"/>
                </a:lnTo>
                <a:lnTo>
                  <a:pt x="1686" y="336"/>
                </a:lnTo>
                <a:lnTo>
                  <a:pt x="1710" y="330"/>
                </a:lnTo>
                <a:lnTo>
                  <a:pt x="1734" y="324"/>
                </a:lnTo>
                <a:lnTo>
                  <a:pt x="1752" y="312"/>
                </a:lnTo>
                <a:lnTo>
                  <a:pt x="1770" y="312"/>
                </a:lnTo>
                <a:lnTo>
                  <a:pt x="1794" y="306"/>
                </a:lnTo>
                <a:lnTo>
                  <a:pt x="1818" y="300"/>
                </a:lnTo>
                <a:lnTo>
                  <a:pt x="1872" y="282"/>
                </a:lnTo>
                <a:lnTo>
                  <a:pt x="1902" y="276"/>
                </a:lnTo>
                <a:lnTo>
                  <a:pt x="1938" y="252"/>
                </a:lnTo>
                <a:lnTo>
                  <a:pt x="1962" y="234"/>
                </a:lnTo>
                <a:lnTo>
                  <a:pt x="1980" y="228"/>
                </a:lnTo>
                <a:lnTo>
                  <a:pt x="1998" y="216"/>
                </a:lnTo>
                <a:lnTo>
                  <a:pt x="2034" y="204"/>
                </a:lnTo>
                <a:lnTo>
                  <a:pt x="2058" y="192"/>
                </a:lnTo>
                <a:lnTo>
                  <a:pt x="2076" y="192"/>
                </a:lnTo>
                <a:lnTo>
                  <a:pt x="2124" y="180"/>
                </a:lnTo>
                <a:lnTo>
                  <a:pt x="2148" y="180"/>
                </a:lnTo>
                <a:lnTo>
                  <a:pt x="2166" y="174"/>
                </a:lnTo>
                <a:lnTo>
                  <a:pt x="2184" y="168"/>
                </a:lnTo>
                <a:lnTo>
                  <a:pt x="2214" y="156"/>
                </a:lnTo>
                <a:lnTo>
                  <a:pt x="2232" y="150"/>
                </a:lnTo>
                <a:lnTo>
                  <a:pt x="2262" y="138"/>
                </a:lnTo>
                <a:lnTo>
                  <a:pt x="2304" y="138"/>
                </a:lnTo>
                <a:lnTo>
                  <a:pt x="2340" y="126"/>
                </a:lnTo>
                <a:lnTo>
                  <a:pt x="2370" y="126"/>
                </a:lnTo>
                <a:lnTo>
                  <a:pt x="2388" y="120"/>
                </a:lnTo>
                <a:lnTo>
                  <a:pt x="2406" y="114"/>
                </a:lnTo>
                <a:lnTo>
                  <a:pt x="2430" y="108"/>
                </a:lnTo>
                <a:lnTo>
                  <a:pt x="2454" y="102"/>
                </a:lnTo>
                <a:lnTo>
                  <a:pt x="2484" y="96"/>
                </a:lnTo>
                <a:lnTo>
                  <a:pt x="2514" y="84"/>
                </a:lnTo>
                <a:lnTo>
                  <a:pt x="2544" y="78"/>
                </a:lnTo>
                <a:lnTo>
                  <a:pt x="2562" y="72"/>
                </a:lnTo>
                <a:lnTo>
                  <a:pt x="2586" y="66"/>
                </a:lnTo>
                <a:lnTo>
                  <a:pt x="2610" y="60"/>
                </a:lnTo>
                <a:lnTo>
                  <a:pt x="2634" y="60"/>
                </a:lnTo>
                <a:lnTo>
                  <a:pt x="2652" y="60"/>
                </a:lnTo>
                <a:lnTo>
                  <a:pt x="2670" y="60"/>
                </a:lnTo>
                <a:lnTo>
                  <a:pt x="2706" y="60"/>
                </a:lnTo>
                <a:lnTo>
                  <a:pt x="2730" y="60"/>
                </a:lnTo>
                <a:lnTo>
                  <a:pt x="2766" y="54"/>
                </a:lnTo>
                <a:lnTo>
                  <a:pt x="2802" y="48"/>
                </a:lnTo>
                <a:lnTo>
                  <a:pt x="2826" y="36"/>
                </a:lnTo>
                <a:lnTo>
                  <a:pt x="2844" y="36"/>
                </a:lnTo>
                <a:lnTo>
                  <a:pt x="2862" y="36"/>
                </a:lnTo>
                <a:lnTo>
                  <a:pt x="2892" y="36"/>
                </a:lnTo>
                <a:lnTo>
                  <a:pt x="2910" y="30"/>
                </a:lnTo>
                <a:lnTo>
                  <a:pt x="2940" y="24"/>
                </a:lnTo>
                <a:lnTo>
                  <a:pt x="2958" y="18"/>
                </a:lnTo>
                <a:lnTo>
                  <a:pt x="2988" y="12"/>
                </a:lnTo>
                <a:lnTo>
                  <a:pt x="3018" y="12"/>
                </a:lnTo>
                <a:lnTo>
                  <a:pt x="3036" y="0"/>
                </a:lnTo>
                <a:lnTo>
                  <a:pt x="3036" y="1734"/>
                </a:lnTo>
                <a:lnTo>
                  <a:pt x="0" y="1734"/>
                </a:lnTo>
                <a:lnTo>
                  <a:pt x="0" y="1746"/>
                </a:lnTo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7"/>
          <p:cNvSpPr>
            <a:spLocks/>
          </p:cNvSpPr>
          <p:nvPr/>
        </p:nvSpPr>
        <p:spPr bwMode="auto">
          <a:xfrm rot="10500000">
            <a:off x="2117795" y="3295439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1016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736345"/>
              </p:ext>
            </p:extLst>
          </p:nvPr>
        </p:nvGraphicFramePr>
        <p:xfrm>
          <a:off x="7138705" y="2893598"/>
          <a:ext cx="1044056" cy="367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2" name="Formel" r:id="rId4" imgW="812520" imgH="215640" progId="Equation.3">
                  <p:embed/>
                </p:oleObj>
              </mc:Choice>
              <mc:Fallback>
                <p:oleObj name="Formel" r:id="rId4" imgW="812520" imgH="21564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8705" y="2893598"/>
                        <a:ext cx="1044056" cy="3677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6910271"/>
              </p:ext>
            </p:extLst>
          </p:nvPr>
        </p:nvGraphicFramePr>
        <p:xfrm>
          <a:off x="7772742" y="1464158"/>
          <a:ext cx="802592" cy="169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3" name="Formel" r:id="rId6" imgW="1282680" imgH="317160" progId="Equation.3">
                  <p:embed/>
                </p:oleObj>
              </mc:Choice>
              <mc:Fallback>
                <p:oleObj name="Formel" r:id="rId6" imgW="1282680" imgH="31716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742" y="1464158"/>
                        <a:ext cx="802592" cy="1695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4210415"/>
              </p:ext>
            </p:extLst>
          </p:nvPr>
        </p:nvGraphicFramePr>
        <p:xfrm>
          <a:off x="7771606" y="1834131"/>
          <a:ext cx="616175" cy="210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4" name="Formel" r:id="rId8" imgW="1193760" imgH="317160" progId="Equation.3">
                  <p:embed/>
                </p:oleObj>
              </mc:Choice>
              <mc:Fallback>
                <p:oleObj name="Formel" r:id="rId8" imgW="1193760" imgH="31716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1606" y="1834131"/>
                        <a:ext cx="616175" cy="2105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1100967"/>
              </p:ext>
            </p:extLst>
          </p:nvPr>
        </p:nvGraphicFramePr>
        <p:xfrm>
          <a:off x="7771607" y="2305879"/>
          <a:ext cx="687386" cy="246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5" name="Formel" r:id="rId10" imgW="1117440" imgH="317160" progId="Equation.3">
                  <p:embed/>
                </p:oleObj>
              </mc:Choice>
              <mc:Fallback>
                <p:oleObj name="Formel" r:id="rId10" imgW="1117440" imgH="31716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1607" y="2305879"/>
                        <a:ext cx="687386" cy="2468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1763790" y="146415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8200230" y="585083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H="1">
            <a:off x="2134393" y="3893033"/>
            <a:ext cx="2020887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4155280" y="3860110"/>
            <a:ext cx="0" cy="199072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4040980" y="3778733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5343729"/>
              </p:ext>
            </p:extLst>
          </p:nvPr>
        </p:nvGraphicFramePr>
        <p:xfrm>
          <a:off x="4040980" y="5839723"/>
          <a:ext cx="292894" cy="38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6" name="Formel" r:id="rId12" imgW="368280" imgH="545760" progId="Equation.3">
                  <p:embed/>
                </p:oleObj>
              </mc:Choice>
              <mc:Fallback>
                <p:oleObj name="Formel" r:id="rId12" imgW="368280" imgH="54576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980" y="5839723"/>
                        <a:ext cx="292894" cy="3810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k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534310"/>
              </p:ext>
            </p:extLst>
          </p:nvPr>
        </p:nvGraphicFramePr>
        <p:xfrm>
          <a:off x="5508625" y="4007333"/>
          <a:ext cx="4730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7" name="Formel" r:id="rId14" imgW="330120" imgH="419040" progId="Equation.3">
                  <p:embed/>
                </p:oleObj>
              </mc:Choice>
              <mc:Fallback>
                <p:oleObj name="Formel" r:id="rId14" imgW="330120" imgH="41904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4007333"/>
                        <a:ext cx="4730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4357344"/>
              </p:ext>
            </p:extLst>
          </p:nvPr>
        </p:nvGraphicFramePr>
        <p:xfrm>
          <a:off x="1763789" y="3703638"/>
          <a:ext cx="226935" cy="30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8" name="Formel" r:id="rId16" imgW="355320" imgH="533160" progId="Equation.3">
                  <p:embed/>
                </p:oleObj>
              </mc:Choice>
              <mc:Fallback>
                <p:oleObj name="Formel" r:id="rId16" imgW="355320" imgH="533160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89" y="3703638"/>
                        <a:ext cx="226935" cy="3036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32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316" y="874796"/>
            <a:ext cx="8695857" cy="317899"/>
          </a:xfrm>
        </p:spPr>
        <p:txBody>
          <a:bodyPr/>
          <a:lstStyle/>
          <a:p>
            <a:r>
              <a:rPr lang="de-DE" dirty="0"/>
              <a:t>Komparative </a:t>
            </a:r>
            <a:r>
              <a:rPr lang="de-DE" dirty="0" err="1"/>
              <a:t>statik</a:t>
            </a:r>
            <a:r>
              <a:rPr lang="de-DE" dirty="0"/>
              <a:t> </a:t>
            </a:r>
            <a:r>
              <a:rPr lang="de-DE" dirty="0" smtClean="0"/>
              <a:t>gewinnmaximierung – OUTPUTPREIS STEIGT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</a:t>
            </a:r>
            <a:r>
              <a:rPr lang="de-DE" dirty="0" err="1" smtClean="0"/>
              <a:t>Gruyter</a:t>
            </a:r>
            <a:r>
              <a:rPr lang="de-DE" dirty="0" smtClean="0"/>
              <a:t> Oldenbourg 2016. ISBN 978-3-11-044093-5</a:t>
            </a:r>
            <a:endParaRPr lang="de-DE" dirty="0"/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62" y="1473528"/>
            <a:ext cx="243861" cy="437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134393" y="5850835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2148438" y="2796209"/>
            <a:ext cx="5723353" cy="2077858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147644" y="2478156"/>
            <a:ext cx="5631381" cy="198599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2147644" y="3260035"/>
            <a:ext cx="5366339" cy="1974574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2134393" y="3077472"/>
            <a:ext cx="4821238" cy="2773363"/>
          </a:xfrm>
          <a:custGeom>
            <a:avLst/>
            <a:gdLst>
              <a:gd name="T0" fmla="*/ 45362817 w 3037"/>
              <a:gd name="T1" fmla="*/ 2147483647 h 1747"/>
              <a:gd name="T2" fmla="*/ 151209391 w 3037"/>
              <a:gd name="T3" fmla="*/ 2147483647 h 1747"/>
              <a:gd name="T4" fmla="*/ 211693147 w 3037"/>
              <a:gd name="T5" fmla="*/ 2147483647 h 1747"/>
              <a:gd name="T6" fmla="*/ 302418781 w 3037"/>
              <a:gd name="T7" fmla="*/ 2147483647 h 1747"/>
              <a:gd name="T8" fmla="*/ 393144416 w 3037"/>
              <a:gd name="T9" fmla="*/ 2147483647 h 1747"/>
              <a:gd name="T10" fmla="*/ 483870050 w 3037"/>
              <a:gd name="T11" fmla="*/ 2147483647 h 1747"/>
              <a:gd name="T12" fmla="*/ 604837563 w 3037"/>
              <a:gd name="T13" fmla="*/ 2147483647 h 1747"/>
              <a:gd name="T14" fmla="*/ 680442258 w 3037"/>
              <a:gd name="T15" fmla="*/ 2147483647 h 1747"/>
              <a:gd name="T16" fmla="*/ 786288832 w 3037"/>
              <a:gd name="T17" fmla="*/ 2147483647 h 1747"/>
              <a:gd name="T18" fmla="*/ 922377283 w 3037"/>
              <a:gd name="T19" fmla="*/ 2147483647 h 1747"/>
              <a:gd name="T20" fmla="*/ 1013102918 w 3037"/>
              <a:gd name="T21" fmla="*/ 2147483647 h 1747"/>
              <a:gd name="T22" fmla="*/ 1164312308 w 3037"/>
              <a:gd name="T23" fmla="*/ 2147483647 h 1747"/>
              <a:gd name="T24" fmla="*/ 1285279821 w 3037"/>
              <a:gd name="T25" fmla="*/ 2147483647 h 1747"/>
              <a:gd name="T26" fmla="*/ 1406247333 w 3037"/>
              <a:gd name="T27" fmla="*/ 2147483647 h 1747"/>
              <a:gd name="T28" fmla="*/ 1557456724 w 3037"/>
              <a:gd name="T29" fmla="*/ 2147483647 h 1747"/>
              <a:gd name="T30" fmla="*/ 1708666115 w 3037"/>
              <a:gd name="T31" fmla="*/ 2147483647 h 1747"/>
              <a:gd name="T32" fmla="*/ 1844754566 w 3037"/>
              <a:gd name="T33" fmla="*/ 2132052572 h 1747"/>
              <a:gd name="T34" fmla="*/ 2011084896 w 3037"/>
              <a:gd name="T35" fmla="*/ 2026205990 h 1747"/>
              <a:gd name="T36" fmla="*/ 2147173348 w 3037"/>
              <a:gd name="T37" fmla="*/ 1905238468 h 1747"/>
              <a:gd name="T38" fmla="*/ 2147483647 w 3037"/>
              <a:gd name="T39" fmla="*/ 1814512827 h 1747"/>
              <a:gd name="T40" fmla="*/ 2147483647 w 3037"/>
              <a:gd name="T41" fmla="*/ 1723787186 h 1747"/>
              <a:gd name="T42" fmla="*/ 2147483647 w 3037"/>
              <a:gd name="T43" fmla="*/ 1633061544 h 1747"/>
              <a:gd name="T44" fmla="*/ 2147483647 w 3037"/>
              <a:gd name="T45" fmla="*/ 1557456843 h 1747"/>
              <a:gd name="T46" fmla="*/ 2147483647 w 3037"/>
              <a:gd name="T47" fmla="*/ 1466731202 h 1747"/>
              <a:gd name="T48" fmla="*/ 2147483647 w 3037"/>
              <a:gd name="T49" fmla="*/ 1360884620 h 1747"/>
              <a:gd name="T50" fmla="*/ 2147483647 w 3037"/>
              <a:gd name="T51" fmla="*/ 1209675218 h 1747"/>
              <a:gd name="T52" fmla="*/ 2147483647 w 3037"/>
              <a:gd name="T53" fmla="*/ 1164312397 h 1747"/>
              <a:gd name="T54" fmla="*/ 2147483647 w 3037"/>
              <a:gd name="T55" fmla="*/ 1118949577 h 1747"/>
              <a:gd name="T56" fmla="*/ 2147483647 w 3037"/>
              <a:gd name="T57" fmla="*/ 1028223935 h 1747"/>
              <a:gd name="T58" fmla="*/ 2147483647 w 3037"/>
              <a:gd name="T59" fmla="*/ 937498294 h 1747"/>
              <a:gd name="T60" fmla="*/ 2147483647 w 3037"/>
              <a:gd name="T61" fmla="*/ 877014533 h 1747"/>
              <a:gd name="T62" fmla="*/ 2147483647 w 3037"/>
              <a:gd name="T63" fmla="*/ 831651712 h 1747"/>
              <a:gd name="T64" fmla="*/ 2147483647 w 3037"/>
              <a:gd name="T65" fmla="*/ 786288892 h 1747"/>
              <a:gd name="T66" fmla="*/ 2147483647 w 3037"/>
              <a:gd name="T67" fmla="*/ 710684191 h 1747"/>
              <a:gd name="T68" fmla="*/ 2147483647 w 3037"/>
              <a:gd name="T69" fmla="*/ 589716669 h 1747"/>
              <a:gd name="T70" fmla="*/ 2147483647 w 3037"/>
              <a:gd name="T71" fmla="*/ 514111968 h 1747"/>
              <a:gd name="T72" fmla="*/ 2147483647 w 3037"/>
              <a:gd name="T73" fmla="*/ 453628207 h 1747"/>
              <a:gd name="T74" fmla="*/ 2147483647 w 3037"/>
              <a:gd name="T75" fmla="*/ 423386326 h 1747"/>
              <a:gd name="T76" fmla="*/ 2147483647 w 3037"/>
              <a:gd name="T77" fmla="*/ 347781625 h 1747"/>
              <a:gd name="T78" fmla="*/ 2147483647 w 3037"/>
              <a:gd name="T79" fmla="*/ 317539745 h 1747"/>
              <a:gd name="T80" fmla="*/ 2147483647 w 3037"/>
              <a:gd name="T81" fmla="*/ 272176924 h 1747"/>
              <a:gd name="T82" fmla="*/ 2147483647 w 3037"/>
              <a:gd name="T83" fmla="*/ 211693163 h 1747"/>
              <a:gd name="T84" fmla="*/ 2147483647 w 3037"/>
              <a:gd name="T85" fmla="*/ 166330342 h 1747"/>
              <a:gd name="T86" fmla="*/ 2147483647 w 3037"/>
              <a:gd name="T87" fmla="*/ 151209402 h 1747"/>
              <a:gd name="T88" fmla="*/ 2147483647 w 3037"/>
              <a:gd name="T89" fmla="*/ 151209402 h 1747"/>
              <a:gd name="T90" fmla="*/ 2147483647 w 3037"/>
              <a:gd name="T91" fmla="*/ 90725641 h 1747"/>
              <a:gd name="T92" fmla="*/ 2147483647 w 3037"/>
              <a:gd name="T93" fmla="*/ 90725641 h 1747"/>
              <a:gd name="T94" fmla="*/ 2147483647 w 3037"/>
              <a:gd name="T95" fmla="*/ 45362821 h 1747"/>
              <a:gd name="T96" fmla="*/ 2147483647 w 3037"/>
              <a:gd name="T97" fmla="*/ 0 h 1747"/>
              <a:gd name="T98" fmla="*/ 0 w 3037"/>
              <a:gd name="T99" fmla="*/ 2147483647 h 17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037"/>
              <a:gd name="T151" fmla="*/ 0 h 1747"/>
              <a:gd name="T152" fmla="*/ 3037 w 3037"/>
              <a:gd name="T153" fmla="*/ 1747 h 174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037" h="1747">
                <a:moveTo>
                  <a:pt x="6" y="1722"/>
                </a:moveTo>
                <a:lnTo>
                  <a:pt x="12" y="1698"/>
                </a:lnTo>
                <a:lnTo>
                  <a:pt x="18" y="1674"/>
                </a:lnTo>
                <a:lnTo>
                  <a:pt x="30" y="1656"/>
                </a:lnTo>
                <a:lnTo>
                  <a:pt x="48" y="1632"/>
                </a:lnTo>
                <a:lnTo>
                  <a:pt x="60" y="1608"/>
                </a:lnTo>
                <a:lnTo>
                  <a:pt x="72" y="1590"/>
                </a:lnTo>
                <a:lnTo>
                  <a:pt x="78" y="1572"/>
                </a:lnTo>
                <a:lnTo>
                  <a:pt x="84" y="1554"/>
                </a:lnTo>
                <a:lnTo>
                  <a:pt x="102" y="1530"/>
                </a:lnTo>
                <a:lnTo>
                  <a:pt x="108" y="1512"/>
                </a:lnTo>
                <a:lnTo>
                  <a:pt x="120" y="1494"/>
                </a:lnTo>
                <a:lnTo>
                  <a:pt x="132" y="1476"/>
                </a:lnTo>
                <a:lnTo>
                  <a:pt x="144" y="1458"/>
                </a:lnTo>
                <a:lnTo>
                  <a:pt x="156" y="1440"/>
                </a:lnTo>
                <a:lnTo>
                  <a:pt x="168" y="1422"/>
                </a:lnTo>
                <a:lnTo>
                  <a:pt x="180" y="1404"/>
                </a:lnTo>
                <a:lnTo>
                  <a:pt x="192" y="1380"/>
                </a:lnTo>
                <a:lnTo>
                  <a:pt x="216" y="1356"/>
                </a:lnTo>
                <a:lnTo>
                  <a:pt x="228" y="1338"/>
                </a:lnTo>
                <a:lnTo>
                  <a:pt x="240" y="1320"/>
                </a:lnTo>
                <a:lnTo>
                  <a:pt x="252" y="1302"/>
                </a:lnTo>
                <a:lnTo>
                  <a:pt x="252" y="1284"/>
                </a:lnTo>
                <a:lnTo>
                  <a:pt x="270" y="1272"/>
                </a:lnTo>
                <a:lnTo>
                  <a:pt x="288" y="1260"/>
                </a:lnTo>
                <a:lnTo>
                  <a:pt x="288" y="1242"/>
                </a:lnTo>
                <a:lnTo>
                  <a:pt x="312" y="1224"/>
                </a:lnTo>
                <a:lnTo>
                  <a:pt x="318" y="1206"/>
                </a:lnTo>
                <a:lnTo>
                  <a:pt x="318" y="1188"/>
                </a:lnTo>
                <a:lnTo>
                  <a:pt x="366" y="1182"/>
                </a:lnTo>
                <a:lnTo>
                  <a:pt x="384" y="1182"/>
                </a:lnTo>
                <a:lnTo>
                  <a:pt x="384" y="1164"/>
                </a:lnTo>
                <a:lnTo>
                  <a:pt x="402" y="1140"/>
                </a:lnTo>
                <a:lnTo>
                  <a:pt x="420" y="1128"/>
                </a:lnTo>
                <a:lnTo>
                  <a:pt x="438" y="1116"/>
                </a:lnTo>
                <a:lnTo>
                  <a:pt x="462" y="1104"/>
                </a:lnTo>
                <a:lnTo>
                  <a:pt x="474" y="1086"/>
                </a:lnTo>
                <a:lnTo>
                  <a:pt x="492" y="1068"/>
                </a:lnTo>
                <a:lnTo>
                  <a:pt x="510" y="1056"/>
                </a:lnTo>
                <a:lnTo>
                  <a:pt x="522" y="1032"/>
                </a:lnTo>
                <a:lnTo>
                  <a:pt x="546" y="1014"/>
                </a:lnTo>
                <a:lnTo>
                  <a:pt x="558" y="996"/>
                </a:lnTo>
                <a:lnTo>
                  <a:pt x="576" y="984"/>
                </a:lnTo>
                <a:lnTo>
                  <a:pt x="594" y="960"/>
                </a:lnTo>
                <a:lnTo>
                  <a:pt x="618" y="936"/>
                </a:lnTo>
                <a:lnTo>
                  <a:pt x="636" y="912"/>
                </a:lnTo>
                <a:lnTo>
                  <a:pt x="660" y="900"/>
                </a:lnTo>
                <a:lnTo>
                  <a:pt x="678" y="888"/>
                </a:lnTo>
                <a:lnTo>
                  <a:pt x="696" y="870"/>
                </a:lnTo>
                <a:lnTo>
                  <a:pt x="714" y="858"/>
                </a:lnTo>
                <a:lnTo>
                  <a:pt x="732" y="846"/>
                </a:lnTo>
                <a:lnTo>
                  <a:pt x="750" y="834"/>
                </a:lnTo>
                <a:lnTo>
                  <a:pt x="780" y="816"/>
                </a:lnTo>
                <a:lnTo>
                  <a:pt x="798" y="804"/>
                </a:lnTo>
                <a:lnTo>
                  <a:pt x="816" y="792"/>
                </a:lnTo>
                <a:lnTo>
                  <a:pt x="828" y="774"/>
                </a:lnTo>
                <a:lnTo>
                  <a:pt x="852" y="756"/>
                </a:lnTo>
                <a:lnTo>
                  <a:pt x="870" y="750"/>
                </a:lnTo>
                <a:lnTo>
                  <a:pt x="888" y="732"/>
                </a:lnTo>
                <a:lnTo>
                  <a:pt x="906" y="720"/>
                </a:lnTo>
                <a:lnTo>
                  <a:pt x="924" y="702"/>
                </a:lnTo>
                <a:lnTo>
                  <a:pt x="942" y="690"/>
                </a:lnTo>
                <a:lnTo>
                  <a:pt x="960" y="684"/>
                </a:lnTo>
                <a:lnTo>
                  <a:pt x="978" y="666"/>
                </a:lnTo>
                <a:lnTo>
                  <a:pt x="1002" y="654"/>
                </a:lnTo>
                <a:lnTo>
                  <a:pt x="1026" y="648"/>
                </a:lnTo>
                <a:lnTo>
                  <a:pt x="1044" y="642"/>
                </a:lnTo>
                <a:lnTo>
                  <a:pt x="1062" y="636"/>
                </a:lnTo>
                <a:lnTo>
                  <a:pt x="1092" y="618"/>
                </a:lnTo>
                <a:lnTo>
                  <a:pt x="1110" y="612"/>
                </a:lnTo>
                <a:lnTo>
                  <a:pt x="1128" y="594"/>
                </a:lnTo>
                <a:lnTo>
                  <a:pt x="1152" y="582"/>
                </a:lnTo>
                <a:lnTo>
                  <a:pt x="1170" y="564"/>
                </a:lnTo>
                <a:lnTo>
                  <a:pt x="1194" y="546"/>
                </a:lnTo>
                <a:lnTo>
                  <a:pt x="1212" y="540"/>
                </a:lnTo>
                <a:lnTo>
                  <a:pt x="1224" y="522"/>
                </a:lnTo>
                <a:lnTo>
                  <a:pt x="1242" y="504"/>
                </a:lnTo>
                <a:lnTo>
                  <a:pt x="1254" y="480"/>
                </a:lnTo>
                <a:lnTo>
                  <a:pt x="1278" y="480"/>
                </a:lnTo>
                <a:lnTo>
                  <a:pt x="1314" y="462"/>
                </a:lnTo>
                <a:lnTo>
                  <a:pt x="1350" y="462"/>
                </a:lnTo>
                <a:lnTo>
                  <a:pt x="1368" y="450"/>
                </a:lnTo>
                <a:lnTo>
                  <a:pt x="1404" y="444"/>
                </a:lnTo>
                <a:lnTo>
                  <a:pt x="1446" y="444"/>
                </a:lnTo>
                <a:lnTo>
                  <a:pt x="1470" y="432"/>
                </a:lnTo>
                <a:lnTo>
                  <a:pt x="1494" y="420"/>
                </a:lnTo>
                <a:lnTo>
                  <a:pt x="1512" y="408"/>
                </a:lnTo>
                <a:lnTo>
                  <a:pt x="1542" y="396"/>
                </a:lnTo>
                <a:lnTo>
                  <a:pt x="1560" y="384"/>
                </a:lnTo>
                <a:lnTo>
                  <a:pt x="1578" y="372"/>
                </a:lnTo>
                <a:lnTo>
                  <a:pt x="1596" y="360"/>
                </a:lnTo>
                <a:lnTo>
                  <a:pt x="1620" y="354"/>
                </a:lnTo>
                <a:lnTo>
                  <a:pt x="1650" y="348"/>
                </a:lnTo>
                <a:lnTo>
                  <a:pt x="1668" y="342"/>
                </a:lnTo>
                <a:lnTo>
                  <a:pt x="1686" y="336"/>
                </a:lnTo>
                <a:lnTo>
                  <a:pt x="1710" y="330"/>
                </a:lnTo>
                <a:lnTo>
                  <a:pt x="1734" y="324"/>
                </a:lnTo>
                <a:lnTo>
                  <a:pt x="1752" y="312"/>
                </a:lnTo>
                <a:lnTo>
                  <a:pt x="1770" y="312"/>
                </a:lnTo>
                <a:lnTo>
                  <a:pt x="1794" y="306"/>
                </a:lnTo>
                <a:lnTo>
                  <a:pt x="1818" y="300"/>
                </a:lnTo>
                <a:lnTo>
                  <a:pt x="1872" y="282"/>
                </a:lnTo>
                <a:lnTo>
                  <a:pt x="1902" y="276"/>
                </a:lnTo>
                <a:lnTo>
                  <a:pt x="1938" y="252"/>
                </a:lnTo>
                <a:lnTo>
                  <a:pt x="1962" y="234"/>
                </a:lnTo>
                <a:lnTo>
                  <a:pt x="1980" y="228"/>
                </a:lnTo>
                <a:lnTo>
                  <a:pt x="1998" y="216"/>
                </a:lnTo>
                <a:lnTo>
                  <a:pt x="2034" y="204"/>
                </a:lnTo>
                <a:lnTo>
                  <a:pt x="2058" y="192"/>
                </a:lnTo>
                <a:lnTo>
                  <a:pt x="2076" y="192"/>
                </a:lnTo>
                <a:lnTo>
                  <a:pt x="2124" y="180"/>
                </a:lnTo>
                <a:lnTo>
                  <a:pt x="2148" y="180"/>
                </a:lnTo>
                <a:lnTo>
                  <a:pt x="2166" y="174"/>
                </a:lnTo>
                <a:lnTo>
                  <a:pt x="2184" y="168"/>
                </a:lnTo>
                <a:lnTo>
                  <a:pt x="2214" y="156"/>
                </a:lnTo>
                <a:lnTo>
                  <a:pt x="2232" y="150"/>
                </a:lnTo>
                <a:lnTo>
                  <a:pt x="2262" y="138"/>
                </a:lnTo>
                <a:lnTo>
                  <a:pt x="2304" y="138"/>
                </a:lnTo>
                <a:lnTo>
                  <a:pt x="2340" y="126"/>
                </a:lnTo>
                <a:lnTo>
                  <a:pt x="2370" y="126"/>
                </a:lnTo>
                <a:lnTo>
                  <a:pt x="2388" y="120"/>
                </a:lnTo>
                <a:lnTo>
                  <a:pt x="2406" y="114"/>
                </a:lnTo>
                <a:lnTo>
                  <a:pt x="2430" y="108"/>
                </a:lnTo>
                <a:lnTo>
                  <a:pt x="2454" y="102"/>
                </a:lnTo>
                <a:lnTo>
                  <a:pt x="2484" y="96"/>
                </a:lnTo>
                <a:lnTo>
                  <a:pt x="2514" y="84"/>
                </a:lnTo>
                <a:lnTo>
                  <a:pt x="2544" y="78"/>
                </a:lnTo>
                <a:lnTo>
                  <a:pt x="2562" y="72"/>
                </a:lnTo>
                <a:lnTo>
                  <a:pt x="2586" y="66"/>
                </a:lnTo>
                <a:lnTo>
                  <a:pt x="2610" y="60"/>
                </a:lnTo>
                <a:lnTo>
                  <a:pt x="2634" y="60"/>
                </a:lnTo>
                <a:lnTo>
                  <a:pt x="2652" y="60"/>
                </a:lnTo>
                <a:lnTo>
                  <a:pt x="2670" y="60"/>
                </a:lnTo>
                <a:lnTo>
                  <a:pt x="2706" y="60"/>
                </a:lnTo>
                <a:lnTo>
                  <a:pt x="2730" y="60"/>
                </a:lnTo>
                <a:lnTo>
                  <a:pt x="2766" y="54"/>
                </a:lnTo>
                <a:lnTo>
                  <a:pt x="2802" y="48"/>
                </a:lnTo>
                <a:lnTo>
                  <a:pt x="2826" y="36"/>
                </a:lnTo>
                <a:lnTo>
                  <a:pt x="2844" y="36"/>
                </a:lnTo>
                <a:lnTo>
                  <a:pt x="2862" y="36"/>
                </a:lnTo>
                <a:lnTo>
                  <a:pt x="2892" y="36"/>
                </a:lnTo>
                <a:lnTo>
                  <a:pt x="2910" y="30"/>
                </a:lnTo>
                <a:lnTo>
                  <a:pt x="2940" y="24"/>
                </a:lnTo>
                <a:lnTo>
                  <a:pt x="2958" y="18"/>
                </a:lnTo>
                <a:lnTo>
                  <a:pt x="2988" y="12"/>
                </a:lnTo>
                <a:lnTo>
                  <a:pt x="3018" y="12"/>
                </a:lnTo>
                <a:lnTo>
                  <a:pt x="3036" y="0"/>
                </a:lnTo>
                <a:lnTo>
                  <a:pt x="3036" y="1734"/>
                </a:lnTo>
                <a:lnTo>
                  <a:pt x="0" y="1734"/>
                </a:lnTo>
                <a:lnTo>
                  <a:pt x="0" y="1746"/>
                </a:lnTo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7"/>
          <p:cNvSpPr>
            <a:spLocks/>
          </p:cNvSpPr>
          <p:nvPr/>
        </p:nvSpPr>
        <p:spPr bwMode="auto">
          <a:xfrm rot="10500000">
            <a:off x="2117795" y="3295439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1016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630534"/>
              </p:ext>
            </p:extLst>
          </p:nvPr>
        </p:nvGraphicFramePr>
        <p:xfrm>
          <a:off x="7172651" y="2866921"/>
          <a:ext cx="1212747" cy="421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2" name="Formel" r:id="rId4" imgW="812520" imgH="215640" progId="Equation.3">
                  <p:embed/>
                </p:oleObj>
              </mc:Choice>
              <mc:Fallback>
                <p:oleObj name="Formel" r:id="rId4" imgW="812520" imgH="2156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651" y="2866921"/>
                        <a:ext cx="1212747" cy="421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556094"/>
              </p:ext>
            </p:extLst>
          </p:nvPr>
        </p:nvGraphicFramePr>
        <p:xfrm>
          <a:off x="7779025" y="2234510"/>
          <a:ext cx="820353" cy="243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3" name="Formel" r:id="rId6" imgW="1282680" imgH="317160" progId="Equation.3">
                  <p:embed/>
                </p:oleObj>
              </mc:Choice>
              <mc:Fallback>
                <p:oleObj name="Formel" r:id="rId6" imgW="128268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9025" y="2234510"/>
                        <a:ext cx="820353" cy="2436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8770794"/>
              </p:ext>
            </p:extLst>
          </p:nvPr>
        </p:nvGraphicFramePr>
        <p:xfrm>
          <a:off x="7786344" y="2578100"/>
          <a:ext cx="672649" cy="218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4" name="Formel" r:id="rId8" imgW="1193760" imgH="317160" progId="Equation.3">
                  <p:embed/>
                </p:oleObj>
              </mc:Choice>
              <mc:Fallback>
                <p:oleObj name="Formel" r:id="rId8" imgW="119376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344" y="2578100"/>
                        <a:ext cx="672649" cy="2181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9396215"/>
              </p:ext>
            </p:extLst>
          </p:nvPr>
        </p:nvGraphicFramePr>
        <p:xfrm>
          <a:off x="7365139" y="3387463"/>
          <a:ext cx="737461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5" name="Formel" r:id="rId10" imgW="1117440" imgH="317160" progId="Equation.3">
                  <p:embed/>
                </p:oleObj>
              </mc:Choice>
              <mc:Fallback>
                <p:oleObj name="Formel" r:id="rId10" imgW="111744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5139" y="3387463"/>
                        <a:ext cx="737461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1763790" y="146415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8200230" y="585083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H="1">
            <a:off x="2134393" y="3893033"/>
            <a:ext cx="2020887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4155280" y="3860110"/>
            <a:ext cx="0" cy="199072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4040980" y="3778733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6896047"/>
              </p:ext>
            </p:extLst>
          </p:nvPr>
        </p:nvGraphicFramePr>
        <p:xfrm>
          <a:off x="4687956" y="5856918"/>
          <a:ext cx="275377" cy="363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6" name="Formel" r:id="rId12" imgW="368280" imgH="545760" progId="Equation.3">
                  <p:embed/>
                </p:oleObj>
              </mc:Choice>
              <mc:Fallback>
                <p:oleObj name="Formel" r:id="rId12" imgW="368280" imgH="5457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7956" y="5856918"/>
                        <a:ext cx="275377" cy="363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k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8257"/>
              </p:ext>
            </p:extLst>
          </p:nvPr>
        </p:nvGraphicFramePr>
        <p:xfrm>
          <a:off x="5549899" y="4007333"/>
          <a:ext cx="493091" cy="669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7" name="Formel" r:id="rId14" imgW="330120" imgH="419040" progId="Equation.3">
                  <p:embed/>
                </p:oleObj>
              </mc:Choice>
              <mc:Fallback>
                <p:oleObj name="Formel" r:id="rId14" imgW="33012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899" y="4007333"/>
                        <a:ext cx="493091" cy="6694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8969393"/>
              </p:ext>
            </p:extLst>
          </p:nvPr>
        </p:nvGraphicFramePr>
        <p:xfrm>
          <a:off x="1763790" y="3317875"/>
          <a:ext cx="314248" cy="35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18" name="Formel" r:id="rId16" imgW="355320" imgH="533160" progId="Equation.3">
                  <p:embed/>
                </p:oleObj>
              </mc:Choice>
              <mc:Fallback>
                <p:oleObj name="Formel" r:id="rId16" imgW="355320" imgH="533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90" y="3317875"/>
                        <a:ext cx="314248" cy="35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Line 25"/>
          <p:cNvSpPr>
            <a:spLocks noChangeShapeType="1"/>
          </p:cNvSpPr>
          <p:nvPr/>
        </p:nvSpPr>
        <p:spPr bwMode="auto">
          <a:xfrm flipH="1">
            <a:off x="2203501" y="3471153"/>
            <a:ext cx="262731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4830813" y="3471153"/>
            <a:ext cx="0" cy="2306638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7" name="AutoShape 29"/>
          <p:cNvSpPr>
            <a:spLocks noChangeArrowheads="1"/>
          </p:cNvSpPr>
          <p:nvPr/>
        </p:nvSpPr>
        <p:spPr bwMode="auto">
          <a:xfrm>
            <a:off x="4222801" y="5333552"/>
            <a:ext cx="608012" cy="246062"/>
          </a:xfrm>
          <a:prstGeom prst="rightArrow">
            <a:avLst>
              <a:gd name="adj1" fmla="val 50000"/>
              <a:gd name="adj2" fmla="val 12356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2413311" y="3501763"/>
            <a:ext cx="255588" cy="333375"/>
          </a:xfrm>
          <a:prstGeom prst="upArrow">
            <a:avLst>
              <a:gd name="adj1" fmla="val 50000"/>
              <a:gd name="adj2" fmla="val 6521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4716513" y="3387463"/>
            <a:ext cx="228600" cy="228600"/>
          </a:xfrm>
          <a:prstGeom prst="ellipse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9779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315" y="569996"/>
            <a:ext cx="8695857" cy="503430"/>
          </a:xfrm>
        </p:spPr>
        <p:txBody>
          <a:bodyPr/>
          <a:lstStyle/>
          <a:p>
            <a:r>
              <a:rPr lang="de-DE" dirty="0"/>
              <a:t>Komparative </a:t>
            </a:r>
            <a:r>
              <a:rPr lang="de-DE" dirty="0" err="1"/>
              <a:t>statik</a:t>
            </a:r>
            <a:r>
              <a:rPr lang="de-DE" dirty="0"/>
              <a:t> </a:t>
            </a:r>
            <a:r>
              <a:rPr lang="de-DE" dirty="0" smtClean="0"/>
              <a:t>gewinnmaximierung – ERHÖHUNG DES PREISES DES VARIABLEN INPUTS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</a:t>
            </a:r>
            <a:r>
              <a:rPr lang="de-DE" dirty="0" err="1" smtClean="0"/>
              <a:t>Gruyter</a:t>
            </a:r>
            <a:r>
              <a:rPr lang="de-DE" dirty="0" smtClean="0"/>
              <a:t> Oldenbourg 2016. ISBN 978-3-11-044093-5</a:t>
            </a:r>
            <a:endParaRPr lang="de-DE" dirty="0"/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62" y="1473528"/>
            <a:ext cx="243861" cy="437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2134393" y="5850835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2134394" y="1416878"/>
            <a:ext cx="4531450" cy="3494054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134394" y="1258956"/>
            <a:ext cx="4147136" cy="3167474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2134394" y="1775791"/>
            <a:ext cx="4624215" cy="359838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2134393" y="3077472"/>
            <a:ext cx="4821238" cy="2773363"/>
          </a:xfrm>
          <a:custGeom>
            <a:avLst/>
            <a:gdLst>
              <a:gd name="T0" fmla="*/ 45362817 w 3037"/>
              <a:gd name="T1" fmla="*/ 2147483647 h 1747"/>
              <a:gd name="T2" fmla="*/ 151209391 w 3037"/>
              <a:gd name="T3" fmla="*/ 2147483647 h 1747"/>
              <a:gd name="T4" fmla="*/ 211693147 w 3037"/>
              <a:gd name="T5" fmla="*/ 2147483647 h 1747"/>
              <a:gd name="T6" fmla="*/ 302418781 w 3037"/>
              <a:gd name="T7" fmla="*/ 2147483647 h 1747"/>
              <a:gd name="T8" fmla="*/ 393144416 w 3037"/>
              <a:gd name="T9" fmla="*/ 2147483647 h 1747"/>
              <a:gd name="T10" fmla="*/ 483870050 w 3037"/>
              <a:gd name="T11" fmla="*/ 2147483647 h 1747"/>
              <a:gd name="T12" fmla="*/ 604837563 w 3037"/>
              <a:gd name="T13" fmla="*/ 2147483647 h 1747"/>
              <a:gd name="T14" fmla="*/ 680442258 w 3037"/>
              <a:gd name="T15" fmla="*/ 2147483647 h 1747"/>
              <a:gd name="T16" fmla="*/ 786288832 w 3037"/>
              <a:gd name="T17" fmla="*/ 2147483647 h 1747"/>
              <a:gd name="T18" fmla="*/ 922377283 w 3037"/>
              <a:gd name="T19" fmla="*/ 2147483647 h 1747"/>
              <a:gd name="T20" fmla="*/ 1013102918 w 3037"/>
              <a:gd name="T21" fmla="*/ 2147483647 h 1747"/>
              <a:gd name="T22" fmla="*/ 1164312308 w 3037"/>
              <a:gd name="T23" fmla="*/ 2147483647 h 1747"/>
              <a:gd name="T24" fmla="*/ 1285279821 w 3037"/>
              <a:gd name="T25" fmla="*/ 2147483647 h 1747"/>
              <a:gd name="T26" fmla="*/ 1406247333 w 3037"/>
              <a:gd name="T27" fmla="*/ 2147483647 h 1747"/>
              <a:gd name="T28" fmla="*/ 1557456724 w 3037"/>
              <a:gd name="T29" fmla="*/ 2147483647 h 1747"/>
              <a:gd name="T30" fmla="*/ 1708666115 w 3037"/>
              <a:gd name="T31" fmla="*/ 2147483647 h 1747"/>
              <a:gd name="T32" fmla="*/ 1844754566 w 3037"/>
              <a:gd name="T33" fmla="*/ 2132052572 h 1747"/>
              <a:gd name="T34" fmla="*/ 2011084896 w 3037"/>
              <a:gd name="T35" fmla="*/ 2026205990 h 1747"/>
              <a:gd name="T36" fmla="*/ 2147173348 w 3037"/>
              <a:gd name="T37" fmla="*/ 1905238468 h 1747"/>
              <a:gd name="T38" fmla="*/ 2147483647 w 3037"/>
              <a:gd name="T39" fmla="*/ 1814512827 h 1747"/>
              <a:gd name="T40" fmla="*/ 2147483647 w 3037"/>
              <a:gd name="T41" fmla="*/ 1723787186 h 1747"/>
              <a:gd name="T42" fmla="*/ 2147483647 w 3037"/>
              <a:gd name="T43" fmla="*/ 1633061544 h 1747"/>
              <a:gd name="T44" fmla="*/ 2147483647 w 3037"/>
              <a:gd name="T45" fmla="*/ 1557456843 h 1747"/>
              <a:gd name="T46" fmla="*/ 2147483647 w 3037"/>
              <a:gd name="T47" fmla="*/ 1466731202 h 1747"/>
              <a:gd name="T48" fmla="*/ 2147483647 w 3037"/>
              <a:gd name="T49" fmla="*/ 1360884620 h 1747"/>
              <a:gd name="T50" fmla="*/ 2147483647 w 3037"/>
              <a:gd name="T51" fmla="*/ 1209675218 h 1747"/>
              <a:gd name="T52" fmla="*/ 2147483647 w 3037"/>
              <a:gd name="T53" fmla="*/ 1164312397 h 1747"/>
              <a:gd name="T54" fmla="*/ 2147483647 w 3037"/>
              <a:gd name="T55" fmla="*/ 1118949577 h 1747"/>
              <a:gd name="T56" fmla="*/ 2147483647 w 3037"/>
              <a:gd name="T57" fmla="*/ 1028223935 h 1747"/>
              <a:gd name="T58" fmla="*/ 2147483647 w 3037"/>
              <a:gd name="T59" fmla="*/ 937498294 h 1747"/>
              <a:gd name="T60" fmla="*/ 2147483647 w 3037"/>
              <a:gd name="T61" fmla="*/ 877014533 h 1747"/>
              <a:gd name="T62" fmla="*/ 2147483647 w 3037"/>
              <a:gd name="T63" fmla="*/ 831651712 h 1747"/>
              <a:gd name="T64" fmla="*/ 2147483647 w 3037"/>
              <a:gd name="T65" fmla="*/ 786288892 h 1747"/>
              <a:gd name="T66" fmla="*/ 2147483647 w 3037"/>
              <a:gd name="T67" fmla="*/ 710684191 h 1747"/>
              <a:gd name="T68" fmla="*/ 2147483647 w 3037"/>
              <a:gd name="T69" fmla="*/ 589716669 h 1747"/>
              <a:gd name="T70" fmla="*/ 2147483647 w 3037"/>
              <a:gd name="T71" fmla="*/ 514111968 h 1747"/>
              <a:gd name="T72" fmla="*/ 2147483647 w 3037"/>
              <a:gd name="T73" fmla="*/ 453628207 h 1747"/>
              <a:gd name="T74" fmla="*/ 2147483647 w 3037"/>
              <a:gd name="T75" fmla="*/ 423386326 h 1747"/>
              <a:gd name="T76" fmla="*/ 2147483647 w 3037"/>
              <a:gd name="T77" fmla="*/ 347781625 h 1747"/>
              <a:gd name="T78" fmla="*/ 2147483647 w 3037"/>
              <a:gd name="T79" fmla="*/ 317539745 h 1747"/>
              <a:gd name="T80" fmla="*/ 2147483647 w 3037"/>
              <a:gd name="T81" fmla="*/ 272176924 h 1747"/>
              <a:gd name="T82" fmla="*/ 2147483647 w 3037"/>
              <a:gd name="T83" fmla="*/ 211693163 h 1747"/>
              <a:gd name="T84" fmla="*/ 2147483647 w 3037"/>
              <a:gd name="T85" fmla="*/ 166330342 h 1747"/>
              <a:gd name="T86" fmla="*/ 2147483647 w 3037"/>
              <a:gd name="T87" fmla="*/ 151209402 h 1747"/>
              <a:gd name="T88" fmla="*/ 2147483647 w 3037"/>
              <a:gd name="T89" fmla="*/ 151209402 h 1747"/>
              <a:gd name="T90" fmla="*/ 2147483647 w 3037"/>
              <a:gd name="T91" fmla="*/ 90725641 h 1747"/>
              <a:gd name="T92" fmla="*/ 2147483647 w 3037"/>
              <a:gd name="T93" fmla="*/ 90725641 h 1747"/>
              <a:gd name="T94" fmla="*/ 2147483647 w 3037"/>
              <a:gd name="T95" fmla="*/ 45362821 h 1747"/>
              <a:gd name="T96" fmla="*/ 2147483647 w 3037"/>
              <a:gd name="T97" fmla="*/ 0 h 1747"/>
              <a:gd name="T98" fmla="*/ 0 w 3037"/>
              <a:gd name="T99" fmla="*/ 2147483647 h 17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037"/>
              <a:gd name="T151" fmla="*/ 0 h 1747"/>
              <a:gd name="T152" fmla="*/ 3037 w 3037"/>
              <a:gd name="T153" fmla="*/ 1747 h 174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037" h="1747">
                <a:moveTo>
                  <a:pt x="6" y="1722"/>
                </a:moveTo>
                <a:lnTo>
                  <a:pt x="12" y="1698"/>
                </a:lnTo>
                <a:lnTo>
                  <a:pt x="18" y="1674"/>
                </a:lnTo>
                <a:lnTo>
                  <a:pt x="30" y="1656"/>
                </a:lnTo>
                <a:lnTo>
                  <a:pt x="48" y="1632"/>
                </a:lnTo>
                <a:lnTo>
                  <a:pt x="60" y="1608"/>
                </a:lnTo>
                <a:lnTo>
                  <a:pt x="72" y="1590"/>
                </a:lnTo>
                <a:lnTo>
                  <a:pt x="78" y="1572"/>
                </a:lnTo>
                <a:lnTo>
                  <a:pt x="84" y="1554"/>
                </a:lnTo>
                <a:lnTo>
                  <a:pt x="102" y="1530"/>
                </a:lnTo>
                <a:lnTo>
                  <a:pt x="108" y="1512"/>
                </a:lnTo>
                <a:lnTo>
                  <a:pt x="120" y="1494"/>
                </a:lnTo>
                <a:lnTo>
                  <a:pt x="132" y="1476"/>
                </a:lnTo>
                <a:lnTo>
                  <a:pt x="144" y="1458"/>
                </a:lnTo>
                <a:lnTo>
                  <a:pt x="156" y="1440"/>
                </a:lnTo>
                <a:lnTo>
                  <a:pt x="168" y="1422"/>
                </a:lnTo>
                <a:lnTo>
                  <a:pt x="180" y="1404"/>
                </a:lnTo>
                <a:lnTo>
                  <a:pt x="192" y="1380"/>
                </a:lnTo>
                <a:lnTo>
                  <a:pt x="216" y="1356"/>
                </a:lnTo>
                <a:lnTo>
                  <a:pt x="228" y="1338"/>
                </a:lnTo>
                <a:lnTo>
                  <a:pt x="240" y="1320"/>
                </a:lnTo>
                <a:lnTo>
                  <a:pt x="252" y="1302"/>
                </a:lnTo>
                <a:lnTo>
                  <a:pt x="252" y="1284"/>
                </a:lnTo>
                <a:lnTo>
                  <a:pt x="270" y="1272"/>
                </a:lnTo>
                <a:lnTo>
                  <a:pt x="288" y="1260"/>
                </a:lnTo>
                <a:lnTo>
                  <a:pt x="288" y="1242"/>
                </a:lnTo>
                <a:lnTo>
                  <a:pt x="312" y="1224"/>
                </a:lnTo>
                <a:lnTo>
                  <a:pt x="318" y="1206"/>
                </a:lnTo>
                <a:lnTo>
                  <a:pt x="318" y="1188"/>
                </a:lnTo>
                <a:lnTo>
                  <a:pt x="366" y="1182"/>
                </a:lnTo>
                <a:lnTo>
                  <a:pt x="384" y="1182"/>
                </a:lnTo>
                <a:lnTo>
                  <a:pt x="384" y="1164"/>
                </a:lnTo>
                <a:lnTo>
                  <a:pt x="402" y="1140"/>
                </a:lnTo>
                <a:lnTo>
                  <a:pt x="420" y="1128"/>
                </a:lnTo>
                <a:lnTo>
                  <a:pt x="438" y="1116"/>
                </a:lnTo>
                <a:lnTo>
                  <a:pt x="462" y="1104"/>
                </a:lnTo>
                <a:lnTo>
                  <a:pt x="474" y="1086"/>
                </a:lnTo>
                <a:lnTo>
                  <a:pt x="492" y="1068"/>
                </a:lnTo>
                <a:lnTo>
                  <a:pt x="510" y="1056"/>
                </a:lnTo>
                <a:lnTo>
                  <a:pt x="522" y="1032"/>
                </a:lnTo>
                <a:lnTo>
                  <a:pt x="546" y="1014"/>
                </a:lnTo>
                <a:lnTo>
                  <a:pt x="558" y="996"/>
                </a:lnTo>
                <a:lnTo>
                  <a:pt x="576" y="984"/>
                </a:lnTo>
                <a:lnTo>
                  <a:pt x="594" y="960"/>
                </a:lnTo>
                <a:lnTo>
                  <a:pt x="618" y="936"/>
                </a:lnTo>
                <a:lnTo>
                  <a:pt x="636" y="912"/>
                </a:lnTo>
                <a:lnTo>
                  <a:pt x="660" y="900"/>
                </a:lnTo>
                <a:lnTo>
                  <a:pt x="678" y="888"/>
                </a:lnTo>
                <a:lnTo>
                  <a:pt x="696" y="870"/>
                </a:lnTo>
                <a:lnTo>
                  <a:pt x="714" y="858"/>
                </a:lnTo>
                <a:lnTo>
                  <a:pt x="732" y="846"/>
                </a:lnTo>
                <a:lnTo>
                  <a:pt x="750" y="834"/>
                </a:lnTo>
                <a:lnTo>
                  <a:pt x="780" y="816"/>
                </a:lnTo>
                <a:lnTo>
                  <a:pt x="798" y="804"/>
                </a:lnTo>
                <a:lnTo>
                  <a:pt x="816" y="792"/>
                </a:lnTo>
                <a:lnTo>
                  <a:pt x="828" y="774"/>
                </a:lnTo>
                <a:lnTo>
                  <a:pt x="852" y="756"/>
                </a:lnTo>
                <a:lnTo>
                  <a:pt x="870" y="750"/>
                </a:lnTo>
                <a:lnTo>
                  <a:pt x="888" y="732"/>
                </a:lnTo>
                <a:lnTo>
                  <a:pt x="906" y="720"/>
                </a:lnTo>
                <a:lnTo>
                  <a:pt x="924" y="702"/>
                </a:lnTo>
                <a:lnTo>
                  <a:pt x="942" y="690"/>
                </a:lnTo>
                <a:lnTo>
                  <a:pt x="960" y="684"/>
                </a:lnTo>
                <a:lnTo>
                  <a:pt x="978" y="666"/>
                </a:lnTo>
                <a:lnTo>
                  <a:pt x="1002" y="654"/>
                </a:lnTo>
                <a:lnTo>
                  <a:pt x="1026" y="648"/>
                </a:lnTo>
                <a:lnTo>
                  <a:pt x="1044" y="642"/>
                </a:lnTo>
                <a:lnTo>
                  <a:pt x="1062" y="636"/>
                </a:lnTo>
                <a:lnTo>
                  <a:pt x="1092" y="618"/>
                </a:lnTo>
                <a:lnTo>
                  <a:pt x="1110" y="612"/>
                </a:lnTo>
                <a:lnTo>
                  <a:pt x="1128" y="594"/>
                </a:lnTo>
                <a:lnTo>
                  <a:pt x="1152" y="582"/>
                </a:lnTo>
                <a:lnTo>
                  <a:pt x="1170" y="564"/>
                </a:lnTo>
                <a:lnTo>
                  <a:pt x="1194" y="546"/>
                </a:lnTo>
                <a:lnTo>
                  <a:pt x="1212" y="540"/>
                </a:lnTo>
                <a:lnTo>
                  <a:pt x="1224" y="522"/>
                </a:lnTo>
                <a:lnTo>
                  <a:pt x="1242" y="504"/>
                </a:lnTo>
                <a:lnTo>
                  <a:pt x="1254" y="480"/>
                </a:lnTo>
                <a:lnTo>
                  <a:pt x="1278" y="480"/>
                </a:lnTo>
                <a:lnTo>
                  <a:pt x="1314" y="462"/>
                </a:lnTo>
                <a:lnTo>
                  <a:pt x="1350" y="462"/>
                </a:lnTo>
                <a:lnTo>
                  <a:pt x="1368" y="450"/>
                </a:lnTo>
                <a:lnTo>
                  <a:pt x="1404" y="444"/>
                </a:lnTo>
                <a:lnTo>
                  <a:pt x="1446" y="444"/>
                </a:lnTo>
                <a:lnTo>
                  <a:pt x="1470" y="432"/>
                </a:lnTo>
                <a:lnTo>
                  <a:pt x="1494" y="420"/>
                </a:lnTo>
                <a:lnTo>
                  <a:pt x="1512" y="408"/>
                </a:lnTo>
                <a:lnTo>
                  <a:pt x="1542" y="396"/>
                </a:lnTo>
                <a:lnTo>
                  <a:pt x="1560" y="384"/>
                </a:lnTo>
                <a:lnTo>
                  <a:pt x="1578" y="372"/>
                </a:lnTo>
                <a:lnTo>
                  <a:pt x="1596" y="360"/>
                </a:lnTo>
                <a:lnTo>
                  <a:pt x="1620" y="354"/>
                </a:lnTo>
                <a:lnTo>
                  <a:pt x="1650" y="348"/>
                </a:lnTo>
                <a:lnTo>
                  <a:pt x="1668" y="342"/>
                </a:lnTo>
                <a:lnTo>
                  <a:pt x="1686" y="336"/>
                </a:lnTo>
                <a:lnTo>
                  <a:pt x="1710" y="330"/>
                </a:lnTo>
                <a:lnTo>
                  <a:pt x="1734" y="324"/>
                </a:lnTo>
                <a:lnTo>
                  <a:pt x="1752" y="312"/>
                </a:lnTo>
                <a:lnTo>
                  <a:pt x="1770" y="312"/>
                </a:lnTo>
                <a:lnTo>
                  <a:pt x="1794" y="306"/>
                </a:lnTo>
                <a:lnTo>
                  <a:pt x="1818" y="300"/>
                </a:lnTo>
                <a:lnTo>
                  <a:pt x="1872" y="282"/>
                </a:lnTo>
                <a:lnTo>
                  <a:pt x="1902" y="276"/>
                </a:lnTo>
                <a:lnTo>
                  <a:pt x="1938" y="252"/>
                </a:lnTo>
                <a:lnTo>
                  <a:pt x="1962" y="234"/>
                </a:lnTo>
                <a:lnTo>
                  <a:pt x="1980" y="228"/>
                </a:lnTo>
                <a:lnTo>
                  <a:pt x="1998" y="216"/>
                </a:lnTo>
                <a:lnTo>
                  <a:pt x="2034" y="204"/>
                </a:lnTo>
                <a:lnTo>
                  <a:pt x="2058" y="192"/>
                </a:lnTo>
                <a:lnTo>
                  <a:pt x="2076" y="192"/>
                </a:lnTo>
                <a:lnTo>
                  <a:pt x="2124" y="180"/>
                </a:lnTo>
                <a:lnTo>
                  <a:pt x="2148" y="180"/>
                </a:lnTo>
                <a:lnTo>
                  <a:pt x="2166" y="174"/>
                </a:lnTo>
                <a:lnTo>
                  <a:pt x="2184" y="168"/>
                </a:lnTo>
                <a:lnTo>
                  <a:pt x="2214" y="156"/>
                </a:lnTo>
                <a:lnTo>
                  <a:pt x="2232" y="150"/>
                </a:lnTo>
                <a:lnTo>
                  <a:pt x="2262" y="138"/>
                </a:lnTo>
                <a:lnTo>
                  <a:pt x="2304" y="138"/>
                </a:lnTo>
                <a:lnTo>
                  <a:pt x="2340" y="126"/>
                </a:lnTo>
                <a:lnTo>
                  <a:pt x="2370" y="126"/>
                </a:lnTo>
                <a:lnTo>
                  <a:pt x="2388" y="120"/>
                </a:lnTo>
                <a:lnTo>
                  <a:pt x="2406" y="114"/>
                </a:lnTo>
                <a:lnTo>
                  <a:pt x="2430" y="108"/>
                </a:lnTo>
                <a:lnTo>
                  <a:pt x="2454" y="102"/>
                </a:lnTo>
                <a:lnTo>
                  <a:pt x="2484" y="96"/>
                </a:lnTo>
                <a:lnTo>
                  <a:pt x="2514" y="84"/>
                </a:lnTo>
                <a:lnTo>
                  <a:pt x="2544" y="78"/>
                </a:lnTo>
                <a:lnTo>
                  <a:pt x="2562" y="72"/>
                </a:lnTo>
                <a:lnTo>
                  <a:pt x="2586" y="66"/>
                </a:lnTo>
                <a:lnTo>
                  <a:pt x="2610" y="60"/>
                </a:lnTo>
                <a:lnTo>
                  <a:pt x="2634" y="60"/>
                </a:lnTo>
                <a:lnTo>
                  <a:pt x="2652" y="60"/>
                </a:lnTo>
                <a:lnTo>
                  <a:pt x="2670" y="60"/>
                </a:lnTo>
                <a:lnTo>
                  <a:pt x="2706" y="60"/>
                </a:lnTo>
                <a:lnTo>
                  <a:pt x="2730" y="60"/>
                </a:lnTo>
                <a:lnTo>
                  <a:pt x="2766" y="54"/>
                </a:lnTo>
                <a:lnTo>
                  <a:pt x="2802" y="48"/>
                </a:lnTo>
                <a:lnTo>
                  <a:pt x="2826" y="36"/>
                </a:lnTo>
                <a:lnTo>
                  <a:pt x="2844" y="36"/>
                </a:lnTo>
                <a:lnTo>
                  <a:pt x="2862" y="36"/>
                </a:lnTo>
                <a:lnTo>
                  <a:pt x="2892" y="36"/>
                </a:lnTo>
                <a:lnTo>
                  <a:pt x="2910" y="30"/>
                </a:lnTo>
                <a:lnTo>
                  <a:pt x="2940" y="24"/>
                </a:lnTo>
                <a:lnTo>
                  <a:pt x="2958" y="18"/>
                </a:lnTo>
                <a:lnTo>
                  <a:pt x="2988" y="12"/>
                </a:lnTo>
                <a:lnTo>
                  <a:pt x="3018" y="12"/>
                </a:lnTo>
                <a:lnTo>
                  <a:pt x="3036" y="0"/>
                </a:lnTo>
                <a:lnTo>
                  <a:pt x="3036" y="1734"/>
                </a:lnTo>
                <a:lnTo>
                  <a:pt x="0" y="1734"/>
                </a:lnTo>
                <a:lnTo>
                  <a:pt x="0" y="1746"/>
                </a:lnTo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7"/>
          <p:cNvSpPr>
            <a:spLocks/>
          </p:cNvSpPr>
          <p:nvPr/>
        </p:nvSpPr>
        <p:spPr bwMode="auto">
          <a:xfrm rot="10500000">
            <a:off x="2117795" y="3295439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1016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351742"/>
              </p:ext>
            </p:extLst>
          </p:nvPr>
        </p:nvGraphicFramePr>
        <p:xfrm>
          <a:off x="7222435" y="2933699"/>
          <a:ext cx="1236557" cy="286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96" name="Formel" r:id="rId4" imgW="1904760" imgH="419040" progId="Equation.3">
                  <p:embed/>
                </p:oleObj>
              </mc:Choice>
              <mc:Fallback>
                <p:oleObj name="Formel" r:id="rId4" imgW="190476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2435" y="2933699"/>
                        <a:ext cx="1236557" cy="2865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335337"/>
              </p:ext>
            </p:extLst>
          </p:nvPr>
        </p:nvGraphicFramePr>
        <p:xfrm>
          <a:off x="6327775" y="1016000"/>
          <a:ext cx="885825" cy="24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97" name="Formel" r:id="rId6" imgW="1282680" imgH="317160" progId="Equation.3">
                  <p:embed/>
                </p:oleObj>
              </mc:Choice>
              <mc:Fallback>
                <p:oleObj name="Formel" r:id="rId6" imgW="128268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7775" y="1016000"/>
                        <a:ext cx="885825" cy="2429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871403"/>
              </p:ext>
            </p:extLst>
          </p:nvPr>
        </p:nvGraphicFramePr>
        <p:xfrm>
          <a:off x="6758609" y="1340539"/>
          <a:ext cx="950291" cy="245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98" name="Formel" r:id="rId8" imgW="1193760" imgH="317160" progId="Equation.3">
                  <p:embed/>
                </p:oleObj>
              </mc:Choice>
              <mc:Fallback>
                <p:oleObj name="Formel" r:id="rId8" imgW="119376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8609" y="1340539"/>
                        <a:ext cx="950291" cy="2459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0838645"/>
              </p:ext>
            </p:extLst>
          </p:nvPr>
        </p:nvGraphicFramePr>
        <p:xfrm>
          <a:off x="6854031" y="1661415"/>
          <a:ext cx="715169" cy="189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99" name="Formel" r:id="rId10" imgW="1117440" imgH="317160" progId="Equation.3">
                  <p:embed/>
                </p:oleObj>
              </mc:Choice>
              <mc:Fallback>
                <p:oleObj name="Formel" r:id="rId10" imgW="111744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4031" y="1661415"/>
                        <a:ext cx="715169" cy="189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1778026" y="158095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8200230" y="585083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H="1">
            <a:off x="2134393" y="3893033"/>
            <a:ext cx="2020887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4155280" y="3860110"/>
            <a:ext cx="0" cy="199072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4040980" y="3778733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3281926"/>
              </p:ext>
            </p:extLst>
          </p:nvPr>
        </p:nvGraphicFramePr>
        <p:xfrm>
          <a:off x="2706019" y="5850835"/>
          <a:ext cx="486466" cy="353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300" name="Formel" r:id="rId12" imgW="164880" imgH="228600" progId="Equation.3">
                  <p:embed/>
                </p:oleObj>
              </mc:Choice>
              <mc:Fallback>
                <p:oleObj name="Formel" r:id="rId12" imgW="164880" imgH="2286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6019" y="5850835"/>
                        <a:ext cx="486466" cy="3531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k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683622"/>
              </p:ext>
            </p:extLst>
          </p:nvPr>
        </p:nvGraphicFramePr>
        <p:xfrm>
          <a:off x="5435601" y="4007333"/>
          <a:ext cx="533400" cy="669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301" name="Formel" r:id="rId14" imgW="355320" imgH="419040" progId="Equation.3">
                  <p:embed/>
                </p:oleObj>
              </mc:Choice>
              <mc:Fallback>
                <p:oleObj name="Formel" r:id="rId14" imgW="35532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1" y="4007333"/>
                        <a:ext cx="533400" cy="6694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Line 14"/>
          <p:cNvSpPr>
            <a:spLocks noChangeShapeType="1"/>
          </p:cNvSpPr>
          <p:nvPr/>
        </p:nvSpPr>
        <p:spPr bwMode="auto">
          <a:xfrm flipH="1">
            <a:off x="2134394" y="4673535"/>
            <a:ext cx="774811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>
            <a:off x="2909205" y="4673535"/>
            <a:ext cx="0" cy="117417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>
            <a:off x="2373587" y="3932471"/>
            <a:ext cx="296424" cy="681022"/>
          </a:xfrm>
          <a:prstGeom prst="downArrow">
            <a:avLst>
              <a:gd name="adj1" fmla="val 50000"/>
              <a:gd name="adj2" fmla="val 114862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2968277" y="5250882"/>
            <a:ext cx="1072703" cy="246577"/>
          </a:xfrm>
          <a:prstGeom prst="leftArrow">
            <a:avLst>
              <a:gd name="adj1" fmla="val 50000"/>
              <a:gd name="adj2" fmla="val 217539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pic>
        <p:nvPicPr>
          <p:cNvPr id="28" name="Grafik 27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99" y="4465846"/>
            <a:ext cx="244190" cy="31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29" name="Oval 30"/>
          <p:cNvSpPr>
            <a:spLocks noChangeArrowheads="1"/>
          </p:cNvSpPr>
          <p:nvPr/>
        </p:nvSpPr>
        <p:spPr bwMode="auto">
          <a:xfrm>
            <a:off x="2803549" y="4567859"/>
            <a:ext cx="211312" cy="211352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4921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4297" y="994067"/>
            <a:ext cx="8695857" cy="344403"/>
          </a:xfrm>
        </p:spPr>
        <p:txBody>
          <a:bodyPr/>
          <a:lstStyle/>
          <a:p>
            <a:r>
              <a:rPr lang="de-DE" dirty="0" smtClean="0"/>
              <a:t>Langfristige Gewinnmaximierung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457739"/>
            <a:ext cx="8697417" cy="4743037"/>
          </a:xfrm>
        </p:spPr>
        <p:txBody>
          <a:bodyPr/>
          <a:lstStyle/>
          <a:p>
            <a:endParaRPr lang="de-DE" b="0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 beide (im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prinzip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alle)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produktionsfaktoren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variabel sind, könnten wir uns (konzeptionell) folgende vorgangsweise vorstellen: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maximiert ihren gewinn in bezug auf den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einsatz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ersten Faktors für einen gegebenen wert des zweiten inputs und variiert in einem zweiten Schritt den zweiten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um den größtmöglichen gewinn zu realisieren.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gleichung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einer langfristigen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isogewinnlinie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 </a:t>
            </a:r>
          </a:p>
          <a:p>
            <a:endParaRPr lang="de-DE" sz="1600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erhöhung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verändert daher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steigung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isogewinnlinie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nicht, sondern nur den ordinatenabschnitt.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5766981"/>
              </p:ext>
            </p:extLst>
          </p:nvPr>
        </p:nvGraphicFramePr>
        <p:xfrm>
          <a:off x="3032539" y="4356100"/>
          <a:ext cx="22252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84" name="Formel" r:id="rId3" imgW="3343118" imgH="866689" progId="Equation.3">
                  <p:embed/>
                </p:oleObj>
              </mc:Choice>
              <mc:Fallback>
                <p:oleObj name="Formel" r:id="rId3" imgW="3343118" imgH="86668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539" y="4356100"/>
                        <a:ext cx="2225262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9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3567" y="569997"/>
            <a:ext cx="8695857" cy="357655"/>
          </a:xfrm>
        </p:spPr>
        <p:txBody>
          <a:bodyPr/>
          <a:lstStyle/>
          <a:p>
            <a:r>
              <a:rPr lang="de-DE" dirty="0" smtClean="0"/>
              <a:t>Langfristige gewinnmaximierung - 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 flipV="1">
            <a:off x="1435100" y="1908175"/>
            <a:ext cx="4522788" cy="2376488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flipV="1">
            <a:off x="1435100" y="2225675"/>
            <a:ext cx="4551363" cy="2392363"/>
          </a:xfrm>
          <a:prstGeom prst="line">
            <a:avLst/>
          </a:prstGeom>
          <a:noFill/>
          <a:ln w="25400">
            <a:solidFill>
              <a:srgbClr val="5AFF24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V="1">
            <a:off x="1435100" y="2930525"/>
            <a:ext cx="4522788" cy="23764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Arc 13"/>
          <p:cNvSpPr>
            <a:spLocks/>
          </p:cNvSpPr>
          <p:nvPr/>
        </p:nvSpPr>
        <p:spPr bwMode="auto">
          <a:xfrm rot="10500000">
            <a:off x="1387475" y="2559050"/>
            <a:ext cx="5276850" cy="4068763"/>
          </a:xfrm>
          <a:custGeom>
            <a:avLst/>
            <a:gdLst>
              <a:gd name="T0" fmla="*/ 2147483647 w 20470"/>
              <a:gd name="T1" fmla="*/ 2147483647 h 21600"/>
              <a:gd name="T2" fmla="*/ 1575996601 w 20470"/>
              <a:gd name="T3" fmla="*/ 2147483647 h 21600"/>
              <a:gd name="T4" fmla="*/ 0 w 20470"/>
              <a:gd name="T5" fmla="*/ 0 h 21600"/>
              <a:gd name="T6" fmla="*/ 0 60000 65536"/>
              <a:gd name="T7" fmla="*/ 0 60000 65536"/>
              <a:gd name="T8" fmla="*/ 0 60000 65536"/>
              <a:gd name="T9" fmla="*/ 0 w 20470"/>
              <a:gd name="T10" fmla="*/ 0 h 21600"/>
              <a:gd name="T11" fmla="*/ 20470 w 2047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70" h="21600" fill="none" extrusionOk="0">
                <a:moveTo>
                  <a:pt x="20469" y="6894"/>
                </a:moveTo>
                <a:cubicBezTo>
                  <a:pt x="17520" y="15650"/>
                  <a:pt x="9330" y="21560"/>
                  <a:pt x="91" y="21599"/>
                </a:cubicBezTo>
              </a:path>
              <a:path w="20470" h="21600" stroke="0" extrusionOk="0">
                <a:moveTo>
                  <a:pt x="20469" y="6894"/>
                </a:moveTo>
                <a:cubicBezTo>
                  <a:pt x="17520" y="15650"/>
                  <a:pt x="9330" y="21560"/>
                  <a:pt x="91" y="21599"/>
                </a:cubicBezTo>
                <a:lnTo>
                  <a:pt x="0" y="0"/>
                </a:lnTo>
                <a:lnTo>
                  <a:pt x="20469" y="6894"/>
                </a:lnTo>
                <a:close/>
              </a:path>
            </a:pathLst>
          </a:custGeom>
          <a:noFill/>
          <a:ln w="50800" cap="rnd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12"/>
          <p:cNvSpPr>
            <a:spLocks/>
          </p:cNvSpPr>
          <p:nvPr/>
        </p:nvSpPr>
        <p:spPr bwMode="auto">
          <a:xfrm rot="10500000">
            <a:off x="1398588" y="30099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508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" name="Arc 11"/>
          <p:cNvSpPr>
            <a:spLocks/>
          </p:cNvSpPr>
          <p:nvPr/>
        </p:nvSpPr>
        <p:spPr bwMode="auto">
          <a:xfrm rot="10500000">
            <a:off x="1428750" y="3949700"/>
            <a:ext cx="5380038" cy="1919288"/>
          </a:xfrm>
          <a:custGeom>
            <a:avLst/>
            <a:gdLst>
              <a:gd name="T0" fmla="*/ 2147483647 w 20741"/>
              <a:gd name="T1" fmla="*/ 2147483647 h 21561"/>
              <a:gd name="T2" fmla="*/ 2147483647 w 20741"/>
              <a:gd name="T3" fmla="*/ 2147483647 h 21561"/>
              <a:gd name="T4" fmla="*/ 0 w 20741"/>
              <a:gd name="T5" fmla="*/ 0 h 21561"/>
              <a:gd name="T6" fmla="*/ 0 60000 65536"/>
              <a:gd name="T7" fmla="*/ 0 60000 65536"/>
              <a:gd name="T8" fmla="*/ 0 60000 65536"/>
              <a:gd name="T9" fmla="*/ 0 w 20741"/>
              <a:gd name="T10" fmla="*/ 0 h 21561"/>
              <a:gd name="T11" fmla="*/ 20741 w 20741"/>
              <a:gd name="T12" fmla="*/ 21561 h 2156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41" h="21561" fill="none" extrusionOk="0">
                <a:moveTo>
                  <a:pt x="20741" y="6030"/>
                </a:moveTo>
                <a:cubicBezTo>
                  <a:pt x="18192" y="14797"/>
                  <a:pt x="10406" y="21015"/>
                  <a:pt x="1292" y="21561"/>
                </a:cubicBezTo>
              </a:path>
              <a:path w="20741" h="21561" stroke="0" extrusionOk="0">
                <a:moveTo>
                  <a:pt x="20741" y="6030"/>
                </a:moveTo>
                <a:cubicBezTo>
                  <a:pt x="18192" y="14797"/>
                  <a:pt x="10406" y="21015"/>
                  <a:pt x="1292" y="21561"/>
                </a:cubicBezTo>
                <a:lnTo>
                  <a:pt x="0" y="0"/>
                </a:lnTo>
                <a:lnTo>
                  <a:pt x="20741" y="6030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38"/>
          <p:cNvSpPr>
            <a:spLocks noChangeShapeType="1"/>
          </p:cNvSpPr>
          <p:nvPr/>
        </p:nvSpPr>
        <p:spPr bwMode="auto">
          <a:xfrm flipV="1">
            <a:off x="5062538" y="2708275"/>
            <a:ext cx="0" cy="67786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" name="Line 39"/>
          <p:cNvSpPr>
            <a:spLocks noChangeShapeType="1"/>
          </p:cNvSpPr>
          <p:nvPr/>
        </p:nvSpPr>
        <p:spPr bwMode="auto">
          <a:xfrm flipV="1">
            <a:off x="5048250" y="2362200"/>
            <a:ext cx="0" cy="352425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 flipH="1">
            <a:off x="1447800" y="3086100"/>
            <a:ext cx="23241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H="1">
            <a:off x="1460500" y="3619500"/>
            <a:ext cx="1981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H="1">
            <a:off x="1447800" y="4737100"/>
            <a:ext cx="10287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806053" y="3047206"/>
            <a:ext cx="0" cy="24765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3403600" y="3606800"/>
            <a:ext cx="0" cy="25082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>
            <a:off x="2490788" y="4737100"/>
            <a:ext cx="0" cy="82550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3644900" y="2946400"/>
            <a:ext cx="266700" cy="2667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4" name="Oval 25"/>
          <p:cNvSpPr>
            <a:spLocks noChangeArrowheads="1"/>
          </p:cNvSpPr>
          <p:nvPr/>
        </p:nvSpPr>
        <p:spPr bwMode="auto">
          <a:xfrm>
            <a:off x="3276600" y="3467100"/>
            <a:ext cx="266700" cy="2667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2349500" y="4597400"/>
            <a:ext cx="266700" cy="2667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Oval 30"/>
          <p:cNvSpPr>
            <a:spLocks noChangeArrowheads="1"/>
          </p:cNvSpPr>
          <p:nvPr/>
        </p:nvSpPr>
        <p:spPr bwMode="auto">
          <a:xfrm>
            <a:off x="1358900" y="2997200"/>
            <a:ext cx="165100" cy="1651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1371600" y="4648200"/>
            <a:ext cx="165100" cy="165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1358900" y="3517900"/>
            <a:ext cx="165100" cy="165100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2400300" y="5473700"/>
            <a:ext cx="165100" cy="1651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3333750" y="5473700"/>
            <a:ext cx="165100" cy="165100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3683000" y="5473700"/>
            <a:ext cx="165100" cy="1651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1127261" y="12287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556951" y="5576888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</a:p>
        </p:txBody>
      </p:sp>
      <p:graphicFrame>
        <p:nvGraphicFramePr>
          <p:cNvPr id="34" name="Inhaltsplatzhalter 3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4023868"/>
              </p:ext>
            </p:extLst>
          </p:nvPr>
        </p:nvGraphicFramePr>
        <p:xfrm>
          <a:off x="6525178" y="2044700"/>
          <a:ext cx="1430921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0" name="Formel" r:id="rId3" imgW="2123918" imgH="400010" progId="Equation.3">
                  <p:embed/>
                </p:oleObj>
              </mc:Choice>
              <mc:Fallback>
                <p:oleObj name="Formel" r:id="rId3" imgW="2123918" imgH="40001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5178" y="2044700"/>
                        <a:ext cx="1430921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kt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0050664"/>
              </p:ext>
            </p:extLst>
          </p:nvPr>
        </p:nvGraphicFramePr>
        <p:xfrm>
          <a:off x="6483723" y="2665172"/>
          <a:ext cx="1472375" cy="306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1" name="Formel" r:id="rId5" imgW="2047897" imgH="400010" progId="Equation.3">
                  <p:embed/>
                </p:oleObj>
              </mc:Choice>
              <mc:Fallback>
                <p:oleObj name="Formel" r:id="rId5" imgW="2047897" imgH="40001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723" y="2665172"/>
                        <a:ext cx="1472375" cy="3066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k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8212157"/>
              </p:ext>
            </p:extLst>
          </p:nvPr>
        </p:nvGraphicFramePr>
        <p:xfrm>
          <a:off x="6526213" y="3619500"/>
          <a:ext cx="1563687" cy="289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2" name="Formel" r:id="rId7" imgW="1885816" imgH="400010" progId="Equation.3">
                  <p:embed/>
                </p:oleObj>
              </mc:Choice>
              <mc:Fallback>
                <p:oleObj name="Formel" r:id="rId7" imgW="1885816" imgH="40001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6213" y="3619500"/>
                        <a:ext cx="1563687" cy="289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kt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9626930"/>
              </p:ext>
            </p:extLst>
          </p:nvPr>
        </p:nvGraphicFramePr>
        <p:xfrm>
          <a:off x="558800" y="2791932"/>
          <a:ext cx="779463" cy="421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3" name="Formel" r:id="rId9" imgW="1228882" imgH="524028" progId="Equation.3">
                  <p:embed/>
                </p:oleObj>
              </mc:Choice>
              <mc:Fallback>
                <p:oleObj name="Formel" r:id="rId9" imgW="1228882" imgH="524028" progId="Equation.3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2791932"/>
                        <a:ext cx="779463" cy="421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kt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9829209"/>
              </p:ext>
            </p:extLst>
          </p:nvPr>
        </p:nvGraphicFramePr>
        <p:xfrm>
          <a:off x="482599" y="3386138"/>
          <a:ext cx="855663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4" name="Formel" r:id="rId11" imgW="1228882" imgH="524028" progId="Equation.3">
                  <p:embed/>
                </p:oleObj>
              </mc:Choice>
              <mc:Fallback>
                <p:oleObj name="Formel" r:id="rId11" imgW="1228882" imgH="524028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599" y="3386138"/>
                        <a:ext cx="855663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kt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144654"/>
              </p:ext>
            </p:extLst>
          </p:nvPr>
        </p:nvGraphicFramePr>
        <p:xfrm>
          <a:off x="533400" y="4479235"/>
          <a:ext cx="804863" cy="430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5" name="Formel" r:id="rId13" imgW="431640" imgH="228600" progId="Equation.3">
                  <p:embed/>
                </p:oleObj>
              </mc:Choice>
              <mc:Fallback>
                <p:oleObj name="Formel" r:id="rId13" imgW="431640" imgH="22860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79235"/>
                        <a:ext cx="804863" cy="4301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kt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064517"/>
              </p:ext>
            </p:extLst>
          </p:nvPr>
        </p:nvGraphicFramePr>
        <p:xfrm>
          <a:off x="2080591" y="5618164"/>
          <a:ext cx="726109" cy="328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6" name="Formel" r:id="rId15" imgW="1047795" imgH="524028" progId="Equation.3">
                  <p:embed/>
                </p:oleObj>
              </mc:Choice>
              <mc:Fallback>
                <p:oleObj name="Formel" r:id="rId15" imgW="1047795" imgH="524028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0591" y="5618164"/>
                        <a:ext cx="726109" cy="3286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kt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466951"/>
              </p:ext>
            </p:extLst>
          </p:nvPr>
        </p:nvGraphicFramePr>
        <p:xfrm>
          <a:off x="2814017" y="5963478"/>
          <a:ext cx="964234" cy="30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7" name="Formel" r:id="rId17" imgW="1238205" imgH="524028" progId="Equation.3">
                  <p:embed/>
                </p:oleObj>
              </mc:Choice>
              <mc:Fallback>
                <p:oleObj name="Formel" r:id="rId17" imgW="1238205" imgH="524028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4017" y="5963478"/>
                        <a:ext cx="964234" cy="3032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kt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823370"/>
              </p:ext>
            </p:extLst>
          </p:nvPr>
        </p:nvGraphicFramePr>
        <p:xfrm>
          <a:off x="3543301" y="5627687"/>
          <a:ext cx="850900" cy="3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8" name="Formel" r:id="rId19" imgW="1238205" imgH="524028" progId="Equation.3">
                  <p:embed/>
                </p:oleObj>
              </mc:Choice>
              <mc:Fallback>
                <p:oleObj name="Formel" r:id="rId19" imgW="1238205" imgH="524028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1" y="5627687"/>
                        <a:ext cx="850900" cy="3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kt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3761349"/>
              </p:ext>
            </p:extLst>
          </p:nvPr>
        </p:nvGraphicFramePr>
        <p:xfrm>
          <a:off x="2849217" y="1228725"/>
          <a:ext cx="1557684" cy="265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79" name="Formel" r:id="rId21" imgW="2562113" imgH="400010" progId="Equation.3">
                  <p:embed/>
                </p:oleObj>
              </mc:Choice>
              <mc:Fallback>
                <p:oleObj name="Formel" r:id="rId21" imgW="2562113" imgH="400010" progId="Equation.3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9217" y="1228725"/>
                        <a:ext cx="1557684" cy="2656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hteck 43"/>
          <p:cNvSpPr/>
          <p:nvPr/>
        </p:nvSpPr>
        <p:spPr>
          <a:xfrm>
            <a:off x="4610100" y="1223447"/>
            <a:ext cx="17406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KURZFRISTIG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4926730" y="4268764"/>
            <a:ext cx="3449662" cy="86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DAS GRENZPRODUKT UND DER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GRENZGEWINN DES INPUTS 2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SINKEN MIT DESSEN ZUNAHME</a:t>
            </a:r>
            <a:r>
              <a:rPr lang="en-US" altLang="de-DE" sz="1800" dirty="0" smtClean="0"/>
              <a:t>.</a:t>
            </a:r>
            <a:endParaRPr lang="en-US" altLang="de-DE" sz="1800" dirty="0"/>
          </a:p>
        </p:txBody>
      </p:sp>
    </p:spTree>
    <p:extLst>
      <p:ext uri="{BB962C8B-B14F-4D97-AF65-F5344CB8AC3E}">
        <p14:creationId xmlns:p14="http://schemas.microsoft.com/office/powerpoint/2010/main" val="8987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415" y="1013393"/>
            <a:ext cx="8695857" cy="384159"/>
          </a:xfrm>
        </p:spPr>
        <p:txBody>
          <a:bodyPr/>
          <a:lstStyle/>
          <a:p>
            <a:r>
              <a:rPr lang="de-DE" dirty="0"/>
              <a:t>Langfristige gewinnmaximierung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49287"/>
            <a:ext cx="8697417" cy="4451489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gewinn wird mit steigendem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steigen, solange der grenzgewinn dieses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positiv ist, d. h. solange der wert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größer als der faktorpreis ist: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gewinnmaximum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gilt daher für das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niveau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2, dass der wert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gleich dem inputpreis ist: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 wir wissen, dass diese bedingung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den input 1 in jeder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kurzristigen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situation gegeben ist, gilt die obige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bedingung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für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jeden input: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        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           und  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3420884"/>
              </p:ext>
            </p:extLst>
          </p:nvPr>
        </p:nvGraphicFramePr>
        <p:xfrm>
          <a:off x="3312491" y="2731009"/>
          <a:ext cx="1780209" cy="298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82" name="Formel" r:id="rId3" imgW="2686184" imgH="400010" progId="Equation.3">
                  <p:embed/>
                </p:oleObj>
              </mc:Choice>
              <mc:Fallback>
                <p:oleObj name="Formel" r:id="rId3" imgW="2686184" imgH="40001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2491" y="2731009"/>
                        <a:ext cx="1780209" cy="2984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485642"/>
              </p:ext>
            </p:extLst>
          </p:nvPr>
        </p:nvGraphicFramePr>
        <p:xfrm>
          <a:off x="3267384" y="4047743"/>
          <a:ext cx="1980647" cy="282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83" name="Formel" r:id="rId5" imgW="2695508" imgH="400010" progId="Equation.3">
                  <p:embed/>
                </p:oleObj>
              </mc:Choice>
              <mc:Fallback>
                <p:oleObj name="Formel" r:id="rId5" imgW="2695508" imgH="40001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7384" y="4047743"/>
                        <a:ext cx="1980647" cy="2823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2502927"/>
              </p:ext>
            </p:extLst>
          </p:nvPr>
        </p:nvGraphicFramePr>
        <p:xfrm>
          <a:off x="2185503" y="5562600"/>
          <a:ext cx="1751497" cy="23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84" name="Formel" r:id="rId7" imgW="2562113" imgH="400010" progId="Equation.3">
                  <p:embed/>
                </p:oleObj>
              </mc:Choice>
              <mc:Fallback>
                <p:oleObj name="Formel" r:id="rId7" imgW="2562113" imgH="40001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5503" y="5562600"/>
                        <a:ext cx="1751497" cy="2352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7316212"/>
              </p:ext>
            </p:extLst>
          </p:nvPr>
        </p:nvGraphicFramePr>
        <p:xfrm>
          <a:off x="5065851" y="5524500"/>
          <a:ext cx="1576249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85" name="Formel" r:id="rId9" imgW="2695508" imgH="400010" progId="Equation.3">
                  <p:embed/>
                </p:oleObj>
              </mc:Choice>
              <mc:Fallback>
                <p:oleObj name="Formel" r:id="rId9" imgW="2695508" imgH="40001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5851" y="5524500"/>
                        <a:ext cx="1576249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71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401" y="784072"/>
            <a:ext cx="8695857" cy="370908"/>
          </a:xfrm>
        </p:spPr>
        <p:txBody>
          <a:bodyPr/>
          <a:lstStyle/>
          <a:p>
            <a:r>
              <a:rPr lang="de-DE" dirty="0"/>
              <a:t>Langfristige </a:t>
            </a:r>
            <a:r>
              <a:rPr lang="de-DE" dirty="0" smtClean="0"/>
              <a:t>gewinnmaximierung – ein </a:t>
            </a:r>
            <a:r>
              <a:rPr lang="de-DE" dirty="0" err="1" smtClean="0"/>
              <a:t>cobb-douglas</a:t>
            </a:r>
            <a:r>
              <a:rPr lang="de-DE" dirty="0" smtClean="0"/>
              <a:t> </a:t>
            </a:r>
            <a:r>
              <a:rPr lang="de-DE" dirty="0" err="1" smtClean="0"/>
              <a:t>beispiel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48154"/>
            <a:ext cx="8697417" cy="4852622"/>
          </a:xfrm>
        </p:spPr>
        <p:txBody>
          <a:bodyPr/>
          <a:lstStyle/>
          <a:p>
            <a:r>
              <a:rPr lang="de-DE" sz="1600" b="0" dirty="0" smtClean="0"/>
              <a:t/>
            </a:r>
            <a:br>
              <a:rPr lang="de-DE" sz="1600" b="0" dirty="0" smtClean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Wir ermittelten bereits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nachfragefunktion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nach dem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1 und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angebotsfunktion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weiter oben. Daraus ergibt sich die kurzfristige gewinnfunkton </a:t>
            </a:r>
            <a:r>
              <a:rPr lang="el-GR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Π</a:t>
            </a:r>
            <a:r>
              <a:rPr lang="de-AT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wie folgt: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978743"/>
              </p:ext>
            </p:extLst>
          </p:nvPr>
        </p:nvGraphicFramePr>
        <p:xfrm>
          <a:off x="1939192" y="2556607"/>
          <a:ext cx="5473700" cy="325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8" name="Formel" r:id="rId3" imgW="7248503" imgH="5610179" progId="Equation.3">
                  <p:embed/>
                </p:oleObj>
              </mc:Choice>
              <mc:Fallback>
                <p:oleObj name="Formel" r:id="rId3" imgW="7248503" imgH="561017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9192" y="2556607"/>
                        <a:ext cx="5473700" cy="32539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30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1916" y="587666"/>
            <a:ext cx="8695857" cy="596195"/>
          </a:xfrm>
        </p:spPr>
        <p:txBody>
          <a:bodyPr/>
          <a:lstStyle/>
          <a:p>
            <a:r>
              <a:rPr lang="de-DE" dirty="0" smtClean="0"/>
              <a:t>Langfristige gewinnmaximierung – c.-d. Beispiel: </a:t>
            </a:r>
            <a:br>
              <a:rPr lang="de-DE" dirty="0" smtClean="0"/>
            </a:br>
            <a:r>
              <a:rPr lang="de-DE" dirty="0" smtClean="0"/>
              <a:t>gewinn maximierende mengen von </a:t>
            </a:r>
            <a:r>
              <a:rPr lang="de-DE" dirty="0" err="1" smtClean="0"/>
              <a:t>inputs</a:t>
            </a:r>
            <a:r>
              <a:rPr lang="de-DE" dirty="0" smtClean="0"/>
              <a:t> und </a:t>
            </a:r>
            <a:r>
              <a:rPr lang="de-DE" dirty="0" err="1" smtClean="0"/>
              <a:t>output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40072" y="1346200"/>
            <a:ext cx="8697417" cy="5041348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Maximierung der gewinnfunktion im bezug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auf den Input 2 ergibt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Einsetzen dieses ergebnisses in den optimalen wert für den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1 ergibt als langfristig gewinn maximierende menge des inputs 1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analoge vorgangsweise hinsichtlich des gewinn maximierenden outputs führt zu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Daraus folgt für die gegebene C.-D. produktionsfunktion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Als langfristig gewinn maximierender produktionsplan</a:t>
            </a:r>
          </a:p>
          <a:p>
            <a:r>
              <a:rPr lang="de-DE" b="0" dirty="0" smtClean="0"/>
              <a:t> 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1444421"/>
              </p:ext>
            </p:extLst>
          </p:nvPr>
        </p:nvGraphicFramePr>
        <p:xfrm>
          <a:off x="3313043" y="1703873"/>
          <a:ext cx="2292627" cy="602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7" name="Formel" r:id="rId3" imgW="3000308" imgH="1095368" progId="Equation.3">
                  <p:embed/>
                </p:oleObj>
              </mc:Choice>
              <mc:Fallback>
                <p:oleObj name="Formel" r:id="rId3" imgW="3000308" imgH="1095368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3043" y="1703873"/>
                        <a:ext cx="2292627" cy="6020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421786"/>
              </p:ext>
            </p:extLst>
          </p:nvPr>
        </p:nvGraphicFramePr>
        <p:xfrm>
          <a:off x="2834309" y="2932043"/>
          <a:ext cx="3604592" cy="675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8" name="Formel" r:id="rId5" imgW="6200708" imgH="1247702" progId="Equation.3">
                  <p:embed/>
                </p:oleObj>
              </mc:Choice>
              <mc:Fallback>
                <p:oleObj name="Formel" r:id="rId5" imgW="6200708" imgH="1247702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4309" y="2932043"/>
                        <a:ext cx="3604592" cy="6758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9342628"/>
              </p:ext>
            </p:extLst>
          </p:nvPr>
        </p:nvGraphicFramePr>
        <p:xfrm>
          <a:off x="3015974" y="3902213"/>
          <a:ext cx="3631096" cy="702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9" name="Formel" r:id="rId7" imgW="5962605" imgH="1247702" progId="Equation.3">
                  <p:embed/>
                </p:oleObj>
              </mc:Choice>
              <mc:Fallback>
                <p:oleObj name="Formel" r:id="rId7" imgW="5962605" imgH="1247702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5974" y="3902213"/>
                        <a:ext cx="3631096" cy="702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01210"/>
              </p:ext>
            </p:extLst>
          </p:nvPr>
        </p:nvGraphicFramePr>
        <p:xfrm>
          <a:off x="3830430" y="4987787"/>
          <a:ext cx="1404731" cy="344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0" name="Formel" r:id="rId9" imgW="1819118" imgH="524028" progId="Equation.3">
                  <p:embed/>
                </p:oleObj>
              </mc:Choice>
              <mc:Fallback>
                <p:oleObj name="Formel" r:id="rId9" imgW="1819118" imgH="524028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0430" y="4987787"/>
                        <a:ext cx="1404731" cy="344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474140"/>
              </p:ext>
            </p:extLst>
          </p:nvPr>
        </p:nvGraphicFramePr>
        <p:xfrm>
          <a:off x="2819400" y="5685182"/>
          <a:ext cx="4707835" cy="70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1" name="Formel" r:id="rId11" imgW="6610216" imgH="1124043" progId="Equation.3">
                  <p:embed/>
                </p:oleObj>
              </mc:Choice>
              <mc:Fallback>
                <p:oleObj name="Formel" r:id="rId11" imgW="6610216" imgH="1124043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685182"/>
                        <a:ext cx="4707835" cy="7029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912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Gewinnmaximierung: fallende </a:t>
            </a:r>
            <a:r>
              <a:rPr lang="de-DE" dirty="0"/>
              <a:t>und </a:t>
            </a:r>
            <a:r>
              <a:rPr lang="de-DE" dirty="0" smtClean="0"/>
              <a:t>steigende skalenerträge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ein unternehmen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fallende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skalenerträge aufweist, dann gibt es einen eindeutigen langfristig gewinn maximierenden produktionsplan.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Wenn ein unternehmen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steigende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skalenerträge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aufweist, dann gibt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es langfristig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keinen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eindeutigen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gewinn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maximierenden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produktionsplan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Daher ist eine technologie mit steigenden skalenerträgen mit unternehmen bei vollständigem wettbewerb inkompatibel.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Ähnliches gilt für konstante skalenerträge (siehe unten). </a:t>
            </a:r>
          </a:p>
          <a:p>
            <a:endParaRPr lang="de-DE" sz="1600" b="0" dirty="0" smtClean="0"/>
          </a:p>
          <a:p>
            <a:endParaRPr lang="de-DE" b="0" dirty="0"/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83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802" y="702520"/>
            <a:ext cx="8695857" cy="304646"/>
          </a:xfrm>
        </p:spPr>
        <p:txBody>
          <a:bodyPr/>
          <a:lstStyle/>
          <a:p>
            <a:r>
              <a:rPr lang="de-DE" dirty="0" smtClean="0"/>
              <a:t>Langfristige gewinnmaximierung und fallende skalenerträge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89169" y="12287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622519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V="1">
            <a:off x="1439863" y="2476500"/>
            <a:ext cx="4632325" cy="18462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Arc 6"/>
          <p:cNvSpPr>
            <a:spLocks/>
          </p:cNvSpPr>
          <p:nvPr/>
        </p:nvSpPr>
        <p:spPr bwMode="auto">
          <a:xfrm rot="10500000">
            <a:off x="1374775" y="30099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508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4008438" y="3298825"/>
            <a:ext cx="0" cy="226536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H="1">
            <a:off x="1439863" y="3298825"/>
            <a:ext cx="256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14" name="Inhaltsplatzhalt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837609"/>
              </p:ext>
            </p:extLst>
          </p:nvPr>
        </p:nvGraphicFramePr>
        <p:xfrm>
          <a:off x="6524342" y="2650647"/>
          <a:ext cx="978597" cy="282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9" name="Formel" r:id="rId3" imgW="1209518" imgH="371336" progId="Equation.3">
                  <p:embed/>
                </p:oleObj>
              </mc:Choice>
              <mc:Fallback>
                <p:oleObj name="Formel" r:id="rId3" imgW="1209518" imgH="37133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4342" y="2650647"/>
                        <a:ext cx="978597" cy="2825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3906838" y="3182938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044285" y="3113838"/>
            <a:ext cx="37991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y*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813175" y="5543550"/>
            <a:ext cx="37991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x*</a:t>
            </a:r>
          </a:p>
        </p:txBody>
      </p:sp>
    </p:spTree>
    <p:extLst>
      <p:ext uri="{BB962C8B-B14F-4D97-AF65-F5344CB8AC3E}">
        <p14:creationId xmlns:p14="http://schemas.microsoft.com/office/powerpoint/2010/main" val="209459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682640"/>
            <a:ext cx="8971721" cy="384160"/>
          </a:xfrm>
        </p:spPr>
        <p:txBody>
          <a:bodyPr/>
          <a:lstStyle/>
          <a:p>
            <a:r>
              <a:rPr lang="de-DE" dirty="0" smtClean="0"/>
              <a:t>Bewertung eines </a:t>
            </a:r>
            <a:r>
              <a:rPr lang="de-DE" dirty="0" err="1" smtClean="0"/>
              <a:t>unternehmens</a:t>
            </a:r>
            <a:r>
              <a:rPr lang="de-DE" dirty="0" smtClean="0"/>
              <a:t>, kurzfristige gewinnmaximierung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066800"/>
            <a:ext cx="8697417" cy="4949687"/>
          </a:xfrm>
        </p:spPr>
        <p:txBody>
          <a:bodyPr/>
          <a:lstStyle/>
          <a:p>
            <a:r>
              <a:rPr lang="de-DE" sz="1600" b="0" dirty="0" smtClean="0"/>
              <a:t/>
            </a:r>
            <a:br>
              <a:rPr lang="de-DE" sz="1600" b="0" dirty="0" smtClean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gegenwartswert eines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unternehmens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ist die diskontierte summe der (erwarteten) gewinne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Wir könnten daher als alternative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zielsetzung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maximierung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gegenwartswertes annehmen. 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Wir betrachten nun 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in der kurzen periode, mit einem variablen und einem fixen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produktionsfaktor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              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kurzfristige produktionsfunktion lautet dann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die kurzfristige gewinnfunktion wird zu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3382689"/>
              </p:ext>
            </p:extLst>
          </p:nvPr>
        </p:nvGraphicFramePr>
        <p:xfrm>
          <a:off x="2784613" y="1926053"/>
          <a:ext cx="3044687" cy="563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67" name="Formel" r:id="rId3" imgW="4508280" imgH="965160" progId="Equation.3">
                  <p:embed/>
                </p:oleObj>
              </mc:Choice>
              <mc:Fallback>
                <p:oleObj name="Formel" r:id="rId3" imgW="4508280" imgH="96516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4613" y="1926053"/>
                        <a:ext cx="3044687" cy="563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114805"/>
              </p:ext>
            </p:extLst>
          </p:nvPr>
        </p:nvGraphicFramePr>
        <p:xfrm>
          <a:off x="3206495" y="4706112"/>
          <a:ext cx="1295167" cy="310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68" name="Formel" r:id="rId5" imgW="1981080" imgH="419040" progId="Equation.3">
                  <p:embed/>
                </p:oleObj>
              </mc:Choice>
              <mc:Fallback>
                <p:oleObj name="Formel" r:id="rId5" imgW="1981080" imgH="4190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495" y="4706112"/>
                        <a:ext cx="1295167" cy="3100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6091907"/>
              </p:ext>
            </p:extLst>
          </p:nvPr>
        </p:nvGraphicFramePr>
        <p:xfrm>
          <a:off x="3035299" y="5499100"/>
          <a:ext cx="241355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69" name="Formel" r:id="rId7" imgW="3543120" imgH="419040" progId="Equation.3">
                  <p:embed/>
                </p:oleObj>
              </mc:Choice>
              <mc:Fallback>
                <p:oleObj name="Formel" r:id="rId7" imgW="3543120" imgH="4190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299" y="5499100"/>
                        <a:ext cx="2413553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879247"/>
              </p:ext>
            </p:extLst>
          </p:nvPr>
        </p:nvGraphicFramePr>
        <p:xfrm>
          <a:off x="3505200" y="3886751"/>
          <a:ext cx="890105" cy="278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70" name="Formel" r:id="rId9" imgW="1282680" imgH="419040" progId="Equation.3">
                  <p:embed/>
                </p:oleObj>
              </mc:Choice>
              <mc:Fallback>
                <p:oleObj name="Formel" r:id="rId9" imgW="1282680" imgH="4190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886751"/>
                        <a:ext cx="890105" cy="2788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3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80" y="742122"/>
            <a:ext cx="8970203" cy="265044"/>
          </a:xfrm>
        </p:spPr>
        <p:txBody>
          <a:bodyPr/>
          <a:lstStyle/>
          <a:p>
            <a:r>
              <a:rPr lang="de-DE" dirty="0" smtClean="0"/>
              <a:t>Langfristige gewinnmaximierung und steigende skalenerträge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48758" y="126365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453588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flipV="1">
            <a:off x="1463675" y="3452813"/>
            <a:ext cx="5037138" cy="12271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1439863" y="4048125"/>
            <a:ext cx="5037137" cy="12271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H="1">
            <a:off x="1439863" y="3602038"/>
            <a:ext cx="44450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1439863" y="4424363"/>
            <a:ext cx="353695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5884863" y="3587750"/>
            <a:ext cx="0" cy="19764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4960938" y="4438650"/>
            <a:ext cx="0" cy="11255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Arc 6"/>
          <p:cNvSpPr>
            <a:spLocks/>
          </p:cNvSpPr>
          <p:nvPr/>
        </p:nvSpPr>
        <p:spPr bwMode="auto">
          <a:xfrm rot="10500000">
            <a:off x="1327150" y="2178050"/>
            <a:ext cx="5140325" cy="3173413"/>
          </a:xfrm>
          <a:custGeom>
            <a:avLst/>
            <a:gdLst>
              <a:gd name="T0" fmla="*/ 0 w 20736"/>
              <a:gd name="T1" fmla="*/ 2147483647 h 21600"/>
              <a:gd name="T2" fmla="*/ 2147483647 w 20736"/>
              <a:gd name="T3" fmla="*/ 0 h 21600"/>
              <a:gd name="T4" fmla="*/ 2147483647 w 20736"/>
              <a:gd name="T5" fmla="*/ 2147483647 h 21600"/>
              <a:gd name="T6" fmla="*/ 0 60000 65536"/>
              <a:gd name="T7" fmla="*/ 0 60000 65536"/>
              <a:gd name="T8" fmla="*/ 0 60000 65536"/>
              <a:gd name="T9" fmla="*/ 0 w 20736"/>
              <a:gd name="T10" fmla="*/ 0 h 21600"/>
              <a:gd name="T11" fmla="*/ 20736 w 2073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6" h="21600" fill="none" extrusionOk="0">
                <a:moveTo>
                  <a:pt x="0" y="15551"/>
                </a:moveTo>
                <a:cubicBezTo>
                  <a:pt x="2687" y="6337"/>
                  <a:pt x="11132" y="2"/>
                  <a:pt x="20730" y="0"/>
                </a:cubicBezTo>
              </a:path>
              <a:path w="20736" h="21600" stroke="0" extrusionOk="0">
                <a:moveTo>
                  <a:pt x="0" y="15551"/>
                </a:moveTo>
                <a:cubicBezTo>
                  <a:pt x="2687" y="6337"/>
                  <a:pt x="11132" y="2"/>
                  <a:pt x="20730" y="0"/>
                </a:cubicBezTo>
                <a:lnTo>
                  <a:pt x="20736" y="21600"/>
                </a:lnTo>
                <a:lnTo>
                  <a:pt x="0" y="15551"/>
                </a:lnTo>
                <a:close/>
              </a:path>
            </a:pathLst>
          </a:custGeom>
          <a:noFill/>
          <a:ln w="508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5781675" y="3486150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4859338" y="4308475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 rot="20760000">
            <a:off x="3657600" y="3109913"/>
            <a:ext cx="315913" cy="2089150"/>
          </a:xfrm>
          <a:prstGeom prst="upArrow">
            <a:avLst>
              <a:gd name="adj1" fmla="val 50000"/>
              <a:gd name="adj2" fmla="val 330622"/>
            </a:avLst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067656" y="3316552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”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035906" y="4186767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756150" y="5543550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5686425" y="5541963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”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 rot="20700000">
            <a:off x="2723881" y="2487470"/>
            <a:ext cx="1368965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STEIGENDE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GEWINNE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aphicFrame>
        <p:nvGraphicFramePr>
          <p:cNvPr id="25" name="Inhaltsplatzhalter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8318393"/>
              </p:ext>
            </p:extLst>
          </p:nvPr>
        </p:nvGraphicFramePr>
        <p:xfrm>
          <a:off x="6477000" y="2641039"/>
          <a:ext cx="1102656" cy="278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12" name="Formel" r:id="rId3" imgW="1209518" imgH="371336" progId="Equation.3">
                  <p:embed/>
                </p:oleObj>
              </mc:Choice>
              <mc:Fallback>
                <p:oleObj name="Formel" r:id="rId3" imgW="1209518" imgH="37133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641039"/>
                        <a:ext cx="1102656" cy="278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46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802" y="702520"/>
            <a:ext cx="8695857" cy="304646"/>
          </a:xfrm>
        </p:spPr>
        <p:txBody>
          <a:bodyPr/>
          <a:lstStyle/>
          <a:p>
            <a:r>
              <a:rPr lang="de-DE" dirty="0" smtClean="0"/>
              <a:t>Langfristige gewinnmaximierung und konstante skalenerträge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55675" y="12287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756525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V="1">
            <a:off x="1463675" y="3452813"/>
            <a:ext cx="5037138" cy="12271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1439863" y="4048125"/>
            <a:ext cx="5037137" cy="12271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 rot="20760000">
            <a:off x="4479925" y="2806700"/>
            <a:ext cx="315913" cy="2089150"/>
          </a:xfrm>
          <a:prstGeom prst="upArrow">
            <a:avLst>
              <a:gd name="adj1" fmla="val 50000"/>
              <a:gd name="adj2" fmla="val 330622"/>
            </a:avLst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439863" y="4059238"/>
            <a:ext cx="256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4013200" y="4064000"/>
            <a:ext cx="0" cy="150018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1439863" y="5053013"/>
            <a:ext cx="8524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2289175" y="5059363"/>
            <a:ext cx="0" cy="5048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V="1">
            <a:off x="1439863" y="2708275"/>
            <a:ext cx="4892675" cy="2855913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" name="Oval 22"/>
          <p:cNvSpPr>
            <a:spLocks noChangeArrowheads="1"/>
          </p:cNvSpPr>
          <p:nvPr/>
        </p:nvSpPr>
        <p:spPr bwMode="auto">
          <a:xfrm>
            <a:off x="3905250" y="3948113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2189163" y="4943475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pic>
        <p:nvPicPr>
          <p:cNvPr id="136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2952">
            <a:off x="3415979" y="1865436"/>
            <a:ext cx="1508434" cy="101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0" name="Objek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5380147"/>
              </p:ext>
            </p:extLst>
          </p:nvPr>
        </p:nvGraphicFramePr>
        <p:xfrm>
          <a:off x="6477000" y="2438399"/>
          <a:ext cx="978877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37" name="Formel" r:id="rId4" imgW="1209518" imgH="371336" progId="Equation.3">
                  <p:embed/>
                </p:oleObj>
              </mc:Choice>
              <mc:Fallback>
                <p:oleObj name="Formel" r:id="rId4" imgW="1209518" imgH="37133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438399"/>
                        <a:ext cx="978877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927100" y="3775075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”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98538" y="4775200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2098675" y="5543550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3829050" y="5541963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”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305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1443844"/>
            <a:ext cx="8695857" cy="357655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Langfristige gewinnmaximierung und konstante skalenerträge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bei konstanten skalenerträgen ein positiver gewinn erzielt wird, dann kann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z. B.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verdoppeln und damit ihren gewinn verdoppeln.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wird – zusammen mit neuen auf den markt kommenden unternehmungen – das gesamte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marktangebot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erhöhen, sodass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marktpreis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sinken wird, wodurch die gewinne gegen null streben werden.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Umgekehrt werden bei langfristigen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verlusten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unternehmungen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aus dem markt ausscheiden, was zu einem steigen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marktpreises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führt.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Daher kann es bei konstanten skalenerträgen auf einem wettbewerbsmarkt langfristig keine positiven gewinne (bzw. auch keine Verluste) geben.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194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2837" y="609755"/>
            <a:ext cx="8695857" cy="370908"/>
          </a:xfrm>
        </p:spPr>
        <p:txBody>
          <a:bodyPr/>
          <a:lstStyle/>
          <a:p>
            <a:r>
              <a:rPr lang="de-DE" dirty="0" smtClean="0"/>
              <a:t>Bekundete </a:t>
            </a:r>
            <a:r>
              <a:rPr lang="de-DE" dirty="0" err="1" smtClean="0"/>
              <a:t>gewinnerzielung</a:t>
            </a:r>
            <a:r>
              <a:rPr lang="de-DE" dirty="0" smtClean="0"/>
              <a:t> (1)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615305" y="55768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12769" y="12287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008438" y="3298825"/>
            <a:ext cx="0" cy="226536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2379663" y="3644900"/>
            <a:ext cx="0" cy="191928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1439863" y="3298825"/>
            <a:ext cx="256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1439863" y="3641725"/>
            <a:ext cx="9525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V="1">
            <a:off x="1439863" y="2476500"/>
            <a:ext cx="4632325" cy="1846263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2276475" y="3527425"/>
            <a:ext cx="215900" cy="215900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16" name="Inhaltsplatzhalt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0445073"/>
              </p:ext>
            </p:extLst>
          </p:nvPr>
        </p:nvGraphicFramePr>
        <p:xfrm>
          <a:off x="1112769" y="3127513"/>
          <a:ext cx="304800" cy="272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0" name="Formel" r:id="rId3" imgW="304800" imgH="362016" progId="Equation.3">
                  <p:embed/>
                </p:oleObj>
              </mc:Choice>
              <mc:Fallback>
                <p:oleObj name="Formel" r:id="rId3" imgW="304800" imgH="362016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769" y="3127513"/>
                        <a:ext cx="304800" cy="2721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5766879"/>
              </p:ext>
            </p:extLst>
          </p:nvPr>
        </p:nvGraphicFramePr>
        <p:xfrm>
          <a:off x="1112769" y="3527424"/>
          <a:ext cx="24136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1" name="Formel" r:id="rId5" imgW="390503" imgH="362016" progId="Equation.3">
                  <p:embed/>
                </p:oleObj>
              </mc:Choice>
              <mc:Fallback>
                <p:oleObj name="Formel" r:id="rId5" imgW="390503" imgH="362016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769" y="3527424"/>
                        <a:ext cx="24136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k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423622"/>
              </p:ext>
            </p:extLst>
          </p:nvPr>
        </p:nvGraphicFramePr>
        <p:xfrm>
          <a:off x="2276475" y="5711825"/>
          <a:ext cx="341312" cy="2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2" name="Formel" r:id="rId7" imgW="400184" imgH="285670" progId="Equation.3">
                  <p:embed/>
                </p:oleObj>
              </mc:Choice>
              <mc:Fallback>
                <p:oleObj name="Formel" r:id="rId7" imgW="400184" imgH="285670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5" y="5711825"/>
                        <a:ext cx="341312" cy="2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k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7517242"/>
              </p:ext>
            </p:extLst>
          </p:nvPr>
        </p:nvGraphicFramePr>
        <p:xfrm>
          <a:off x="3906837" y="5711825"/>
          <a:ext cx="263525" cy="2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3" name="Formel" r:id="rId9" imgW="314482" imgH="285670" progId="Equation.3">
                  <p:embed/>
                </p:oleObj>
              </mc:Choice>
              <mc:Fallback>
                <p:oleObj name="Formel" r:id="rId9" imgW="314482" imgH="28567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6837" y="5711825"/>
                        <a:ext cx="263525" cy="2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3906838" y="3182938"/>
            <a:ext cx="215900" cy="2159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21" name="Objek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2126534"/>
              </p:ext>
            </p:extLst>
          </p:nvPr>
        </p:nvGraphicFramePr>
        <p:xfrm>
          <a:off x="5950226" y="2107097"/>
          <a:ext cx="591932" cy="65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4" name="Formel" r:id="rId11" imgW="203040" imgH="419040" progId="Equation.3">
                  <p:embed/>
                </p:oleObj>
              </mc:Choice>
              <mc:Fallback>
                <p:oleObj name="Formel" r:id="rId11" imgW="203040" imgH="4190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0226" y="2107097"/>
                        <a:ext cx="591932" cy="6507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739900" y="990600"/>
            <a:ext cx="7402513" cy="61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b="0" dirty="0"/>
              <a:t>           </a:t>
            </a:r>
            <a:r>
              <a:rPr lang="en-US" altLang="de-DE" sz="1600" b="0" dirty="0" smtClean="0"/>
              <a:t>WIRD ZU PREISEN VON             GEWÄHLT, DAHER MUSS ES ZU DIESEN PREISEN GEWINN MAXIMIEREND SEIN. </a:t>
            </a:r>
            <a:endParaRPr lang="en-US" altLang="de-DE" sz="1600" b="0" dirty="0"/>
          </a:p>
        </p:txBody>
      </p:sp>
      <p:graphicFrame>
        <p:nvGraphicFramePr>
          <p:cNvPr id="23" name="Objek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0067066"/>
              </p:ext>
            </p:extLst>
          </p:nvPr>
        </p:nvGraphicFramePr>
        <p:xfrm>
          <a:off x="1839499" y="1071563"/>
          <a:ext cx="652876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5" name="Formel" r:id="rId13" imgW="1028790" imgH="362016" progId="Equation.3">
                  <p:embed/>
                </p:oleObj>
              </mc:Choice>
              <mc:Fallback>
                <p:oleObj name="Formel" r:id="rId13" imgW="1028790" imgH="362016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499" y="1071563"/>
                        <a:ext cx="652876" cy="23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k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819835"/>
              </p:ext>
            </p:extLst>
          </p:nvPr>
        </p:nvGraphicFramePr>
        <p:xfrm>
          <a:off x="4902546" y="1079500"/>
          <a:ext cx="671166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86" name="Formel" r:id="rId15" imgW="1143179" imgH="362016" progId="Equation.3">
                  <p:embed/>
                </p:oleObj>
              </mc:Choice>
              <mc:Fallback>
                <p:oleObj name="Formel" r:id="rId15" imgW="1143179" imgH="362016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546" y="1079500"/>
                        <a:ext cx="671166" cy="230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460985" y="3290888"/>
            <a:ext cx="3033645" cy="160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b="0" dirty="0"/>
              <a:t> </a:t>
            </a:r>
            <a:r>
              <a:rPr lang="en-US" altLang="de-DE" sz="1600" b="0" dirty="0" smtClean="0"/>
              <a:t>(X’’, Y’’) IST KEIN REALISIERBARER PLAN,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DAHER MUSS DIE TECHNOLOGIE UNTER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DER ISOGEWINNLINIE LIEGEN. </a:t>
            </a:r>
            <a:endParaRPr lang="en-US" altLang="de-DE" sz="1600" b="0" dirty="0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1455738" y="2490788"/>
            <a:ext cx="4603750" cy="3074987"/>
          </a:xfrm>
          <a:custGeom>
            <a:avLst/>
            <a:gdLst>
              <a:gd name="T0" fmla="*/ 2147483647 w 2900"/>
              <a:gd name="T1" fmla="*/ 0 h 1937"/>
              <a:gd name="T2" fmla="*/ 2147483647 w 2900"/>
              <a:gd name="T3" fmla="*/ 2147483647 h 1937"/>
              <a:gd name="T4" fmla="*/ 0 w 2900"/>
              <a:gd name="T5" fmla="*/ 2147483647 h 1937"/>
              <a:gd name="T6" fmla="*/ 0 w 2900"/>
              <a:gd name="T7" fmla="*/ 2147483647 h 1937"/>
              <a:gd name="T8" fmla="*/ 2147483647 w 2900"/>
              <a:gd name="T9" fmla="*/ 0 h 19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0"/>
              <a:gd name="T16" fmla="*/ 0 h 1937"/>
              <a:gd name="T17" fmla="*/ 2900 w 2900"/>
              <a:gd name="T18" fmla="*/ 1937 h 19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0" h="1937">
                <a:moveTo>
                  <a:pt x="2899" y="0"/>
                </a:moveTo>
                <a:lnTo>
                  <a:pt x="2899" y="1936"/>
                </a:lnTo>
                <a:lnTo>
                  <a:pt x="0" y="1936"/>
                </a:lnTo>
                <a:lnTo>
                  <a:pt x="0" y="1145"/>
                </a:lnTo>
                <a:lnTo>
                  <a:pt x="2899" y="0"/>
                </a:lnTo>
              </a:path>
            </a:pathLst>
          </a:custGeom>
          <a:solidFill>
            <a:schemeClr val="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97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2837" y="609755"/>
            <a:ext cx="8695857" cy="370908"/>
          </a:xfrm>
        </p:spPr>
        <p:txBody>
          <a:bodyPr/>
          <a:lstStyle/>
          <a:p>
            <a:r>
              <a:rPr lang="de-DE" dirty="0" smtClean="0"/>
              <a:t>Bekundete </a:t>
            </a:r>
            <a:r>
              <a:rPr lang="de-DE" dirty="0" err="1" smtClean="0"/>
              <a:t>gewinnerzielung</a:t>
            </a:r>
            <a:r>
              <a:rPr lang="de-DE" dirty="0" smtClean="0"/>
              <a:t> (2)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615305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12769" y="12287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>
            <a:off x="1439863" y="3641725"/>
            <a:ext cx="9525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1439863" y="1997076"/>
            <a:ext cx="5948362" cy="3579812"/>
          </a:xfrm>
          <a:custGeom>
            <a:avLst/>
            <a:gdLst>
              <a:gd name="T0" fmla="*/ 2147483647 w 3747"/>
              <a:gd name="T1" fmla="*/ 0 h 2255"/>
              <a:gd name="T2" fmla="*/ 2147483647 w 3747"/>
              <a:gd name="T3" fmla="*/ 0 h 2255"/>
              <a:gd name="T4" fmla="*/ 2147483647 w 3747"/>
              <a:gd name="T5" fmla="*/ 2147483647 h 2255"/>
              <a:gd name="T6" fmla="*/ 0 w 3747"/>
              <a:gd name="T7" fmla="*/ 2147483647 h 2255"/>
              <a:gd name="T8" fmla="*/ 0 w 3747"/>
              <a:gd name="T9" fmla="*/ 2147483647 h 2255"/>
              <a:gd name="T10" fmla="*/ 2147483647 w 3747"/>
              <a:gd name="T11" fmla="*/ 0 h 225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47"/>
              <a:gd name="T19" fmla="*/ 0 h 2255"/>
              <a:gd name="T20" fmla="*/ 3747 w 3747"/>
              <a:gd name="T21" fmla="*/ 2255 h 225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47" h="2255">
                <a:moveTo>
                  <a:pt x="1764" y="0"/>
                </a:moveTo>
                <a:lnTo>
                  <a:pt x="3746" y="0"/>
                </a:lnTo>
                <a:lnTo>
                  <a:pt x="3746" y="2254"/>
                </a:lnTo>
                <a:lnTo>
                  <a:pt x="0" y="2254"/>
                </a:lnTo>
                <a:lnTo>
                  <a:pt x="0" y="2054"/>
                </a:lnTo>
                <a:lnTo>
                  <a:pt x="1764" y="0"/>
                </a:lnTo>
              </a:path>
            </a:pathLst>
          </a:cu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2379663" y="3644900"/>
            <a:ext cx="0" cy="191928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439863" y="4641850"/>
            <a:ext cx="5349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23"/>
          <p:cNvSpPr>
            <a:spLocks noChangeShapeType="1"/>
          </p:cNvSpPr>
          <p:nvPr/>
        </p:nvSpPr>
        <p:spPr bwMode="auto">
          <a:xfrm>
            <a:off x="1963738" y="4640263"/>
            <a:ext cx="0" cy="9239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2276475" y="3527425"/>
            <a:ext cx="215900" cy="215900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1860550" y="4524375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pic>
        <p:nvPicPr>
          <p:cNvPr id="138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69" y="3423489"/>
            <a:ext cx="299762" cy="27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Objek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7846389"/>
              </p:ext>
            </p:extLst>
          </p:nvPr>
        </p:nvGraphicFramePr>
        <p:xfrm>
          <a:off x="1112769" y="4410077"/>
          <a:ext cx="299762" cy="231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3" name="Formel" r:id="rId4" imgW="466882" imgH="362016" progId="Equation.3">
                  <p:embed/>
                </p:oleObj>
              </mc:Choice>
              <mc:Fallback>
                <p:oleObj name="Formel" r:id="rId4" imgW="466882" imgH="362016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769" y="4410077"/>
                        <a:ext cx="299762" cy="231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k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8386463"/>
              </p:ext>
            </p:extLst>
          </p:nvPr>
        </p:nvGraphicFramePr>
        <p:xfrm>
          <a:off x="1860550" y="5711825"/>
          <a:ext cx="341312" cy="2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4" name="Formel" r:id="rId6" imgW="476205" imgH="285670" progId="Equation.3">
                  <p:embed/>
                </p:oleObj>
              </mc:Choice>
              <mc:Fallback>
                <p:oleObj name="Formel" r:id="rId6" imgW="476205" imgH="28567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0550" y="5711825"/>
                        <a:ext cx="341312" cy="2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k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2720257"/>
              </p:ext>
            </p:extLst>
          </p:nvPr>
        </p:nvGraphicFramePr>
        <p:xfrm>
          <a:off x="2276474" y="5711825"/>
          <a:ext cx="341313" cy="2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5" name="Formel" r:id="rId8" imgW="400184" imgH="285670" progId="Equation.3">
                  <p:embed/>
                </p:oleObj>
              </mc:Choice>
              <mc:Fallback>
                <p:oleObj name="Formel" r:id="rId8" imgW="400184" imgH="28567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4" y="5711825"/>
                        <a:ext cx="341313" cy="2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860550" y="982504"/>
            <a:ext cx="7402513" cy="61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b="0" dirty="0"/>
              <a:t>           </a:t>
            </a:r>
            <a:r>
              <a:rPr lang="en-US" altLang="de-DE" sz="1800" b="0" dirty="0" smtClean="0"/>
              <a:t> </a:t>
            </a:r>
            <a:r>
              <a:rPr lang="en-US" altLang="de-DE" sz="1600" b="0" dirty="0" smtClean="0"/>
              <a:t>WIRD ZU PREISEN VON             </a:t>
            </a:r>
            <a:r>
              <a:rPr lang="en-US" altLang="de-DE" sz="1600" b="0" dirty="0" smtClean="0"/>
              <a:t> </a:t>
            </a:r>
            <a:r>
              <a:rPr lang="en-US" altLang="de-DE" sz="1600" b="0" dirty="0" err="1" smtClean="0"/>
              <a:t>GEWÄHLT</a:t>
            </a:r>
            <a:r>
              <a:rPr lang="en-US" altLang="de-DE" sz="1600" b="0" dirty="0" smtClean="0"/>
              <a:t>, DAHER MUSS ES ZU DIESEN PREISEN GEWINN MAXIMIEREND SEIN. </a:t>
            </a:r>
            <a:endParaRPr lang="en-US" altLang="de-DE" sz="1600" b="0" dirty="0"/>
          </a:p>
        </p:txBody>
      </p:sp>
      <p:graphicFrame>
        <p:nvGraphicFramePr>
          <p:cNvPr id="21" name="Objek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482258"/>
              </p:ext>
            </p:extLst>
          </p:nvPr>
        </p:nvGraphicFramePr>
        <p:xfrm>
          <a:off x="1854200" y="1035395"/>
          <a:ext cx="809487" cy="274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6" name="Formel" r:id="rId10" imgW="1352595" imgH="362016" progId="Equation.3">
                  <p:embed/>
                </p:oleObj>
              </mc:Choice>
              <mc:Fallback>
                <p:oleObj name="Formel" r:id="rId10" imgW="1352595" imgH="36201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1035395"/>
                        <a:ext cx="809487" cy="2742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k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5943065"/>
              </p:ext>
            </p:extLst>
          </p:nvPr>
        </p:nvGraphicFramePr>
        <p:xfrm>
          <a:off x="5127244" y="1039054"/>
          <a:ext cx="675862" cy="270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7" name="Formel" r:id="rId12" imgW="1466984" imgH="362016" progId="Equation.3">
                  <p:embed/>
                </p:oleObj>
              </mc:Choice>
              <mc:Fallback>
                <p:oleObj name="Formel" r:id="rId12" imgW="1466984" imgH="362016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7244" y="1039054"/>
                        <a:ext cx="675862" cy="2706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5726470"/>
              </p:ext>
            </p:extLst>
          </p:nvPr>
        </p:nvGraphicFramePr>
        <p:xfrm>
          <a:off x="3249129" y="1985963"/>
          <a:ext cx="567497" cy="602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8" name="Formel" r:id="rId14" imgW="241200" imgH="419040" progId="Equation.3">
                  <p:embed/>
                </p:oleObj>
              </mc:Choice>
              <mc:Fallback>
                <p:oleObj name="Formel" r:id="rId14" imgW="241200" imgH="419040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9129" y="1985963"/>
                        <a:ext cx="567497" cy="602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3208130" y="3660499"/>
            <a:ext cx="3357073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DIE TECHNOLOGIE MUSS ALSO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IN DIESEM BEREICH LIEGEN.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331464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5675" y="662763"/>
            <a:ext cx="8695857" cy="357655"/>
          </a:xfrm>
        </p:spPr>
        <p:txBody>
          <a:bodyPr/>
          <a:lstStyle/>
          <a:p>
            <a:r>
              <a:rPr lang="de-DE" dirty="0"/>
              <a:t>Bekundete </a:t>
            </a:r>
            <a:r>
              <a:rPr lang="de-DE" dirty="0" err="1"/>
              <a:t>gewinnerzielung</a:t>
            </a:r>
            <a:r>
              <a:rPr lang="de-DE" dirty="0"/>
              <a:t> </a:t>
            </a:r>
            <a:r>
              <a:rPr lang="de-DE" dirty="0" smtClean="0"/>
              <a:t>(3)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447800" y="1309688"/>
            <a:ext cx="0" cy="425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/>
        </p:nvSpPr>
        <p:spPr bwMode="auto">
          <a:xfrm flipV="1">
            <a:off x="1439863" y="1951038"/>
            <a:ext cx="2814637" cy="33099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flipV="1">
            <a:off x="1439863" y="1957388"/>
            <a:ext cx="5934075" cy="2365375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Freeform 20"/>
          <p:cNvSpPr>
            <a:spLocks/>
          </p:cNvSpPr>
          <p:nvPr/>
        </p:nvSpPr>
        <p:spPr bwMode="auto">
          <a:xfrm>
            <a:off x="1439863" y="2606675"/>
            <a:ext cx="5846762" cy="2959100"/>
          </a:xfrm>
          <a:custGeom>
            <a:avLst/>
            <a:gdLst>
              <a:gd name="T0" fmla="*/ 2147483647 w 3683"/>
              <a:gd name="T1" fmla="*/ 0 h 1864"/>
              <a:gd name="T2" fmla="*/ 2147483647 w 3683"/>
              <a:gd name="T3" fmla="*/ 2147483647 h 1864"/>
              <a:gd name="T4" fmla="*/ 0 w 3683"/>
              <a:gd name="T5" fmla="*/ 2147483647 h 1864"/>
              <a:gd name="T6" fmla="*/ 0 w 3683"/>
              <a:gd name="T7" fmla="*/ 2147483647 h 1864"/>
              <a:gd name="T8" fmla="*/ 2147483647 w 3683"/>
              <a:gd name="T9" fmla="*/ 2147483647 h 1864"/>
              <a:gd name="T10" fmla="*/ 2147483647 w 3683"/>
              <a:gd name="T11" fmla="*/ 2147483647 h 1864"/>
              <a:gd name="T12" fmla="*/ 2147483647 w 3683"/>
              <a:gd name="T13" fmla="*/ 0 h 18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83"/>
              <a:gd name="T22" fmla="*/ 0 h 1864"/>
              <a:gd name="T23" fmla="*/ 3683 w 3683"/>
              <a:gd name="T24" fmla="*/ 1864 h 18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83" h="1864">
                <a:moveTo>
                  <a:pt x="3682" y="0"/>
                </a:moveTo>
                <a:lnTo>
                  <a:pt x="3682" y="1863"/>
                </a:lnTo>
                <a:lnTo>
                  <a:pt x="0" y="1863"/>
                </a:lnTo>
                <a:lnTo>
                  <a:pt x="0" y="1672"/>
                </a:lnTo>
                <a:lnTo>
                  <a:pt x="764" y="763"/>
                </a:lnTo>
                <a:lnTo>
                  <a:pt x="2109" y="245"/>
                </a:lnTo>
                <a:lnTo>
                  <a:pt x="3682" y="0"/>
                </a:lnTo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 flipV="1">
            <a:off x="1439863" y="2535238"/>
            <a:ext cx="6307137" cy="965200"/>
          </a:xfrm>
          <a:prstGeom prst="line">
            <a:avLst/>
          </a:prstGeom>
          <a:noFill/>
          <a:ln w="25400">
            <a:solidFill>
              <a:srgbClr val="5AFF24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Arc 27"/>
          <p:cNvSpPr>
            <a:spLocks/>
          </p:cNvSpPr>
          <p:nvPr/>
        </p:nvSpPr>
        <p:spPr bwMode="auto">
          <a:xfrm rot="10500000">
            <a:off x="1374775" y="30099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50800" cap="rnd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>
            <a:off x="1439863" y="2879725"/>
            <a:ext cx="408305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H="1">
            <a:off x="1439863" y="3298825"/>
            <a:ext cx="2568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>
            <a:off x="1439863" y="4641850"/>
            <a:ext cx="5349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1963738" y="4640263"/>
            <a:ext cx="0" cy="92392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24"/>
          <p:cNvSpPr>
            <a:spLocks noChangeShapeType="1"/>
          </p:cNvSpPr>
          <p:nvPr/>
        </p:nvSpPr>
        <p:spPr bwMode="auto">
          <a:xfrm>
            <a:off x="4008438" y="3298825"/>
            <a:ext cx="0" cy="2265363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Line 26"/>
          <p:cNvSpPr>
            <a:spLocks noChangeShapeType="1"/>
          </p:cNvSpPr>
          <p:nvPr/>
        </p:nvSpPr>
        <p:spPr bwMode="auto">
          <a:xfrm>
            <a:off x="5524500" y="2881313"/>
            <a:ext cx="0" cy="2682875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Oval 30"/>
          <p:cNvSpPr>
            <a:spLocks noChangeArrowheads="1"/>
          </p:cNvSpPr>
          <p:nvPr/>
        </p:nvSpPr>
        <p:spPr bwMode="auto">
          <a:xfrm>
            <a:off x="1860550" y="4524375"/>
            <a:ext cx="215900" cy="2159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Oval 29"/>
          <p:cNvSpPr>
            <a:spLocks noChangeArrowheads="1"/>
          </p:cNvSpPr>
          <p:nvPr/>
        </p:nvSpPr>
        <p:spPr bwMode="auto">
          <a:xfrm>
            <a:off x="3906838" y="3182938"/>
            <a:ext cx="215900" cy="215900"/>
          </a:xfrm>
          <a:prstGeom prst="ellipse">
            <a:avLst/>
          </a:pr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Oval 31"/>
          <p:cNvSpPr>
            <a:spLocks noChangeArrowheads="1"/>
          </p:cNvSpPr>
          <p:nvPr/>
        </p:nvSpPr>
        <p:spPr bwMode="auto">
          <a:xfrm>
            <a:off x="5422900" y="2763838"/>
            <a:ext cx="215900" cy="215900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148038" y="1349034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447238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608897"/>
              </p:ext>
            </p:extLst>
          </p:nvPr>
        </p:nvGraphicFramePr>
        <p:xfrm>
          <a:off x="5881688" y="3017838"/>
          <a:ext cx="103492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0" name="Formel" r:id="rId3" imgW="1200195" imgH="362016" progId="Equation.3">
                  <p:embed/>
                </p:oleObj>
              </mc:Choice>
              <mc:Fallback>
                <p:oleObj name="Formel" r:id="rId3" imgW="1200195" imgH="362016" progId="Equation.3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1688" y="3017838"/>
                        <a:ext cx="1034927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Inhaltsplatzhalter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012911"/>
              </p:ext>
            </p:extLst>
          </p:nvPr>
        </p:nvGraphicFramePr>
        <p:xfrm>
          <a:off x="4254500" y="1747838"/>
          <a:ext cx="10541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1" name="Formel" r:id="rId5" imgW="1466984" imgH="362016" progId="Equation.3">
                  <p:embed/>
                </p:oleObj>
              </mc:Choice>
              <mc:Fallback>
                <p:oleObj name="Formel" r:id="rId5" imgW="1466984" imgH="362016" progId="Equation.3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0" y="1747838"/>
                        <a:ext cx="1054100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kt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821852"/>
              </p:ext>
            </p:extLst>
          </p:nvPr>
        </p:nvGraphicFramePr>
        <p:xfrm>
          <a:off x="7447238" y="1798638"/>
          <a:ext cx="8207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2" name="Formel" r:id="rId7" imgW="1143179" imgH="362016" progId="Equation.3">
                  <p:embed/>
                </p:oleObj>
              </mc:Choice>
              <mc:Fallback>
                <p:oleObj name="Formel" r:id="rId7" imgW="1143179" imgH="362016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7238" y="1798638"/>
                        <a:ext cx="820737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k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369248"/>
              </p:ext>
            </p:extLst>
          </p:nvPr>
        </p:nvGraphicFramePr>
        <p:xfrm>
          <a:off x="7766051" y="2413000"/>
          <a:ext cx="908049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3" name="Formel" r:id="rId9" imgW="1304903" imgH="362016" progId="Equation.3">
                  <p:embed/>
                </p:oleObj>
              </mc:Choice>
              <mc:Fallback>
                <p:oleObj name="Formel" r:id="rId9" imgW="1304903" imgH="362016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6051" y="2413000"/>
                        <a:ext cx="908049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kt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882484"/>
              </p:ext>
            </p:extLst>
          </p:nvPr>
        </p:nvGraphicFramePr>
        <p:xfrm>
          <a:off x="5422900" y="5746486"/>
          <a:ext cx="215900" cy="169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4" name="Formel" r:id="rId11" imgW="400184" imgH="285670" progId="Equation.3">
                  <p:embed/>
                </p:oleObj>
              </mc:Choice>
              <mc:Fallback>
                <p:oleObj name="Formel" r:id="rId11" imgW="400184" imgH="28567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5746486"/>
                        <a:ext cx="215900" cy="1695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kt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752465"/>
              </p:ext>
            </p:extLst>
          </p:nvPr>
        </p:nvGraphicFramePr>
        <p:xfrm>
          <a:off x="3906837" y="5711825"/>
          <a:ext cx="263525" cy="204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5" name="Formel" r:id="rId13" imgW="314482" imgH="285670" progId="Equation.3">
                  <p:embed/>
                </p:oleObj>
              </mc:Choice>
              <mc:Fallback>
                <p:oleObj name="Formel" r:id="rId13" imgW="314482" imgH="28567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6837" y="5711825"/>
                        <a:ext cx="263525" cy="2042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kt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6535004"/>
              </p:ext>
            </p:extLst>
          </p:nvPr>
        </p:nvGraphicFramePr>
        <p:xfrm>
          <a:off x="1816100" y="5711825"/>
          <a:ext cx="341313" cy="204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6" name="Formel" r:id="rId15" imgW="476205" imgH="285670" progId="Equation.3">
                  <p:embed/>
                </p:oleObj>
              </mc:Choice>
              <mc:Fallback>
                <p:oleObj name="Formel" r:id="rId15" imgW="476205" imgH="28567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5711825"/>
                        <a:ext cx="341313" cy="2042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k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6362160"/>
              </p:ext>
            </p:extLst>
          </p:nvPr>
        </p:nvGraphicFramePr>
        <p:xfrm>
          <a:off x="1028700" y="4410076"/>
          <a:ext cx="3508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7" name="Formel" r:id="rId17" imgW="466882" imgH="362016" progId="Equation.3">
                  <p:embed/>
                </p:oleObj>
              </mc:Choice>
              <mc:Fallback>
                <p:oleObj name="Formel" r:id="rId17" imgW="466882" imgH="36201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4410076"/>
                        <a:ext cx="350838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kt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4807234"/>
              </p:ext>
            </p:extLst>
          </p:nvPr>
        </p:nvGraphicFramePr>
        <p:xfrm>
          <a:off x="1028700" y="3140075"/>
          <a:ext cx="292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8" name="Formel" r:id="rId19" imgW="304800" imgH="362016" progId="Equation.3">
                  <p:embed/>
                </p:oleObj>
              </mc:Choice>
              <mc:Fallback>
                <p:oleObj name="Formel" r:id="rId19" imgW="304800" imgH="362016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3140075"/>
                        <a:ext cx="292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kt 32"/>
          <p:cNvGraphicFramePr>
            <a:graphicFrameLocks/>
          </p:cNvGraphicFramePr>
          <p:nvPr/>
        </p:nvGraphicFramePr>
        <p:xfrm>
          <a:off x="1014413" y="2679700"/>
          <a:ext cx="3825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19" name="Formel" r:id="rId21" imgW="390503" imgH="362016" progId="Equation.3">
                  <p:embed/>
                </p:oleObj>
              </mc:Choice>
              <mc:Fallback>
                <p:oleObj name="Formel" r:id="rId21" imgW="390503" imgH="362016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2679700"/>
                        <a:ext cx="382587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2064693" y="1075824"/>
            <a:ext cx="5057475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de-DE" sz="1600" dirty="0" smtClean="0"/>
              <a:t>DIE TECHNOLOGIE DES UNTERNEHMENS MUSS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de-DE" sz="1600" dirty="0" smtClean="0"/>
              <a:t>UNTER BEIDEN ISOGEWINNLINIEN LIEGEN.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22962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50"/>
            <a:ext cx="8695857" cy="342726"/>
          </a:xfrm>
        </p:spPr>
        <p:txBody>
          <a:bodyPr/>
          <a:lstStyle/>
          <a:p>
            <a:r>
              <a:rPr lang="de-DE" dirty="0" smtClean="0"/>
              <a:t>BEKUNDETE GEWINNERZIELUNG UND </a:t>
            </a:r>
            <a:r>
              <a:rPr lang="de-DE" dirty="0" err="1" smtClean="0"/>
              <a:t>output</a:t>
            </a:r>
            <a:r>
              <a:rPr lang="de-DE" dirty="0" smtClean="0"/>
              <a:t>-ANGEBOTSKURVE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3811" y="2142022"/>
            <a:ext cx="8697417" cy="4032250"/>
          </a:xfrm>
        </p:spPr>
        <p:txBody>
          <a:bodyPr/>
          <a:lstStyle/>
          <a:p>
            <a:endParaRPr lang="de-DE" b="0" dirty="0"/>
          </a:p>
          <a:p>
            <a:endParaRPr lang="de-DE" b="0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IST EINE NOTWENDIGE IMPLIKATION VON Gewinnmaximierung.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der preis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ändert sich nicht, d. h. </a:t>
            </a:r>
            <a:r>
              <a:rPr lang="el-GR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0.</a:t>
            </a:r>
          </a:p>
          <a:p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Gewinnmaximierung bedeutet dann,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endParaRPr lang="en-US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d. h.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die output-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angebotskurve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eines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unternehmens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einem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wettbewerbsmarkt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fallend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sein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2705090"/>
              </p:ext>
            </p:extLst>
          </p:nvPr>
        </p:nvGraphicFramePr>
        <p:xfrm>
          <a:off x="6030843" y="4152900"/>
          <a:ext cx="1068458" cy="297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4" name="Equation" r:id="rId3" imgW="1419292" imgH="352339" progId="Equation.3">
                  <p:embed/>
                </p:oleObj>
              </mc:Choice>
              <mc:Fallback>
                <p:oleObj name="Equation" r:id="rId3" imgW="1419292" imgH="352339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843" y="4152900"/>
                        <a:ext cx="1068458" cy="2970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9402525"/>
              </p:ext>
            </p:extLst>
          </p:nvPr>
        </p:nvGraphicFramePr>
        <p:xfrm>
          <a:off x="3021497" y="2514600"/>
          <a:ext cx="1499704" cy="293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75" name="Formel" r:id="rId5" imgW="2171610" imgH="352339" progId="Equation.3">
                  <p:embed/>
                </p:oleObj>
              </mc:Choice>
              <mc:Fallback>
                <p:oleObj name="Formel" r:id="rId5" imgW="2171610" imgH="352339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497" y="2514600"/>
                        <a:ext cx="1499704" cy="2932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087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BEKUNDETE GEWINNERZIELUNG UND </a:t>
            </a:r>
            <a:r>
              <a:rPr lang="de-DE" dirty="0" smtClean="0"/>
              <a:t>input-</a:t>
            </a:r>
            <a:r>
              <a:rPr lang="de-DE" dirty="0" err="1" smtClean="0"/>
              <a:t>nachfrageKURVE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b="0" dirty="0" smtClean="0"/>
          </a:p>
          <a:p>
            <a:endParaRPr lang="de-DE" b="0" dirty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Ist eine notwendige implikation von gewinnmaximierung.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der preis des inputs ändert sich nicht, d. h. </a:t>
            </a:r>
            <a:r>
              <a:rPr lang="el-GR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= 0.</a:t>
            </a:r>
          </a:p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Gewinnmaximierung 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bedeutet 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dann,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endParaRPr lang="en-US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d. h.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die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faktor-nachfragekurve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eines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unternehmens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auf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einem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wettbewerbsmarkt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nie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steigend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sein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0" dirty="0"/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2755476"/>
              </p:ext>
            </p:extLst>
          </p:nvPr>
        </p:nvGraphicFramePr>
        <p:xfrm>
          <a:off x="3021013" y="2438400"/>
          <a:ext cx="15636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6" name="Formel" r:id="rId3" imgW="2162287" imgH="343019" progId="Equation.3">
                  <p:embed/>
                </p:oleObj>
              </mc:Choice>
              <mc:Fallback>
                <p:oleObj name="Formel" r:id="rId3" imgW="2162287" imgH="343019" progId="Equation.3">
                  <p:embed/>
                  <p:pic>
                    <p:nvPicPr>
                      <p:cNvPr id="0" name="Objek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2438400"/>
                        <a:ext cx="1563687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998900"/>
              </p:ext>
            </p:extLst>
          </p:nvPr>
        </p:nvGraphicFramePr>
        <p:xfrm>
          <a:off x="6100417" y="4229100"/>
          <a:ext cx="1192696" cy="202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7" name="Formel" r:id="rId5" imgW="1495313" imgH="276351" progId="Equation.3">
                  <p:embed/>
                </p:oleObj>
              </mc:Choice>
              <mc:Fallback>
                <p:oleObj name="Formel" r:id="rId5" imgW="1495313" imgH="276351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0417" y="4229100"/>
                        <a:ext cx="1192696" cy="2022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33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559" y="874796"/>
            <a:ext cx="8695857" cy="410665"/>
          </a:xfrm>
        </p:spPr>
        <p:txBody>
          <a:bodyPr/>
          <a:lstStyle/>
          <a:p>
            <a:r>
              <a:rPr lang="de-DE" dirty="0" smtClean="0"/>
              <a:t>Isogewinnlinien – algebraisch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714500"/>
            <a:ext cx="8697417" cy="4195970"/>
          </a:xfrm>
        </p:spPr>
        <p:txBody>
          <a:bodyPr/>
          <a:lstStyle/>
          <a:p>
            <a:r>
              <a:rPr lang="de-DE" sz="1600" b="0" dirty="0"/>
              <a:t/>
            </a:r>
            <a:br>
              <a:rPr lang="de-DE" sz="1600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isogewinnlinie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enthält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produktionspläne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die ein bestimmtes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gewinnniveau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ergeben. Die zugehörige (kurzfristige)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gleichung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 (der letzte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term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stellt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fixkosten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dar)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umformuliert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Mit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steigung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dem ordinatenabschnitt </a:t>
            </a:r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940266"/>
              </p:ext>
            </p:extLst>
          </p:nvPr>
        </p:nvGraphicFramePr>
        <p:xfrm>
          <a:off x="3119231" y="2844800"/>
          <a:ext cx="2557669" cy="33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6" name="Formel" r:id="rId3" imgW="3543120" imgH="419040" progId="Equation.3">
                  <p:embed/>
                </p:oleObj>
              </mc:Choice>
              <mc:Fallback>
                <p:oleObj name="Formel" r:id="rId3" imgW="3543120" imgH="4190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231" y="2844800"/>
                        <a:ext cx="2557669" cy="33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359729"/>
              </p:ext>
            </p:extLst>
          </p:nvPr>
        </p:nvGraphicFramePr>
        <p:xfrm>
          <a:off x="3476870" y="3352800"/>
          <a:ext cx="263085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7" name="Formel" r:id="rId5" imgW="3479760" imgH="888840" progId="Equation.3">
                  <p:embed/>
                </p:oleObj>
              </mc:Choice>
              <mc:Fallback>
                <p:oleObj name="Formel" r:id="rId5" imgW="3479760" imgH="8888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870" y="3352800"/>
                        <a:ext cx="2630853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2718371"/>
              </p:ext>
            </p:extLst>
          </p:nvPr>
        </p:nvGraphicFramePr>
        <p:xfrm>
          <a:off x="3151257" y="4406900"/>
          <a:ext cx="557143" cy="591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8" name="Formel" r:id="rId7" imgW="812520" imgH="888840" progId="Equation.3">
                  <p:embed/>
                </p:oleObj>
              </mc:Choice>
              <mc:Fallback>
                <p:oleObj name="Formel" r:id="rId7" imgW="812520" imgH="8888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257" y="4406900"/>
                        <a:ext cx="557143" cy="5913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6201"/>
              </p:ext>
            </p:extLst>
          </p:nvPr>
        </p:nvGraphicFramePr>
        <p:xfrm>
          <a:off x="4724953" y="5139083"/>
          <a:ext cx="1192696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79" name="Formel" r:id="rId9" imgW="1676160" imgH="888840" progId="Equation.3">
                  <p:embed/>
                </p:oleObj>
              </mc:Choice>
              <mc:Fallback>
                <p:oleObj name="Formel" r:id="rId9" imgW="1676160" imgH="8888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953" y="5139083"/>
                        <a:ext cx="1192696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165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811" y="994066"/>
            <a:ext cx="8695857" cy="497205"/>
          </a:xfrm>
        </p:spPr>
        <p:txBody>
          <a:bodyPr/>
          <a:lstStyle/>
          <a:p>
            <a:r>
              <a:rPr lang="de-DE" dirty="0"/>
              <a:t>Isogewinnlinien – </a:t>
            </a:r>
            <a:r>
              <a:rPr lang="de-DE" dirty="0" smtClean="0"/>
              <a:t>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120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28" y="1795143"/>
            <a:ext cx="243861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450147" y="5442296"/>
            <a:ext cx="46434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1473200" y="2276061"/>
            <a:ext cx="3479800" cy="1828800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V="1">
            <a:off x="1473200" y="2819400"/>
            <a:ext cx="3479800" cy="18288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V="1">
            <a:off x="1473200" y="3283226"/>
            <a:ext cx="3479800" cy="1828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 rot="19980000">
            <a:off x="2028901" y="1893510"/>
            <a:ext cx="1368965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STEIGENDE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GEWINNE </a:t>
            </a:r>
            <a:endParaRPr lang="en-US" altLang="de-DE" sz="1600" dirty="0"/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 rot="19920000">
            <a:off x="3192645" y="2409756"/>
            <a:ext cx="279400" cy="2111375"/>
          </a:xfrm>
          <a:prstGeom prst="upArrow">
            <a:avLst>
              <a:gd name="adj1" fmla="val 50000"/>
              <a:gd name="adj2" fmla="val 377806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135958" y="181575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834821" y="5442296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973548"/>
              </p:ext>
            </p:extLst>
          </p:nvPr>
        </p:nvGraphicFramePr>
        <p:xfrm>
          <a:off x="5068889" y="2185727"/>
          <a:ext cx="965508" cy="189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99" name="Formel" r:id="rId4" imgW="1282680" imgH="317160" progId="Equation.3">
                  <p:embed/>
                </p:oleObj>
              </mc:Choice>
              <mc:Fallback>
                <p:oleObj name="Formel" r:id="rId4" imgW="1282680" imgH="31716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889" y="2185727"/>
                        <a:ext cx="965508" cy="1891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3152598"/>
              </p:ext>
            </p:extLst>
          </p:nvPr>
        </p:nvGraphicFramePr>
        <p:xfrm>
          <a:off x="5075239" y="2616200"/>
          <a:ext cx="806033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00" name="Formel" r:id="rId6" imgW="1193760" imgH="317160" progId="Equation.3">
                  <p:embed/>
                </p:oleObj>
              </mc:Choice>
              <mc:Fallback>
                <p:oleObj name="Formel" r:id="rId6" imgW="1193760" imgH="31716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9" y="2616200"/>
                        <a:ext cx="806033" cy="211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k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0748212"/>
              </p:ext>
            </p:extLst>
          </p:nvPr>
        </p:nvGraphicFramePr>
        <p:xfrm>
          <a:off x="5075239" y="3073400"/>
          <a:ext cx="806033" cy="209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01" name="Formel" r:id="rId8" imgW="1117440" imgH="317160" progId="Equation.3">
                  <p:embed/>
                </p:oleObj>
              </mc:Choice>
              <mc:Fallback>
                <p:oleObj name="Formel" r:id="rId8" imgW="1117440" imgH="31716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9" y="3073400"/>
                        <a:ext cx="806033" cy="2098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252895" y="3631786"/>
            <a:ext cx="1256754" cy="77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STEIGUNG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sz="2800" dirty="0"/>
          </a:p>
        </p:txBody>
      </p:sp>
      <p:graphicFrame>
        <p:nvGraphicFramePr>
          <p:cNvPr id="20" name="Objek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569371"/>
              </p:ext>
            </p:extLst>
          </p:nvPr>
        </p:nvGraphicFramePr>
        <p:xfrm>
          <a:off x="5592746" y="3922643"/>
          <a:ext cx="484151" cy="540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02" name="Formel" r:id="rId10" imgW="812520" imgH="888840" progId="Equation.3">
                  <p:embed/>
                </p:oleObj>
              </mc:Choice>
              <mc:Fallback>
                <p:oleObj name="Formel" r:id="rId10" imgW="812520" imgH="8888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2746" y="3922643"/>
                        <a:ext cx="484151" cy="540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841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4966" y="742367"/>
            <a:ext cx="8695857" cy="389495"/>
          </a:xfrm>
        </p:spPr>
        <p:txBody>
          <a:bodyPr/>
          <a:lstStyle/>
          <a:p>
            <a:r>
              <a:rPr lang="de-DE" dirty="0"/>
              <a:t>Isogewinnlinien – </a:t>
            </a:r>
            <a:r>
              <a:rPr lang="de-DE" dirty="0" smtClean="0"/>
              <a:t>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>
          <a:xfrm>
            <a:off x="821402" y="6554551"/>
            <a:ext cx="8595268" cy="186679"/>
          </a:xfrm>
        </p:spPr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120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28" y="1795143"/>
            <a:ext cx="243861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450146" y="5442296"/>
            <a:ext cx="53879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1473200" y="2276061"/>
            <a:ext cx="3479800" cy="1828800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V="1">
            <a:off x="1473200" y="2819400"/>
            <a:ext cx="3479800" cy="18288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V="1">
            <a:off x="1473200" y="3283226"/>
            <a:ext cx="3479800" cy="1828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135958" y="1815753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6566523" y="5442296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7755925"/>
              </p:ext>
            </p:extLst>
          </p:nvPr>
        </p:nvGraphicFramePr>
        <p:xfrm>
          <a:off x="5068889" y="2154949"/>
          <a:ext cx="812383" cy="243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0" name="Formel" r:id="rId4" imgW="1282680" imgH="317160" progId="Equation.3">
                  <p:embed/>
                </p:oleObj>
              </mc:Choice>
              <mc:Fallback>
                <p:oleObj name="Formel" r:id="rId4" imgW="128268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889" y="2154949"/>
                        <a:ext cx="812383" cy="2437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3484168"/>
              </p:ext>
            </p:extLst>
          </p:nvPr>
        </p:nvGraphicFramePr>
        <p:xfrm>
          <a:off x="5075239" y="2578100"/>
          <a:ext cx="806033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1" name="Formel" r:id="rId6" imgW="1193760" imgH="317160" progId="Equation.3">
                  <p:embed/>
                </p:oleObj>
              </mc:Choice>
              <mc:Fallback>
                <p:oleObj name="Formel" r:id="rId6" imgW="119376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9" y="2578100"/>
                        <a:ext cx="806033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k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1595827"/>
              </p:ext>
            </p:extLst>
          </p:nvPr>
        </p:nvGraphicFramePr>
        <p:xfrm>
          <a:off x="5075239" y="3074505"/>
          <a:ext cx="959158" cy="208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2" name="Formel" r:id="rId8" imgW="1117440" imgH="317160" progId="Equation.3">
                  <p:embed/>
                </p:oleObj>
              </mc:Choice>
              <mc:Fallback>
                <p:oleObj name="Formel" r:id="rId8" imgW="1117440" imgH="3171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9" y="3074505"/>
                        <a:ext cx="959158" cy="2087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252895" y="3631786"/>
            <a:ext cx="1256754" cy="77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STEIGUNG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sz="2800" dirty="0"/>
          </a:p>
        </p:txBody>
      </p:sp>
      <p:graphicFrame>
        <p:nvGraphicFramePr>
          <p:cNvPr id="20" name="Objek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4623787"/>
              </p:ext>
            </p:extLst>
          </p:nvPr>
        </p:nvGraphicFramePr>
        <p:xfrm>
          <a:off x="5592746" y="3922643"/>
          <a:ext cx="484151" cy="540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3" name="Formel" r:id="rId10" imgW="812520" imgH="888840" progId="Equation.3">
                  <p:embed/>
                </p:oleObj>
              </mc:Choice>
              <mc:Fallback>
                <p:oleObj name="Formel" r:id="rId10" imgW="812520" imgH="8888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2746" y="3922643"/>
                        <a:ext cx="484151" cy="540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23"/>
          <p:cNvSpPr>
            <a:spLocks/>
          </p:cNvSpPr>
          <p:nvPr/>
        </p:nvSpPr>
        <p:spPr bwMode="auto">
          <a:xfrm>
            <a:off x="1450146" y="2921828"/>
            <a:ext cx="4902200" cy="2520468"/>
          </a:xfrm>
          <a:custGeom>
            <a:avLst/>
            <a:gdLst>
              <a:gd name="T0" fmla="*/ 2147483647 w 3088"/>
              <a:gd name="T1" fmla="*/ 0 h 1712"/>
              <a:gd name="T2" fmla="*/ 2147483647 w 3088"/>
              <a:gd name="T3" fmla="*/ 2147483647 h 1712"/>
              <a:gd name="T4" fmla="*/ 0 w 3088"/>
              <a:gd name="T5" fmla="*/ 2147483647 h 1712"/>
              <a:gd name="T6" fmla="*/ 262096250 w 3088"/>
              <a:gd name="T7" fmla="*/ 2147483647 h 1712"/>
              <a:gd name="T8" fmla="*/ 504031250 w 3088"/>
              <a:gd name="T9" fmla="*/ 2147483647 h 1712"/>
              <a:gd name="T10" fmla="*/ 725805000 w 3088"/>
              <a:gd name="T11" fmla="*/ 2147483647 h 1712"/>
              <a:gd name="T12" fmla="*/ 1008062500 w 3088"/>
              <a:gd name="T13" fmla="*/ 2147483647 h 1712"/>
              <a:gd name="T14" fmla="*/ 1491932500 w 3088"/>
              <a:gd name="T15" fmla="*/ 2147483647 h 1712"/>
              <a:gd name="T16" fmla="*/ 1955641250 w 3088"/>
              <a:gd name="T17" fmla="*/ 1995963750 h 1712"/>
              <a:gd name="T18" fmla="*/ 2147483647 w 3088"/>
              <a:gd name="T19" fmla="*/ 1693545000 h 1712"/>
              <a:gd name="T20" fmla="*/ 2147483647 w 3088"/>
              <a:gd name="T21" fmla="*/ 1431448750 h 1712"/>
              <a:gd name="T22" fmla="*/ 2147483647 w 3088"/>
              <a:gd name="T23" fmla="*/ 1088707500 h 1712"/>
              <a:gd name="T24" fmla="*/ 2147483647 w 3088"/>
              <a:gd name="T25" fmla="*/ 866933750 h 1712"/>
              <a:gd name="T26" fmla="*/ 2147483647 w 3088"/>
              <a:gd name="T27" fmla="*/ 624998750 h 1712"/>
              <a:gd name="T28" fmla="*/ 2147483647 w 3088"/>
              <a:gd name="T29" fmla="*/ 423386250 h 1712"/>
              <a:gd name="T30" fmla="*/ 2147483647 w 3088"/>
              <a:gd name="T31" fmla="*/ 241935000 h 1712"/>
              <a:gd name="T32" fmla="*/ 2147483647 w 3088"/>
              <a:gd name="T33" fmla="*/ 120967500 h 1712"/>
              <a:gd name="T34" fmla="*/ 2147483647 w 3088"/>
              <a:gd name="T35" fmla="*/ 20161250 h 1712"/>
              <a:gd name="T36" fmla="*/ 2147483647 w 3088"/>
              <a:gd name="T37" fmla="*/ 0 h 17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88"/>
              <a:gd name="T58" fmla="*/ 0 h 1712"/>
              <a:gd name="T59" fmla="*/ 3088 w 3088"/>
              <a:gd name="T60" fmla="*/ 1712 h 17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88" h="1712">
                <a:moveTo>
                  <a:pt x="3088" y="0"/>
                </a:moveTo>
                <a:lnTo>
                  <a:pt x="3088" y="1712"/>
                </a:lnTo>
                <a:lnTo>
                  <a:pt x="0" y="1712"/>
                </a:lnTo>
                <a:lnTo>
                  <a:pt x="104" y="1504"/>
                </a:lnTo>
                <a:lnTo>
                  <a:pt x="200" y="1376"/>
                </a:lnTo>
                <a:lnTo>
                  <a:pt x="288" y="1240"/>
                </a:lnTo>
                <a:lnTo>
                  <a:pt x="400" y="1104"/>
                </a:lnTo>
                <a:lnTo>
                  <a:pt x="592" y="936"/>
                </a:lnTo>
                <a:lnTo>
                  <a:pt x="776" y="792"/>
                </a:lnTo>
                <a:lnTo>
                  <a:pt x="952" y="672"/>
                </a:lnTo>
                <a:lnTo>
                  <a:pt x="1144" y="568"/>
                </a:lnTo>
                <a:lnTo>
                  <a:pt x="1376" y="432"/>
                </a:lnTo>
                <a:lnTo>
                  <a:pt x="1608" y="344"/>
                </a:lnTo>
                <a:lnTo>
                  <a:pt x="1848" y="248"/>
                </a:lnTo>
                <a:lnTo>
                  <a:pt x="2128" y="168"/>
                </a:lnTo>
                <a:lnTo>
                  <a:pt x="2400" y="96"/>
                </a:lnTo>
                <a:lnTo>
                  <a:pt x="2672" y="48"/>
                </a:lnTo>
                <a:lnTo>
                  <a:pt x="2896" y="8"/>
                </a:lnTo>
                <a:lnTo>
                  <a:pt x="3088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Oval 32"/>
          <p:cNvSpPr>
            <a:spLocks noChangeArrowheads="1"/>
          </p:cNvSpPr>
          <p:nvPr/>
        </p:nvSpPr>
        <p:spPr bwMode="auto">
          <a:xfrm>
            <a:off x="3308651" y="35433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>
            <a:off x="3393248" y="3594420"/>
            <a:ext cx="29704" cy="184787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5" name="Line 29"/>
          <p:cNvSpPr>
            <a:spLocks noChangeShapeType="1"/>
          </p:cNvSpPr>
          <p:nvPr/>
        </p:nvSpPr>
        <p:spPr bwMode="auto">
          <a:xfrm flipH="1">
            <a:off x="1450147" y="3674511"/>
            <a:ext cx="1997238" cy="4438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6" name="Oval 30"/>
          <p:cNvSpPr>
            <a:spLocks noChangeArrowheads="1"/>
          </p:cNvSpPr>
          <p:nvPr/>
        </p:nvSpPr>
        <p:spPr bwMode="auto">
          <a:xfrm>
            <a:off x="3427511" y="5373654"/>
            <a:ext cx="45719" cy="68642"/>
          </a:xfrm>
          <a:prstGeom prst="ellipse">
            <a:avLst/>
          </a:prstGeom>
          <a:solidFill>
            <a:srgbClr val="5AFF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3" name="Objek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004003"/>
              </p:ext>
            </p:extLst>
          </p:nvPr>
        </p:nvGraphicFramePr>
        <p:xfrm>
          <a:off x="3362255" y="5442296"/>
          <a:ext cx="221949" cy="369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4" name="Formel" r:id="rId12" imgW="368280" imgH="545760" progId="Equation.3">
                  <p:embed/>
                </p:oleObj>
              </mc:Choice>
              <mc:Fallback>
                <p:oleObj name="Formel" r:id="rId12" imgW="368280" imgH="54576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2255" y="5442296"/>
                        <a:ext cx="221949" cy="369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57890"/>
              </p:ext>
            </p:extLst>
          </p:nvPr>
        </p:nvGraphicFramePr>
        <p:xfrm>
          <a:off x="1135957" y="3392489"/>
          <a:ext cx="22611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5" name="Formel" r:id="rId14" imgW="355320" imgH="533160" progId="Equation.3">
                  <p:embed/>
                </p:oleObj>
              </mc:Choice>
              <mc:Fallback>
                <p:oleObj name="Formel" r:id="rId14" imgW="355320" imgH="533160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957" y="3392489"/>
                        <a:ext cx="22611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rc 7"/>
          <p:cNvSpPr>
            <a:spLocks/>
          </p:cNvSpPr>
          <p:nvPr/>
        </p:nvSpPr>
        <p:spPr bwMode="auto">
          <a:xfrm rot="10500000">
            <a:off x="1435589" y="3136497"/>
            <a:ext cx="5050797" cy="2855375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1016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endParaRPr lang="de-DE"/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3213100" y="1151723"/>
            <a:ext cx="5821774" cy="83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GEGEBEN p</a:t>
            </a:r>
            <a:r>
              <a:rPr lang="en-US" altLang="de-DE" sz="1600" b="0" dirty="0"/>
              <a:t>, </a:t>
            </a:r>
            <a:r>
              <a:rPr lang="en-US" altLang="de-DE" sz="1600" b="0" dirty="0" smtClean="0"/>
              <a:t>w</a:t>
            </a:r>
            <a:r>
              <a:rPr lang="en-US" altLang="de-DE" sz="1600" b="0" baseline="-25000" dirty="0" smtClean="0"/>
              <a:t>1</a:t>
            </a:r>
            <a:r>
              <a:rPr lang="en-US" altLang="de-DE" sz="1600" b="0" dirty="0" smtClean="0"/>
              <a:t> UND                 IST DER KURZFRISTIGE GEWINNMAXIMIERUNGSPLAN  </a:t>
            </a:r>
            <a:r>
              <a:rPr lang="en-US" altLang="de-DE" sz="1600" b="0" dirty="0"/>
              <a:t/>
            </a:r>
            <a:br>
              <a:rPr lang="en-US" altLang="de-DE" sz="1600" b="0" dirty="0"/>
            </a:br>
            <a:r>
              <a:rPr lang="en-US" altLang="de-DE" sz="1600" b="0" dirty="0" smtClean="0"/>
              <a:t>DER  MAXIMAL  MÖGLICHE  GEWINN  IST</a:t>
            </a:r>
            <a:endParaRPr lang="en-US" altLang="de-DE" sz="1600" b="0" dirty="0"/>
          </a:p>
        </p:txBody>
      </p:sp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529075"/>
              </p:ext>
            </p:extLst>
          </p:nvPr>
        </p:nvGraphicFramePr>
        <p:xfrm>
          <a:off x="5481954" y="1151723"/>
          <a:ext cx="753746" cy="31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6" name="Formel" r:id="rId16" imgW="1295280" imgH="419040" progId="Equation.3">
                  <p:embed/>
                </p:oleObj>
              </mc:Choice>
              <mc:Fallback>
                <p:oleObj name="Formel" r:id="rId16" imgW="1295280" imgH="4190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1954" y="1151723"/>
                        <a:ext cx="753746" cy="31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kt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5835996"/>
              </p:ext>
            </p:extLst>
          </p:nvPr>
        </p:nvGraphicFramePr>
        <p:xfrm>
          <a:off x="6387516" y="1409700"/>
          <a:ext cx="1156284" cy="310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7" name="Formel" r:id="rId18" imgW="1752480" imgH="545760" progId="Equation.3">
                  <p:embed/>
                </p:oleObj>
              </mc:Choice>
              <mc:Fallback>
                <p:oleObj name="Formel" r:id="rId18" imgW="1752480" imgH="54576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7516" y="1409700"/>
                        <a:ext cx="1156284" cy="310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k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084718"/>
              </p:ext>
            </p:extLst>
          </p:nvPr>
        </p:nvGraphicFramePr>
        <p:xfrm>
          <a:off x="7554443" y="1722435"/>
          <a:ext cx="376858" cy="18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8" name="Formel" r:id="rId20" imgW="596880" imgH="317160" progId="Equation.3">
                  <p:embed/>
                </p:oleObj>
              </mc:Choice>
              <mc:Fallback>
                <p:oleObj name="Formel" r:id="rId20" imgW="596880" imgH="31716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4443" y="1722435"/>
                        <a:ext cx="376858" cy="1866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3313211" y="35433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graphicFrame>
        <p:nvGraphicFramePr>
          <p:cNvPr id="121856" name="Objekt 1218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3268258"/>
              </p:ext>
            </p:extLst>
          </p:nvPr>
        </p:nvGraphicFramePr>
        <p:xfrm>
          <a:off x="4267201" y="4016828"/>
          <a:ext cx="1524000" cy="1095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9" name="Formel" r:id="rId22" imgW="685800" imgH="685800" progId="Equation.3">
                  <p:embed/>
                </p:oleObj>
              </mc:Choice>
              <mc:Fallback>
                <p:oleObj name="Formel" r:id="rId22" imgW="685800" imgH="6858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1" y="4016828"/>
                        <a:ext cx="1524000" cy="10951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93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802" y="848292"/>
            <a:ext cx="8695857" cy="370907"/>
          </a:xfrm>
        </p:spPr>
        <p:txBody>
          <a:bodyPr/>
          <a:lstStyle/>
          <a:p>
            <a:r>
              <a:rPr lang="de-DE" dirty="0" smtClean="0"/>
              <a:t>Kurzfristige gewinnmaximierung: ein </a:t>
            </a:r>
            <a:r>
              <a:rPr lang="de-DE" dirty="0" err="1" smtClean="0"/>
              <a:t>cobb-douglas</a:t>
            </a:r>
            <a:r>
              <a:rPr lang="de-DE" dirty="0" smtClean="0"/>
              <a:t> </a:t>
            </a:r>
            <a:r>
              <a:rPr lang="de-DE" dirty="0" err="1" smtClean="0"/>
              <a:t>beispiel</a:t>
            </a:r>
            <a:r>
              <a:rPr lang="de-DE" dirty="0" smtClean="0"/>
              <a:t> (1)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787398" y="1457325"/>
            <a:ext cx="851562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err="1" smtClean="0"/>
              <a:t>Angenommen</a:t>
            </a:r>
            <a:r>
              <a:rPr lang="en-US" altLang="de-DE" sz="1600" b="0" dirty="0" smtClean="0"/>
              <a:t> die </a:t>
            </a:r>
            <a:r>
              <a:rPr lang="en-US" altLang="de-DE" sz="1600" b="0" dirty="0" err="1" smtClean="0"/>
              <a:t>kurzfristige</a:t>
            </a:r>
            <a:r>
              <a:rPr lang="en-US" altLang="de-DE" sz="1600" b="0" dirty="0" smtClean="0"/>
              <a:t> </a:t>
            </a:r>
            <a:r>
              <a:rPr lang="en-US" altLang="de-DE" sz="1600" b="0" dirty="0" err="1" smtClean="0"/>
              <a:t>produktionsfunktion</a:t>
            </a:r>
            <a:r>
              <a:rPr lang="en-US" altLang="de-DE" sz="1600" b="0" dirty="0" smtClean="0"/>
              <a:t> </a:t>
            </a:r>
            <a:r>
              <a:rPr lang="en-US" altLang="de-DE" sz="1600" b="0" dirty="0" err="1" smtClean="0"/>
              <a:t>lautet</a:t>
            </a:r>
            <a:endParaRPr lang="en-US" altLang="de-DE" sz="1600" b="0" dirty="0" smtClean="0"/>
          </a:p>
        </p:txBody>
      </p:sp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3956861"/>
              </p:ext>
            </p:extLst>
          </p:nvPr>
        </p:nvGraphicFramePr>
        <p:xfrm>
          <a:off x="3340101" y="1901953"/>
          <a:ext cx="1512316" cy="333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7" name="Formel" r:id="rId3" imgW="1955520" imgH="545760" progId="Equation.3">
                  <p:embed/>
                </p:oleObj>
              </mc:Choice>
              <mc:Fallback>
                <p:oleObj name="Formel" r:id="rId3" imgW="1955520" imgH="54576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01" y="1901953"/>
                        <a:ext cx="1512316" cy="3332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12053" y="2365513"/>
            <a:ext cx="74500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DANN IST DAS GRENZPRODUKT</a:t>
            </a:r>
            <a:r>
              <a:rPr kumimoji="0" lang="en-US" altLang="de-DE" sz="16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DES</a:t>
            </a:r>
            <a:r>
              <a:rPr kumimoji="0" lang="en-US" alt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VARIABLEN</a:t>
            </a:r>
            <a:r>
              <a:rPr kumimoji="0" lang="en-US" altLang="de-DE" sz="16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</a:t>
            </a:r>
            <a:r>
              <a:rPr kumimoji="0" lang="en-US" alt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INPUTS 1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206456"/>
              </p:ext>
            </p:extLst>
          </p:nvPr>
        </p:nvGraphicFramePr>
        <p:xfrm>
          <a:off x="2772949" y="2926079"/>
          <a:ext cx="2591532" cy="56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8" name="Formel" r:id="rId5" imgW="3873240" imgH="914400" progId="Equation.3">
                  <p:embed/>
                </p:oleObj>
              </mc:Choice>
              <mc:Fallback>
                <p:oleObj name="Formel" r:id="rId5" imgW="3873240" imgH="9144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2949" y="2926079"/>
                        <a:ext cx="2591532" cy="5655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hteck 10"/>
          <p:cNvSpPr/>
          <p:nvPr/>
        </p:nvSpPr>
        <p:spPr>
          <a:xfrm>
            <a:off x="937383" y="3613666"/>
            <a:ext cx="59811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DARAUS FOLGT DIE GEWINNMAXIMIERUNGSBEDINGUNG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Objek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1744005"/>
              </p:ext>
            </p:extLst>
          </p:nvPr>
        </p:nvGraphicFramePr>
        <p:xfrm>
          <a:off x="2406821" y="4064000"/>
          <a:ext cx="3981787" cy="502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9" name="Formel" r:id="rId7" imgW="6006960" imgH="825480" progId="Equation.3">
                  <p:embed/>
                </p:oleObj>
              </mc:Choice>
              <mc:Fallback>
                <p:oleObj name="Formel" r:id="rId7" imgW="6006960" imgH="82548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821" y="4064000"/>
                        <a:ext cx="3981787" cy="5020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77083" y="4776095"/>
            <a:ext cx="7939917" cy="132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r>
              <a:rPr lang="en-US" altLang="de-DE" sz="1600" b="0" dirty="0" smtClean="0"/>
              <a:t>DIESE GLEICHUNG IST NACH x</a:t>
            </a:r>
            <a:r>
              <a:rPr lang="en-US" altLang="de-DE" sz="1600" b="0" baseline="-25000" dirty="0"/>
              <a:t>1</a:t>
            </a:r>
            <a:r>
              <a:rPr lang="en-US" altLang="de-DE" sz="1600" b="0" dirty="0" smtClean="0"/>
              <a:t>* AUFZULÖSEN, UM DIE GEWINN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MAXIMIERENDE NACHFRAGE NACH DEM VARIABLEN PRODUKTIONSFAKTOR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ZU ERHALTEN.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MITTELS DER PRODUKTIONSFUNKTION FINDET MAN DANN DEN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ZUGEHÖRIGEN GEWINN MAXIMIERENDEN OUTPUT y*.</a:t>
            </a:r>
            <a:endParaRPr lang="en-US" altLang="de-DE" sz="1600" b="0" dirty="0"/>
          </a:p>
        </p:txBody>
      </p:sp>
    </p:spTree>
    <p:extLst>
      <p:ext uri="{BB962C8B-B14F-4D97-AF65-F5344CB8AC3E}">
        <p14:creationId xmlns:p14="http://schemas.microsoft.com/office/powerpoint/2010/main" val="242364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3809" y="804119"/>
            <a:ext cx="8695857" cy="370907"/>
          </a:xfrm>
        </p:spPr>
        <p:txBody>
          <a:bodyPr/>
          <a:lstStyle/>
          <a:p>
            <a:r>
              <a:rPr lang="de-DE" dirty="0"/>
              <a:t>Kurzfristige gewinnmaximierung: ein </a:t>
            </a:r>
            <a:r>
              <a:rPr lang="de-DE" dirty="0" err="1"/>
              <a:t>cobb-douglas</a:t>
            </a:r>
            <a:r>
              <a:rPr lang="de-DE" dirty="0"/>
              <a:t> </a:t>
            </a:r>
            <a:r>
              <a:rPr lang="de-DE" dirty="0" err="1"/>
              <a:t>beispiel</a:t>
            </a:r>
            <a:r>
              <a:rPr lang="de-DE" dirty="0"/>
              <a:t> </a:t>
            </a:r>
            <a:r>
              <a:rPr lang="de-DE" dirty="0" smtClean="0"/>
              <a:t>(2)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635365" y="1359866"/>
            <a:ext cx="344754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r>
              <a:rPr lang="en-US" altLang="de-DE" sz="1600" b="0" dirty="0" smtClean="0"/>
              <a:t>AUFLÖSUNG NACH </a:t>
            </a:r>
            <a:r>
              <a:rPr lang="en-US" altLang="de-DE" sz="1600" b="0" cap="none" dirty="0" smtClean="0"/>
              <a:t>x</a:t>
            </a:r>
            <a:r>
              <a:rPr lang="en-US" altLang="de-DE" sz="1600" b="0" baseline="-25000" dirty="0"/>
              <a:t>1</a:t>
            </a:r>
            <a:r>
              <a:rPr lang="en-US" altLang="de-DE" sz="1600" b="0" cap="none" dirty="0" smtClean="0"/>
              <a:t>*</a:t>
            </a:r>
            <a:r>
              <a:rPr lang="en-US" altLang="de-DE" sz="1600" b="0" dirty="0" smtClean="0"/>
              <a:t> ERGIBT</a:t>
            </a:r>
            <a:endParaRPr lang="en-US" altLang="de-DE" sz="1600" b="0" dirty="0"/>
          </a:p>
        </p:txBody>
      </p:sp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71942"/>
              </p:ext>
            </p:extLst>
          </p:nvPr>
        </p:nvGraphicFramePr>
        <p:xfrm>
          <a:off x="2839279" y="1725338"/>
          <a:ext cx="2101021" cy="630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1" name="Formel" r:id="rId3" imgW="2717640" imgH="990360" progId="Equation.3">
                  <p:embed/>
                </p:oleObj>
              </mc:Choice>
              <mc:Fallback>
                <p:oleObj name="Formel" r:id="rId3" imgW="2717640" imgH="99036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279" y="1725338"/>
                        <a:ext cx="2101021" cy="630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803808" y="2690789"/>
            <a:ext cx="7761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ODER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1638606"/>
              </p:ext>
            </p:extLst>
          </p:nvPr>
        </p:nvGraphicFramePr>
        <p:xfrm>
          <a:off x="2838725" y="2564679"/>
          <a:ext cx="1923775" cy="65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2" name="Formel" r:id="rId5" imgW="2412720" imgH="1041120" progId="Equation.3">
                  <p:embed/>
                </p:oleObj>
              </mc:Choice>
              <mc:Fallback>
                <p:oleObj name="Formel" r:id="rId5" imgW="2412720" imgH="104112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725" y="2564679"/>
                        <a:ext cx="1923775" cy="65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03809" y="3600034"/>
            <a:ext cx="110767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0" dirty="0" smtClean="0"/>
              <a:t>SO DASS</a:t>
            </a:r>
            <a:endParaRPr lang="en-US" altLang="de-DE" sz="1600" b="0" dirty="0"/>
          </a:p>
        </p:txBody>
      </p:sp>
      <p:graphicFrame>
        <p:nvGraphicFramePr>
          <p:cNvPr id="11" name="Objek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1741446"/>
              </p:ext>
            </p:extLst>
          </p:nvPr>
        </p:nvGraphicFramePr>
        <p:xfrm>
          <a:off x="2310709" y="3376376"/>
          <a:ext cx="3544405" cy="78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3" name="Formel" r:id="rId7" imgW="5117760" imgH="1269720" progId="Equation.3">
                  <p:embed/>
                </p:oleObj>
              </mc:Choice>
              <mc:Fallback>
                <p:oleObj name="Formel" r:id="rId7" imgW="5117760" imgH="126972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0709" y="3376376"/>
                        <a:ext cx="3544405" cy="78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hteck 12"/>
          <p:cNvSpPr/>
          <p:nvPr/>
        </p:nvSpPr>
        <p:spPr>
          <a:xfrm>
            <a:off x="803809" y="4346547"/>
            <a:ext cx="6558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SCHLIEßLICH</a:t>
            </a:r>
            <a:r>
              <a:rPr lang="de-AT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IST DAS KURZFRISTIG GEWINN MAXIMIERENDE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AT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OUTPUTNIVEAU GEGEBEN DURCH</a:t>
            </a:r>
            <a:r>
              <a:rPr lang="en-US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AT" alt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Objek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219865"/>
              </p:ext>
            </p:extLst>
          </p:nvPr>
        </p:nvGraphicFramePr>
        <p:xfrm>
          <a:off x="2336799" y="4931322"/>
          <a:ext cx="3863009" cy="684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4" name="Formel" r:id="rId9" imgW="5105160" imgH="1117440" progId="Equation.3">
                  <p:embed/>
                </p:oleObj>
              </mc:Choice>
              <mc:Fallback>
                <p:oleObj name="Formel" r:id="rId9" imgW="5105160" imgH="11174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799" y="4931322"/>
                        <a:ext cx="3863009" cy="6840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07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7550" y="1537406"/>
            <a:ext cx="8695857" cy="569689"/>
          </a:xfrm>
        </p:spPr>
        <p:txBody>
          <a:bodyPr/>
          <a:lstStyle/>
          <a:p>
            <a:r>
              <a:rPr lang="de-DE" dirty="0" smtClean="0"/>
              <a:t>KOMPARATIVE STATIK KURZFRISTIGER GEWINNMAXIMIERUNG: </a:t>
            </a:r>
            <a:br>
              <a:rPr lang="de-DE" dirty="0" smtClean="0"/>
            </a:br>
            <a:r>
              <a:rPr lang="de-DE" dirty="0" smtClean="0"/>
              <a:t>Cobb-Douglas technologie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411896"/>
            <a:ext cx="8697417" cy="3617843"/>
          </a:xfrm>
        </p:spPr>
        <p:txBody>
          <a:bodyPr/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steigt, dann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steigen sowohl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als auch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*.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steigt, dann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fallen sowohl 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als auch 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Siehe dazu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ergebnisse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 der vorigen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folie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Und: diese aussagen gelten auch allgemein für technologien im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normalfall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161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8910" y="458459"/>
            <a:ext cx="8695857" cy="328942"/>
          </a:xfrm>
        </p:spPr>
        <p:txBody>
          <a:bodyPr/>
          <a:lstStyle/>
          <a:p>
            <a:r>
              <a:rPr lang="de-DE" dirty="0" smtClean="0"/>
              <a:t>Notation, Grundbegriffe, zentrale annahmen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9694" y="965200"/>
            <a:ext cx="8697417" cy="5232400"/>
          </a:xfrm>
        </p:spPr>
        <p:txBody>
          <a:bodyPr/>
          <a:lstStyle/>
          <a:p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unternehmen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verwendet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inputs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 = 1, …, m,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um güter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= 1, …, n ZU ERZEUGEN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Outputmengen sind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y</a:t>
            </a:r>
            <a:r>
              <a:rPr lang="en-US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…,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y</a:t>
            </a:r>
            <a:r>
              <a:rPr lang="en-US" altLang="de-DE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Inputmengen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sind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…,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alle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mengen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sind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stromgrößen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(pro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stunde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tag,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monat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jahr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…)</a:t>
            </a:r>
          </a:p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Güterpreise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sind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…,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</a:t>
            </a:r>
            <a:r>
              <a:rPr lang="en-US" altLang="de-DE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</a:p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Inputpreise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sind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</a:t>
            </a:r>
            <a:r>
              <a:rPr lang="en-US" altLang="de-DE" sz="1600" b="0" cap="none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…, </a:t>
            </a:r>
            <a:r>
              <a:rPr lang="en-US" altLang="de-DE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</a:t>
            </a:r>
            <a:r>
              <a:rPr lang="en-US" altLang="de-DE" sz="1600" b="0" cap="none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</a:t>
            </a:r>
            <a:r>
              <a:rPr lang="en-US" altLang="de-DE" sz="1600" b="0" baseline="-2500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</a:p>
          <a:p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unternehmungen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agieren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wettbewerbsmärkten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d. h.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nehmen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güter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inputpreise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vom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markt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gegeben</a:t>
            </a:r>
            <a:r>
              <a:rPr lang="en-US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gewinn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unternehmens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Π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ist (allgemein) definiert als</a:t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Ziel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unternehmens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maximierung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gewinns.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100790"/>
              </p:ext>
            </p:extLst>
          </p:nvPr>
        </p:nvGraphicFramePr>
        <p:xfrm>
          <a:off x="2226365" y="5461000"/>
          <a:ext cx="4123635" cy="28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4" name="Formel" r:id="rId3" imgW="5778360" imgH="419040" progId="Equation.3">
                  <p:embed/>
                </p:oleObj>
              </mc:Choice>
              <mc:Fallback>
                <p:oleObj name="Formel" r:id="rId3" imgW="5778360" imgH="4190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365" y="5461000"/>
                        <a:ext cx="4123635" cy="28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739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1129</Words>
  <Application>Microsoft Office PowerPoint</Application>
  <PresentationFormat>A4-Papier (210x297 mm)</PresentationFormat>
  <Paragraphs>215</Paragraphs>
  <Slides>27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27</vt:i4>
      </vt:variant>
    </vt:vector>
  </HeadingPairs>
  <TitlesOfParts>
    <vt:vector size="34" baseType="lpstr">
      <vt:lpstr>Times New Roman</vt:lpstr>
      <vt:lpstr>Arial</vt:lpstr>
      <vt:lpstr>Wingdings 3</vt:lpstr>
      <vt:lpstr>ＭＳ Ｐゴシック</vt:lpstr>
      <vt:lpstr>2015_deGruyter_ppt_screen_template_Arial</vt:lpstr>
      <vt:lpstr>Formel</vt:lpstr>
      <vt:lpstr>Equation</vt:lpstr>
      <vt:lpstr>20. Kapitel</vt:lpstr>
      <vt:lpstr>Bewertung eines unternehmens, kurzfristige gewinnmaximierung</vt:lpstr>
      <vt:lpstr>Isogewinnlinien – algebraisch </vt:lpstr>
      <vt:lpstr>Isogewinnlinien – grafisch </vt:lpstr>
      <vt:lpstr>Isogewinnlinien – grafisch </vt:lpstr>
      <vt:lpstr>Kurzfristige gewinnmaximierung: ein cobb-douglas beispiel (1)</vt:lpstr>
      <vt:lpstr>Kurzfristige gewinnmaximierung: ein cobb-douglas beispiel (2)</vt:lpstr>
      <vt:lpstr>KOMPARATIVE STATIK KURZFRISTIGER GEWINNMAXIMIERUNG:  Cobb-Douglas technologie</vt:lpstr>
      <vt:lpstr>Notation, Grundbegriffe, zentrale annahmen </vt:lpstr>
      <vt:lpstr>Komparative statik: gewinnmaximierung – grafisch </vt:lpstr>
      <vt:lpstr>Komparative statik gewinnmaximierung – OUTPUTPREIS STEIGT</vt:lpstr>
      <vt:lpstr>Komparative statik gewinnmaximierung – ERHÖHUNG DES PREISES DES VARIABLEN INPUTS </vt:lpstr>
      <vt:lpstr>Langfristige Gewinnmaximierung </vt:lpstr>
      <vt:lpstr>Langfristige gewinnmaximierung - grafisch </vt:lpstr>
      <vt:lpstr>Langfristige gewinnmaximierung </vt:lpstr>
      <vt:lpstr>Langfristige gewinnmaximierung – ein cobb-douglas beispiel</vt:lpstr>
      <vt:lpstr>Langfristige gewinnmaximierung – c.-d. Beispiel:  gewinn maximierende mengen von inputs und output </vt:lpstr>
      <vt:lpstr>Gewinnmaximierung: fallende und steigende skalenerträge</vt:lpstr>
      <vt:lpstr>Langfristige gewinnmaximierung und fallende skalenerträge</vt:lpstr>
      <vt:lpstr>Langfristige gewinnmaximierung und steigende skalenerträge</vt:lpstr>
      <vt:lpstr>Langfristige gewinnmaximierung und konstante skalenerträge</vt:lpstr>
      <vt:lpstr>Langfristige gewinnmaximierung und konstante skalenerträge</vt:lpstr>
      <vt:lpstr>Bekundete gewinnerzielung (1) </vt:lpstr>
      <vt:lpstr>Bekundete gewinnerzielung (2) </vt:lpstr>
      <vt:lpstr>Bekundete gewinnerzielung (3) </vt:lpstr>
      <vt:lpstr>BEKUNDETE GEWINNERZIELUNG UND output-ANGEBOTSKURVE</vt:lpstr>
      <vt:lpstr>BEKUNDETE GEWINNERZIELUNG UND input-nachfrageKURVE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2016-08-17T09:05:54Z</dcterms:modified>
</cp:coreProperties>
</file>