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35"/>
  </p:notesMasterIdLst>
  <p:sldIdLst>
    <p:sldId id="895" r:id="rId2"/>
    <p:sldId id="852" r:id="rId3"/>
    <p:sldId id="857" r:id="rId4"/>
    <p:sldId id="856" r:id="rId5"/>
    <p:sldId id="853" r:id="rId6"/>
    <p:sldId id="861" r:id="rId7"/>
    <p:sldId id="865" r:id="rId8"/>
    <p:sldId id="864" r:id="rId9"/>
    <p:sldId id="863" r:id="rId10"/>
    <p:sldId id="866" r:id="rId11"/>
    <p:sldId id="854" r:id="rId12"/>
    <p:sldId id="867" r:id="rId13"/>
    <p:sldId id="869" r:id="rId14"/>
    <p:sldId id="870" r:id="rId15"/>
    <p:sldId id="868" r:id="rId16"/>
    <p:sldId id="878" r:id="rId17"/>
    <p:sldId id="873" r:id="rId18"/>
    <p:sldId id="874" r:id="rId19"/>
    <p:sldId id="875" r:id="rId20"/>
    <p:sldId id="876" r:id="rId21"/>
    <p:sldId id="880" r:id="rId22"/>
    <p:sldId id="879" r:id="rId23"/>
    <p:sldId id="881" r:id="rId24"/>
    <p:sldId id="871" r:id="rId25"/>
    <p:sldId id="882" r:id="rId26"/>
    <p:sldId id="884" r:id="rId27"/>
    <p:sldId id="883" r:id="rId28"/>
    <p:sldId id="888" r:id="rId29"/>
    <p:sldId id="892" r:id="rId30"/>
    <p:sldId id="893" r:id="rId31"/>
    <p:sldId id="894" r:id="rId32"/>
    <p:sldId id="887" r:id="rId33"/>
    <p:sldId id="885" r:id="rId34"/>
  </p:sldIdLst>
  <p:sldSz cx="9906000" cy="6858000" type="A4"/>
  <p:notesSz cx="7099300" cy="10234613"/>
  <p:embeddedFontLst>
    <p:embeddedFont>
      <p:font typeface="MS PGothic" panose="020B0600070205080204" pitchFamily="34" charset="-128"/>
      <p:regular r:id="rId36"/>
    </p:embeddedFont>
    <p:embeddedFont>
      <p:font typeface="Tahoma" panose="020B0604030504040204" pitchFamily="34" charset="0"/>
      <p:regular r:id="rId37"/>
      <p:bold r:id="rId38"/>
    </p:embeddedFont>
    <p:embeddedFont>
      <p:font typeface="Wingdings 3" panose="05040102010807070707" pitchFamily="18" charset="2"/>
      <p:regular r:id="rId39"/>
    </p:embeddedFont>
    <p:embeddedFont>
      <p:font typeface="MS PGothic" panose="020B0600070205080204" pitchFamily="34" charset="-128"/>
      <p:regular r:id="rId36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E0D"/>
    <a:srgbClr val="000000"/>
    <a:srgbClr val="3F4C6C"/>
    <a:srgbClr val="6C97AE"/>
    <a:srgbClr val="8B5261"/>
    <a:srgbClr val="B7AD47"/>
    <a:srgbClr val="EB8667"/>
    <a:srgbClr val="BDBEBE"/>
    <a:srgbClr val="97BE0D"/>
    <a:srgbClr val="009A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1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1008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30. Kapitel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Anwendungen der </a:t>
            </a:r>
            <a:r>
              <a:rPr lang="de-DE" altLang="de-DE" dirty="0" err="1">
                <a:ea typeface="ＭＳ Ｐゴシック" charset="-128"/>
              </a:rPr>
              <a:t>spieltheorie</a:t>
            </a:r>
            <a:endParaRPr lang="de-DE" altLang="de-DE" dirty="0">
              <a:ea typeface="ＭＳ Ｐゴシック" charset="-128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84275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1645" y="853666"/>
            <a:ext cx="8695857" cy="331151"/>
          </a:xfrm>
        </p:spPr>
        <p:txBody>
          <a:bodyPr/>
          <a:lstStyle/>
          <a:p>
            <a:r>
              <a:rPr lang="de-DE" dirty="0" smtClean="0"/>
              <a:t>KURVEN DER BESTEN ANTWORT UND NASH-GLEICHGEWICHT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85461"/>
            <a:ext cx="8697417" cy="5066128"/>
          </a:xfrm>
        </p:spPr>
        <p:txBody>
          <a:bodyPr/>
          <a:lstStyle/>
          <a:p>
            <a:endParaRPr lang="de-DE" dirty="0" smtClean="0"/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ES GIBT NUR EIN NASH-GLEICHGEWICHT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´	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,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(0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0) </a:t>
            </a: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562100" y="3390901"/>
            <a:ext cx="6216650" cy="2798763"/>
            <a:chOff x="984" y="2136"/>
            <a:chExt cx="3916" cy="1763"/>
          </a:xfrm>
        </p:grpSpPr>
        <p:sp>
          <p:nvSpPr>
            <p:cNvPr id="7" name="Line 4"/>
            <p:cNvSpPr>
              <a:spLocks noChangeShapeType="1"/>
            </p:cNvSpPr>
            <p:nvPr/>
          </p:nvSpPr>
          <p:spPr bwMode="auto">
            <a:xfrm flipV="1">
              <a:off x="1296" y="2232"/>
              <a:ext cx="0" cy="14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1296" y="3672"/>
              <a:ext cx="172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1093" y="3542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MS PGothic" pitchFamily="34" charset="-128"/>
                </a:rPr>
                <a:t>0</a:t>
              </a: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984" y="2136"/>
              <a:ext cx="2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341" y="3686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2898" y="3624"/>
              <a:ext cx="2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B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296" y="2520"/>
              <a:ext cx="115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rot="-5400000">
              <a:off x="1872" y="3096"/>
              <a:ext cx="115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1200" y="3686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MS PGothic" pitchFamily="34" charset="-128"/>
                </a:rPr>
                <a:t>0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3196" y="3675"/>
              <a:ext cx="170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B</a:t>
              </a:r>
              <a:r>
                <a:rPr kumimoji="0" lang="ja-JP" altLang="en-US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’</a:t>
              </a:r>
              <a:r>
                <a:rPr kumimoji="0" lang="en-US" altLang="ja-JP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s BESTE ANTWORT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1732" y="3686"/>
              <a:ext cx="22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½</a:t>
              </a: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1093" y="2392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MS PGothic" pitchFamily="34" charset="-128"/>
                </a:rPr>
                <a:t>1</a:t>
              </a:r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 flipV="1">
              <a:off x="1297" y="2513"/>
              <a:ext cx="0" cy="1152"/>
            </a:xfrm>
            <a:prstGeom prst="line">
              <a:avLst/>
            </a:prstGeom>
            <a:noFill/>
            <a:ln w="57150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</p:grp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959100" y="4000500"/>
            <a:ext cx="9144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2971800" y="3968750"/>
            <a:ext cx="0" cy="18796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>
            <a:off x="2044700" y="5816600"/>
            <a:ext cx="914400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414044" y="3076369"/>
            <a:ext cx="27675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BESTE ANTWORT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1957388" y="5729288"/>
            <a:ext cx="171450" cy="17145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2128838" y="2650434"/>
            <a:ext cx="720379" cy="3093139"/>
          </a:xfrm>
          <a:custGeom>
            <a:avLst/>
            <a:gdLst>
              <a:gd name="T0" fmla="*/ 2147483647 w 2349"/>
              <a:gd name="T1" fmla="*/ 0 h 2196"/>
              <a:gd name="T2" fmla="*/ 2147483647 w 2349"/>
              <a:gd name="T3" fmla="*/ 2147483647 h 2196"/>
              <a:gd name="T4" fmla="*/ 2147483647 w 2349"/>
              <a:gd name="T5" fmla="*/ 2147483647 h 2196"/>
              <a:gd name="T6" fmla="*/ 2147483647 w 2349"/>
              <a:gd name="T7" fmla="*/ 2147483647 h 2196"/>
              <a:gd name="T8" fmla="*/ 0 w 2349"/>
              <a:gd name="T9" fmla="*/ 2147483647 h 21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49"/>
              <a:gd name="T16" fmla="*/ 0 h 2196"/>
              <a:gd name="T17" fmla="*/ 2349 w 2349"/>
              <a:gd name="T18" fmla="*/ 2196 h 21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49" h="2196">
                <a:moveTo>
                  <a:pt x="2349" y="0"/>
                </a:moveTo>
                <a:cubicBezTo>
                  <a:pt x="2274" y="326"/>
                  <a:pt x="2199" y="652"/>
                  <a:pt x="2025" y="918"/>
                </a:cubicBezTo>
                <a:cubicBezTo>
                  <a:pt x="1851" y="1184"/>
                  <a:pt x="1536" y="1430"/>
                  <a:pt x="1305" y="1593"/>
                </a:cubicBezTo>
                <a:cubicBezTo>
                  <a:pt x="1074" y="1756"/>
                  <a:pt x="856" y="1799"/>
                  <a:pt x="639" y="1899"/>
                </a:cubicBezTo>
                <a:cubicBezTo>
                  <a:pt x="422" y="1999"/>
                  <a:pt x="211" y="2097"/>
                  <a:pt x="0" y="2196"/>
                </a:cubicBezTo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800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1771" y="1179598"/>
            <a:ext cx="8695857" cy="410664"/>
          </a:xfrm>
        </p:spPr>
        <p:txBody>
          <a:bodyPr/>
          <a:lstStyle/>
          <a:p>
            <a:r>
              <a:rPr lang="de-DE" dirty="0" smtClean="0"/>
              <a:t>GEMISCHTE STRATEGIEN UND BESTE ANTWORT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802296"/>
            <a:ext cx="8697417" cy="451833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765425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6, 4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3, 1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latin typeface="+mj-lt"/>
              </a:rPr>
              <a:t>4</a:t>
            </a: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, 3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latin typeface="+mj-lt"/>
              </a:rPr>
              <a:t>5</a:t>
            </a: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, 7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8194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4958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712224" y="3189331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712224" y="4200353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182971" y="2155568"/>
            <a:ext cx="12650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754039" y="3641070"/>
            <a:ext cx="12574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grpSp>
        <p:nvGrpSpPr>
          <p:cNvPr id="19" name="Group 26"/>
          <p:cNvGrpSpPr>
            <a:grpSpLocks/>
          </p:cNvGrpSpPr>
          <p:nvPr/>
        </p:nvGrpSpPr>
        <p:grpSpPr bwMode="auto">
          <a:xfrm>
            <a:off x="1166018" y="5212559"/>
            <a:ext cx="3916363" cy="993775"/>
            <a:chOff x="685" y="3360"/>
            <a:chExt cx="2467" cy="626"/>
          </a:xfrm>
        </p:grpSpPr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685" y="3360"/>
              <a:ext cx="246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EV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B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(a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B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) = 4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+ 3(1 –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) = 3 +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. 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/>
              </a:r>
              <a:b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EV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B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(a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B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2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) = 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+ 7(1 –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) = 7 – 6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.</a:t>
              </a:r>
              <a:b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</a:b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3 +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         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7 – 6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 WENN 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      4/7 .</a:t>
              </a:r>
              <a:endPara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1201" y="3695"/>
              <a:ext cx="21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lnSpc>
                  <a:spcPct val="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  <a:t>&gt;</a:t>
              </a:r>
              <a:b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  <a:t>=</a:t>
              </a:r>
              <a:b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  <a:t>&lt;</a:t>
              </a: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2557" y="3695"/>
              <a:ext cx="21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lnSpc>
                  <a:spcPct val="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  <a:t>&gt;</a:t>
              </a:r>
              <a:b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  <a:t>=</a:t>
              </a:r>
              <a:b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2000" b="0" dirty="0" smtClean="0">
                  <a:solidFill>
                    <a:srgbClr val="000000"/>
                  </a:solidFill>
                  <a:latin typeface="+mj-lt"/>
                </a:rPr>
                <a:t>&lt;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772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KURVEN DER BESTEN ANTWORTEN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2057400" y="3543300"/>
            <a:ext cx="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057400" y="5829300"/>
            <a:ext cx="2743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057400" y="40005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rot="16200000">
            <a:off x="2971800" y="49149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44"/>
          <p:cNvSpPr>
            <a:spLocks noChangeShapeType="1"/>
          </p:cNvSpPr>
          <p:nvPr/>
        </p:nvSpPr>
        <p:spPr bwMode="auto">
          <a:xfrm rot="10800000">
            <a:off x="2030413" y="4821238"/>
            <a:ext cx="1893887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42"/>
          <p:cNvSpPr>
            <a:spLocks noChangeShapeType="1"/>
          </p:cNvSpPr>
          <p:nvPr/>
        </p:nvSpPr>
        <p:spPr bwMode="auto">
          <a:xfrm rot="5400000">
            <a:off x="3482975" y="4403726"/>
            <a:ext cx="822325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grpSp>
        <p:nvGrpSpPr>
          <p:cNvPr id="12" name="Group 41"/>
          <p:cNvGrpSpPr>
            <a:grpSpLocks/>
          </p:cNvGrpSpPr>
          <p:nvPr/>
        </p:nvGrpSpPr>
        <p:grpSpPr bwMode="auto">
          <a:xfrm>
            <a:off x="4084638" y="3035300"/>
            <a:ext cx="4505326" cy="3154363"/>
            <a:chOff x="2573" y="1912"/>
            <a:chExt cx="2838" cy="1987"/>
          </a:xfrm>
        </p:grpSpPr>
        <p:sp>
          <p:nvSpPr>
            <p:cNvPr id="13" name="Line 15"/>
            <p:cNvSpPr>
              <a:spLocks noChangeShapeType="1"/>
            </p:cNvSpPr>
            <p:nvPr/>
          </p:nvSpPr>
          <p:spPr bwMode="auto">
            <a:xfrm flipV="1">
              <a:off x="3512" y="2232"/>
              <a:ext cx="0" cy="14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>
              <a:off x="3512" y="3672"/>
              <a:ext cx="172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3309" y="3542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6" name="Text Box 18"/>
            <p:cNvSpPr txBox="1">
              <a:spLocks noChangeArrowheads="1"/>
            </p:cNvSpPr>
            <p:nvPr/>
          </p:nvSpPr>
          <p:spPr bwMode="auto">
            <a:xfrm>
              <a:off x="3128" y="2136"/>
              <a:ext cx="2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4557" y="3686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5114" y="3624"/>
              <a:ext cx="2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B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3512" y="2520"/>
              <a:ext cx="115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rot="-5400000">
              <a:off x="4088" y="3096"/>
              <a:ext cx="115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2573" y="1912"/>
              <a:ext cx="1861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ja-JP" altLang="en-US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’</a:t>
              </a:r>
              <a:r>
                <a:rPr kumimoji="0" lang="en-US" altLang="ja-JP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s BESTE ANTWORT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3948" y="3686"/>
              <a:ext cx="22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½</a:t>
              </a:r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3309" y="2392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5" name="Line 37"/>
            <p:cNvSpPr>
              <a:spLocks noChangeShapeType="1"/>
            </p:cNvSpPr>
            <p:nvPr/>
          </p:nvSpPr>
          <p:spPr bwMode="auto">
            <a:xfrm>
              <a:off x="3504" y="3664"/>
              <a:ext cx="576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6" name="Line 38"/>
            <p:cNvSpPr>
              <a:spLocks noChangeShapeType="1"/>
            </p:cNvSpPr>
            <p:nvPr/>
          </p:nvSpPr>
          <p:spPr bwMode="auto">
            <a:xfrm>
              <a:off x="4080" y="2520"/>
              <a:ext cx="576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7" name="Line 39"/>
            <p:cNvSpPr>
              <a:spLocks noChangeShapeType="1"/>
            </p:cNvSpPr>
            <p:nvPr/>
          </p:nvSpPr>
          <p:spPr bwMode="auto">
            <a:xfrm>
              <a:off x="4088" y="2500"/>
              <a:ext cx="0" cy="1184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</p:grp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600575" y="5753100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latin typeface="+mj-lt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</a:rPr>
              <a:t>1</a:t>
            </a:r>
            <a:endParaRPr lang="en-US" altLang="de-DE" sz="16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716338" y="585152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735138" y="562292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31" name="Group 29"/>
          <p:cNvGrpSpPr>
            <a:grpSpLocks/>
          </p:cNvGrpSpPr>
          <p:nvPr/>
        </p:nvGrpSpPr>
        <p:grpSpPr bwMode="auto">
          <a:xfrm>
            <a:off x="1552582" y="4606925"/>
            <a:ext cx="506413" cy="482600"/>
            <a:chOff x="4174" y="2583"/>
            <a:chExt cx="319" cy="304"/>
          </a:xfrm>
        </p:grpSpPr>
        <p:grpSp>
          <p:nvGrpSpPr>
            <p:cNvPr id="32" name="Group 30"/>
            <p:cNvGrpSpPr>
              <a:grpSpLocks/>
            </p:cNvGrpSpPr>
            <p:nvPr/>
          </p:nvGrpSpPr>
          <p:grpSpPr bwMode="auto">
            <a:xfrm>
              <a:off x="4174" y="2583"/>
              <a:ext cx="319" cy="304"/>
              <a:chOff x="4174" y="2583"/>
              <a:chExt cx="319" cy="304"/>
            </a:xfrm>
          </p:grpSpPr>
          <p:sp>
            <p:nvSpPr>
              <p:cNvPr id="34" name="Text Box 31"/>
              <p:cNvSpPr txBox="1">
                <a:spLocks noChangeArrowheads="1"/>
              </p:cNvSpPr>
              <p:nvPr/>
            </p:nvSpPr>
            <p:spPr bwMode="auto">
              <a:xfrm>
                <a:off x="4174" y="2583"/>
                <a:ext cx="19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800" b="0" dirty="0" smtClean="0">
                    <a:solidFill>
                      <a:srgbClr val="000000"/>
                    </a:solidFill>
                    <a:latin typeface="Tahoma" pitchFamily="34" charset="0"/>
                  </a:rPr>
                  <a:t>4</a:t>
                </a:r>
              </a:p>
            </p:txBody>
          </p:sp>
          <p:sp>
            <p:nvSpPr>
              <p:cNvPr id="35" name="Text Box 32"/>
              <p:cNvSpPr txBox="1">
                <a:spLocks noChangeArrowheads="1"/>
              </p:cNvSpPr>
              <p:nvPr/>
            </p:nvSpPr>
            <p:spPr bwMode="auto">
              <a:xfrm>
                <a:off x="4305" y="2674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latin typeface="+mj-lt"/>
                  </a:rPr>
                  <a:t>7</a:t>
                </a:r>
              </a:p>
            </p:txBody>
          </p:sp>
        </p:grpSp>
        <p:sp>
          <p:nvSpPr>
            <p:cNvPr id="33" name="Text Box 33"/>
            <p:cNvSpPr txBox="1">
              <a:spLocks noChangeArrowheads="1"/>
            </p:cNvSpPr>
            <p:nvPr/>
          </p:nvSpPr>
          <p:spPr bwMode="auto">
            <a:xfrm>
              <a:off x="4247" y="2613"/>
              <a:ext cx="15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/</a:t>
              </a:r>
            </a:p>
          </p:txBody>
        </p:sp>
      </p:grp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1735138" y="37973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1552582" y="3390900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2811285" y="2687500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6373459" y="2696746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1860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022E-16 L -0.38333 1.11022E-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 ANTWORTEN UND MULTIPLE NASH-GLEICHGEWICHTE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2057400" y="3543300"/>
            <a:ext cx="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057400" y="5829300"/>
            <a:ext cx="2743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42"/>
          <p:cNvSpPr>
            <a:spLocks noChangeShapeType="1"/>
          </p:cNvSpPr>
          <p:nvPr/>
        </p:nvSpPr>
        <p:spPr bwMode="auto">
          <a:xfrm rot="5400000">
            <a:off x="1557338" y="5316538"/>
            <a:ext cx="100330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2057400" y="40005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rot="16200000">
            <a:off x="2971800" y="49149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43"/>
          <p:cNvSpPr>
            <a:spLocks noChangeShapeType="1"/>
          </p:cNvSpPr>
          <p:nvPr/>
        </p:nvSpPr>
        <p:spPr bwMode="auto">
          <a:xfrm rot="10800000">
            <a:off x="2030413" y="4821238"/>
            <a:ext cx="188595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Line 41"/>
          <p:cNvSpPr>
            <a:spLocks noChangeShapeType="1"/>
          </p:cNvSpPr>
          <p:nvPr/>
        </p:nvSpPr>
        <p:spPr bwMode="auto">
          <a:xfrm rot="5400000">
            <a:off x="3478213" y="4405313"/>
            <a:ext cx="81915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4" name="Line 44"/>
          <p:cNvSpPr>
            <a:spLocks noChangeShapeType="1"/>
          </p:cNvSpPr>
          <p:nvPr/>
        </p:nvSpPr>
        <p:spPr bwMode="auto">
          <a:xfrm>
            <a:off x="2035175" y="5819775"/>
            <a:ext cx="936625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Line 46"/>
          <p:cNvSpPr>
            <a:spLocks noChangeShapeType="1"/>
          </p:cNvSpPr>
          <p:nvPr/>
        </p:nvSpPr>
        <p:spPr bwMode="auto">
          <a:xfrm>
            <a:off x="2984500" y="3968750"/>
            <a:ext cx="0" cy="187960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6" name="Line 45"/>
          <p:cNvSpPr>
            <a:spLocks noChangeShapeType="1"/>
          </p:cNvSpPr>
          <p:nvPr/>
        </p:nvSpPr>
        <p:spPr bwMode="auto">
          <a:xfrm>
            <a:off x="3000375" y="3997325"/>
            <a:ext cx="914400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7" name="Oval 37"/>
          <p:cNvSpPr>
            <a:spLocks noChangeArrowheads="1"/>
          </p:cNvSpPr>
          <p:nvPr/>
        </p:nvSpPr>
        <p:spPr bwMode="auto">
          <a:xfrm>
            <a:off x="3806825" y="3917950"/>
            <a:ext cx="158750" cy="158750"/>
          </a:xfrm>
          <a:prstGeom prst="ellipse">
            <a:avLst/>
          </a:prstGeom>
          <a:solidFill>
            <a:srgbClr val="FF33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8" name="Oval 39"/>
          <p:cNvSpPr>
            <a:spLocks noChangeArrowheads="1"/>
          </p:cNvSpPr>
          <p:nvPr/>
        </p:nvSpPr>
        <p:spPr bwMode="auto">
          <a:xfrm>
            <a:off x="2908300" y="4725988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9" name="Oval 35"/>
          <p:cNvSpPr>
            <a:spLocks noChangeArrowheads="1"/>
          </p:cNvSpPr>
          <p:nvPr/>
        </p:nvSpPr>
        <p:spPr bwMode="auto">
          <a:xfrm>
            <a:off x="1989138" y="5735638"/>
            <a:ext cx="158750" cy="1587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735138" y="562292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2762250" y="5851525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½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716338" y="5851525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4600575" y="5753100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24" name="Group 14"/>
          <p:cNvGrpSpPr>
            <a:grpSpLocks/>
          </p:cNvGrpSpPr>
          <p:nvPr/>
        </p:nvGrpSpPr>
        <p:grpSpPr bwMode="auto">
          <a:xfrm>
            <a:off x="1454156" y="4480353"/>
            <a:ext cx="506413" cy="482600"/>
            <a:chOff x="4174" y="2583"/>
            <a:chExt cx="319" cy="304"/>
          </a:xfrm>
        </p:grpSpPr>
        <p:grpSp>
          <p:nvGrpSpPr>
            <p:cNvPr id="25" name="Group 15"/>
            <p:cNvGrpSpPr>
              <a:grpSpLocks/>
            </p:cNvGrpSpPr>
            <p:nvPr/>
          </p:nvGrpSpPr>
          <p:grpSpPr bwMode="auto">
            <a:xfrm>
              <a:off x="4174" y="2583"/>
              <a:ext cx="319" cy="304"/>
              <a:chOff x="4174" y="2583"/>
              <a:chExt cx="319" cy="304"/>
            </a:xfrm>
          </p:grpSpPr>
          <p:sp>
            <p:nvSpPr>
              <p:cNvPr id="27" name="Text Box 16"/>
              <p:cNvSpPr txBox="1">
                <a:spLocks noChangeArrowheads="1"/>
              </p:cNvSpPr>
              <p:nvPr/>
            </p:nvSpPr>
            <p:spPr bwMode="auto">
              <a:xfrm>
                <a:off x="4174" y="2583"/>
                <a:ext cx="19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800" b="0" dirty="0" smtClean="0">
                    <a:solidFill>
                      <a:srgbClr val="000000"/>
                    </a:solidFill>
                    <a:latin typeface="Tahoma" pitchFamily="34" charset="0"/>
                  </a:rPr>
                  <a:t>4</a:t>
                </a:r>
              </a:p>
            </p:txBody>
          </p:sp>
          <p:sp>
            <p:nvSpPr>
              <p:cNvPr id="28" name="Text Box 17"/>
              <p:cNvSpPr txBox="1">
                <a:spLocks noChangeArrowheads="1"/>
              </p:cNvSpPr>
              <p:nvPr/>
            </p:nvSpPr>
            <p:spPr bwMode="auto">
              <a:xfrm>
                <a:off x="4305" y="2674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latin typeface="+mj-lt"/>
                  </a:rPr>
                  <a:t>7</a:t>
                </a:r>
              </a:p>
            </p:txBody>
          </p:sp>
        </p:grpSp>
        <p:sp>
          <p:nvSpPr>
            <p:cNvPr id="26" name="Text Box 18"/>
            <p:cNvSpPr txBox="1">
              <a:spLocks noChangeArrowheads="1"/>
            </p:cNvSpPr>
            <p:nvPr/>
          </p:nvSpPr>
          <p:spPr bwMode="auto">
            <a:xfrm>
              <a:off x="4247" y="2613"/>
              <a:ext cx="20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/</a:t>
              </a:r>
            </a:p>
          </p:txBody>
        </p:sp>
      </p:grp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1596909" y="3391728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1735138" y="3797300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317500" y="2868022"/>
            <a:ext cx="26828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BESTE ANTWORT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5181600" y="5819775"/>
            <a:ext cx="27130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BESTE ANTWORT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4281488" y="2270125"/>
            <a:ext cx="205537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5F5F5F"/>
                </a:solidFill>
                <a:latin typeface="+mj-lt"/>
              </a:rPr>
              <a:t>(</a:t>
            </a:r>
            <a:r>
              <a:rPr lang="en-US" altLang="de-DE" sz="1600" dirty="0" smtClean="0">
                <a:solidFill>
                  <a:srgbClr val="5F5F5F"/>
                </a:solidFill>
                <a:latin typeface="+mj-lt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5F5F5F"/>
                </a:solidFill>
                <a:latin typeface="+mj-lt"/>
                <a:sym typeface="Symbol" pitchFamily="18" charset="2"/>
              </a:rPr>
              <a:t>A</a:t>
            </a:r>
            <a:r>
              <a:rPr lang="en-US" altLang="de-DE" sz="1600" baseline="-25000" dirty="0" smtClean="0">
                <a:solidFill>
                  <a:srgbClr val="5F5F5F"/>
                </a:solidFill>
                <a:latin typeface="+mj-lt"/>
                <a:sym typeface="Symbol" pitchFamily="18" charset="2"/>
              </a:rPr>
              <a:t>1</a:t>
            </a:r>
            <a:r>
              <a:rPr lang="en-US" altLang="de-DE" sz="1600" dirty="0" smtClean="0">
                <a:solidFill>
                  <a:srgbClr val="5F5F5F"/>
                </a:solidFill>
                <a:latin typeface="+mj-lt"/>
                <a:sym typeface="Symbol" pitchFamily="18" charset="2"/>
              </a:rPr>
              <a:t>, </a:t>
            </a:r>
            <a:r>
              <a:rPr lang="en-US" altLang="de-DE" sz="1600" baseline="30000" dirty="0" smtClean="0">
                <a:solidFill>
                  <a:srgbClr val="5F5F5F"/>
                </a:solidFill>
                <a:latin typeface="+mj-lt"/>
                <a:sym typeface="Symbol" pitchFamily="18" charset="2"/>
              </a:rPr>
              <a:t>B</a:t>
            </a:r>
            <a:r>
              <a:rPr lang="en-US" altLang="de-DE" sz="1600" baseline="-25000" dirty="0" smtClean="0">
                <a:solidFill>
                  <a:srgbClr val="5F5F5F"/>
                </a:solidFill>
                <a:latin typeface="+mj-lt"/>
                <a:sym typeface="Symbol" pitchFamily="18" charset="2"/>
              </a:rPr>
              <a:t>1</a:t>
            </a:r>
            <a:r>
              <a:rPr lang="en-US" altLang="de-DE" sz="1600" dirty="0" smtClean="0">
                <a:solidFill>
                  <a:srgbClr val="5F5F5F"/>
                </a:solidFill>
                <a:latin typeface="+mj-lt"/>
              </a:rPr>
              <a:t>) = (0, 0)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-US" altLang="de-DE" sz="1600" dirty="0" smtClean="0">
                <a:solidFill>
                  <a:srgbClr val="000000"/>
                </a:solidFill>
                <a:latin typeface="+mj-lt"/>
              </a:rPr>
            </a:br>
            <a:r>
              <a:rPr lang="en-US" altLang="de-DE" sz="1600" dirty="0" smtClean="0">
                <a:solidFill>
                  <a:srgbClr val="FF33CC"/>
                </a:solidFill>
                <a:latin typeface="+mj-lt"/>
              </a:rPr>
              <a:t>(</a:t>
            </a:r>
            <a:r>
              <a:rPr lang="en-US" altLang="de-DE" sz="1600" dirty="0" smtClean="0">
                <a:solidFill>
                  <a:srgbClr val="FF33CC"/>
                </a:solidFill>
                <a:latin typeface="+mj-lt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FF33CC"/>
                </a:solidFill>
                <a:latin typeface="+mj-lt"/>
                <a:sym typeface="Symbol" pitchFamily="18" charset="2"/>
              </a:rPr>
              <a:t>A</a:t>
            </a:r>
            <a:r>
              <a:rPr lang="en-US" altLang="de-DE" sz="1600" baseline="-25000" dirty="0" smtClean="0">
                <a:solidFill>
                  <a:srgbClr val="FF33CC"/>
                </a:solidFill>
                <a:latin typeface="+mj-lt"/>
                <a:sym typeface="Symbol" pitchFamily="18" charset="2"/>
              </a:rPr>
              <a:t>1</a:t>
            </a:r>
            <a:r>
              <a:rPr lang="en-US" altLang="de-DE" sz="1600" dirty="0" smtClean="0">
                <a:solidFill>
                  <a:srgbClr val="FF33CC"/>
                </a:solidFill>
                <a:latin typeface="+mj-lt"/>
                <a:sym typeface="Symbol" pitchFamily="18" charset="2"/>
              </a:rPr>
              <a:t>, </a:t>
            </a:r>
            <a:r>
              <a:rPr lang="en-US" altLang="de-DE" sz="1600" baseline="30000" dirty="0" smtClean="0">
                <a:solidFill>
                  <a:srgbClr val="FF33CC"/>
                </a:solidFill>
                <a:latin typeface="+mj-lt"/>
                <a:sym typeface="Symbol" pitchFamily="18" charset="2"/>
              </a:rPr>
              <a:t>B</a:t>
            </a:r>
            <a:r>
              <a:rPr lang="en-US" altLang="de-DE" sz="1600" baseline="-25000" dirty="0" smtClean="0">
                <a:solidFill>
                  <a:srgbClr val="FF33CC"/>
                </a:solidFill>
                <a:latin typeface="+mj-lt"/>
                <a:sym typeface="Symbol" pitchFamily="18" charset="2"/>
              </a:rPr>
              <a:t>1</a:t>
            </a:r>
            <a:r>
              <a:rPr lang="en-US" altLang="de-DE" sz="1600" dirty="0" smtClean="0">
                <a:solidFill>
                  <a:srgbClr val="FF33CC"/>
                </a:solidFill>
                <a:latin typeface="+mj-lt"/>
              </a:rPr>
              <a:t>) = (1, 1)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(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1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, </a:t>
            </a:r>
            <a:r>
              <a:rPr lang="en-US" altLang="de-DE" sz="1600" baseline="300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1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) = (4/7, 1/2)</a:t>
            </a:r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2200275" y="2532186"/>
            <a:ext cx="2054226" cy="3179640"/>
          </a:xfrm>
          <a:custGeom>
            <a:avLst/>
            <a:gdLst>
              <a:gd name="T0" fmla="*/ 2147483647 w 1269"/>
              <a:gd name="T1" fmla="*/ 0 h 1945"/>
              <a:gd name="T2" fmla="*/ 2147483647 w 1269"/>
              <a:gd name="T3" fmla="*/ 2147483647 h 1945"/>
              <a:gd name="T4" fmla="*/ 2147483647 w 1269"/>
              <a:gd name="T5" fmla="*/ 2147483647 h 1945"/>
              <a:gd name="T6" fmla="*/ 2147483647 w 1269"/>
              <a:gd name="T7" fmla="*/ 2147483647 h 1945"/>
              <a:gd name="T8" fmla="*/ 2147483647 w 1269"/>
              <a:gd name="T9" fmla="*/ 2147483647 h 1945"/>
              <a:gd name="T10" fmla="*/ 2147483647 w 1269"/>
              <a:gd name="T11" fmla="*/ 2147483647 h 1945"/>
              <a:gd name="T12" fmla="*/ 0 w 1269"/>
              <a:gd name="T13" fmla="*/ 2147483647 h 19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9"/>
              <a:gd name="T22" fmla="*/ 0 h 1945"/>
              <a:gd name="T23" fmla="*/ 1269 w 1269"/>
              <a:gd name="T24" fmla="*/ 1945 h 194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9" h="1945">
                <a:moveTo>
                  <a:pt x="1269" y="0"/>
                </a:moveTo>
                <a:cubicBezTo>
                  <a:pt x="1047" y="21"/>
                  <a:pt x="826" y="42"/>
                  <a:pt x="659" y="100"/>
                </a:cubicBezTo>
                <a:cubicBezTo>
                  <a:pt x="492" y="158"/>
                  <a:pt x="366" y="237"/>
                  <a:pt x="267" y="350"/>
                </a:cubicBezTo>
                <a:cubicBezTo>
                  <a:pt x="168" y="463"/>
                  <a:pt x="93" y="595"/>
                  <a:pt x="67" y="776"/>
                </a:cubicBezTo>
                <a:cubicBezTo>
                  <a:pt x="41" y="957"/>
                  <a:pt x="98" y="1273"/>
                  <a:pt x="108" y="1436"/>
                </a:cubicBezTo>
                <a:cubicBezTo>
                  <a:pt x="118" y="1599"/>
                  <a:pt x="143" y="1668"/>
                  <a:pt x="125" y="1753"/>
                </a:cubicBezTo>
                <a:cubicBezTo>
                  <a:pt x="107" y="1838"/>
                  <a:pt x="53" y="1891"/>
                  <a:pt x="0" y="1945"/>
                </a:cubicBezTo>
              </a:path>
            </a:pathLst>
          </a:custGeom>
          <a:noFill/>
          <a:ln w="31750">
            <a:solidFill>
              <a:srgbClr val="5F5F5F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716338" y="2883877"/>
            <a:ext cx="565150" cy="1042839"/>
          </a:xfrm>
          <a:custGeom>
            <a:avLst/>
            <a:gdLst>
              <a:gd name="T0" fmla="*/ 2147483647 w 331"/>
              <a:gd name="T1" fmla="*/ 0 h 526"/>
              <a:gd name="T2" fmla="*/ 2147483647 w 331"/>
              <a:gd name="T3" fmla="*/ 2147483647 h 526"/>
              <a:gd name="T4" fmla="*/ 2147483647 w 331"/>
              <a:gd name="T5" fmla="*/ 2147483647 h 526"/>
              <a:gd name="T6" fmla="*/ 2147483647 w 331"/>
              <a:gd name="T7" fmla="*/ 2147483647 h 526"/>
              <a:gd name="T8" fmla="*/ 0 60000 65536"/>
              <a:gd name="T9" fmla="*/ 0 60000 65536"/>
              <a:gd name="T10" fmla="*/ 0 60000 65536"/>
              <a:gd name="T11" fmla="*/ 0 60000 65536"/>
              <a:gd name="T12" fmla="*/ 0 w 331"/>
              <a:gd name="T13" fmla="*/ 0 h 526"/>
              <a:gd name="T14" fmla="*/ 331 w 331"/>
              <a:gd name="T15" fmla="*/ 526 h 5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1" h="526">
                <a:moveTo>
                  <a:pt x="331" y="0"/>
                </a:moveTo>
                <a:cubicBezTo>
                  <a:pt x="212" y="20"/>
                  <a:pt x="94" y="40"/>
                  <a:pt x="47" y="100"/>
                </a:cubicBezTo>
                <a:cubicBezTo>
                  <a:pt x="0" y="160"/>
                  <a:pt x="42" y="288"/>
                  <a:pt x="47" y="359"/>
                </a:cubicBezTo>
                <a:cubicBezTo>
                  <a:pt x="52" y="430"/>
                  <a:pt x="66" y="478"/>
                  <a:pt x="80" y="526"/>
                </a:cubicBezTo>
              </a:path>
            </a:pathLst>
          </a:custGeom>
          <a:noFill/>
          <a:ln w="31750">
            <a:solidFill>
              <a:srgbClr val="FF33CC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6" name="Freeform 40"/>
          <p:cNvSpPr>
            <a:spLocks/>
          </p:cNvSpPr>
          <p:nvPr/>
        </p:nvSpPr>
        <p:spPr bwMode="auto">
          <a:xfrm>
            <a:off x="3021013" y="3356393"/>
            <a:ext cx="1733550" cy="1871246"/>
          </a:xfrm>
          <a:custGeom>
            <a:avLst/>
            <a:gdLst>
              <a:gd name="T0" fmla="*/ 2147483647 w 1016"/>
              <a:gd name="T1" fmla="*/ 0 h 942"/>
              <a:gd name="T2" fmla="*/ 2147483647 w 1016"/>
              <a:gd name="T3" fmla="*/ 2147483647 h 942"/>
              <a:gd name="T4" fmla="*/ 2147483647 w 1016"/>
              <a:gd name="T5" fmla="*/ 2147483647 h 942"/>
              <a:gd name="T6" fmla="*/ 2147483647 w 1016"/>
              <a:gd name="T7" fmla="*/ 2147483647 h 942"/>
              <a:gd name="T8" fmla="*/ 2147483647 w 1016"/>
              <a:gd name="T9" fmla="*/ 2147483647 h 942"/>
              <a:gd name="T10" fmla="*/ 0 w 1016"/>
              <a:gd name="T11" fmla="*/ 2147483647 h 9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942"/>
              <a:gd name="T20" fmla="*/ 1016 w 1016"/>
              <a:gd name="T21" fmla="*/ 942 h 9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942">
                <a:moveTo>
                  <a:pt x="993" y="0"/>
                </a:moveTo>
                <a:cubicBezTo>
                  <a:pt x="1004" y="192"/>
                  <a:pt x="1016" y="384"/>
                  <a:pt x="976" y="526"/>
                </a:cubicBezTo>
                <a:cubicBezTo>
                  <a:pt x="936" y="668"/>
                  <a:pt x="844" y="784"/>
                  <a:pt x="751" y="852"/>
                </a:cubicBezTo>
                <a:cubicBezTo>
                  <a:pt x="658" y="920"/>
                  <a:pt x="516" y="928"/>
                  <a:pt x="417" y="935"/>
                </a:cubicBezTo>
                <a:cubicBezTo>
                  <a:pt x="318" y="942"/>
                  <a:pt x="227" y="925"/>
                  <a:pt x="158" y="893"/>
                </a:cubicBezTo>
                <a:cubicBezTo>
                  <a:pt x="89" y="861"/>
                  <a:pt x="44" y="802"/>
                  <a:pt x="0" y="743"/>
                </a:cubicBezTo>
              </a:path>
            </a:pathLst>
          </a:custGeom>
          <a:noFill/>
          <a:ln w="3175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989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Einige wichtige typen von spielen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0" dirty="0" smtClean="0"/>
              <a:t>	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b="0" dirty="0"/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koordinationsspiele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wettbewerbsspiele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koexistenzspiele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 mit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selbstbindung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verhandeln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1182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0072" y="596502"/>
            <a:ext cx="8695857" cy="410664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Koordinationsspiele – </a:t>
            </a:r>
            <a:r>
              <a:rPr lang="de-DE" dirty="0" err="1">
                <a:solidFill>
                  <a:srgbClr val="000000"/>
                </a:solidFill>
              </a:rPr>
              <a:t>kampf</a:t>
            </a:r>
            <a:r>
              <a:rPr lang="de-DE" dirty="0">
                <a:solidFill>
                  <a:srgbClr val="000000"/>
                </a:solidFill>
              </a:rPr>
              <a:t> der </a:t>
            </a:r>
            <a:r>
              <a:rPr lang="de-DE" dirty="0" err="1" smtClean="0">
                <a:solidFill>
                  <a:srgbClr val="000000"/>
                </a:solidFill>
              </a:rPr>
              <a:t>geschlechter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79443"/>
            <a:ext cx="8697417" cy="5300870"/>
          </a:xfrm>
        </p:spPr>
        <p:txBody>
          <a:bodyPr/>
          <a:lstStyle/>
          <a:p>
            <a:r>
              <a:rPr lang="de-DE" dirty="0" smtClean="0"/>
              <a:t>                                        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765425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8, 4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1, 2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cs typeface="Arial" panose="020B0604020202020204" pitchFamily="34" charset="0"/>
              </a:rPr>
              <a:t>2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1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cs typeface="Arial" panose="020B0604020202020204" pitchFamily="34" charset="0"/>
              </a:rPr>
              <a:t>4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8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540391" y="2394562"/>
            <a:ext cx="9909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BALLET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253381" y="2409855"/>
            <a:ext cx="981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RINGEN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159456" y="3189977"/>
            <a:ext cx="9909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latin typeface="Arial"/>
                <a:ea typeface="+mn-ea"/>
              </a:rPr>
              <a:t>BALLET</a:t>
            </a:r>
            <a:endParaRPr lang="en-US" altLang="de-DE" sz="16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176051" y="4229100"/>
            <a:ext cx="981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latin typeface="Arial"/>
                <a:ea typeface="+mn-ea"/>
              </a:rPr>
              <a:t>RINGEN</a:t>
            </a:r>
            <a:endParaRPr lang="en-US" altLang="de-DE" sz="16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458496" y="2018461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JOSEF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726249" y="3657600"/>
            <a:ext cx="787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SISSY</a:t>
            </a: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5219700" y="1363960"/>
            <a:ext cx="37557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S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IST DIE WAHRSCHEINLICHKEIT,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DASS SICH SISSY FÜR BALLET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ENTSCHEIDET, </a:t>
            </a:r>
            <a:r>
              <a:rPr lang="en-US" altLang="de-DE" sz="1600" dirty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IST JOSEFS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WAHRSCHEINLICHKEIT DAFÜR.</a:t>
            </a:r>
          </a:p>
        </p:txBody>
      </p:sp>
      <p:sp>
        <p:nvSpPr>
          <p:cNvPr id="20" name="Line 26"/>
          <p:cNvSpPr>
            <a:spLocks noChangeShapeType="1"/>
          </p:cNvSpPr>
          <p:nvPr/>
        </p:nvSpPr>
        <p:spPr bwMode="auto">
          <a:xfrm flipV="1">
            <a:off x="6227763" y="3768725"/>
            <a:ext cx="0" cy="25003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 rot="5400000" flipV="1">
            <a:off x="7474744" y="5031582"/>
            <a:ext cx="0" cy="2500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2" name="Line 31"/>
          <p:cNvSpPr>
            <a:spLocks noChangeShapeType="1"/>
          </p:cNvSpPr>
          <p:nvPr/>
        </p:nvSpPr>
        <p:spPr bwMode="auto">
          <a:xfrm>
            <a:off x="6215063" y="4183063"/>
            <a:ext cx="21097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3" name="Line 32"/>
          <p:cNvSpPr>
            <a:spLocks noChangeShapeType="1"/>
          </p:cNvSpPr>
          <p:nvPr/>
        </p:nvSpPr>
        <p:spPr bwMode="auto">
          <a:xfrm rot="16200000">
            <a:off x="7268369" y="5220494"/>
            <a:ext cx="2109788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4" name="Line 43"/>
          <p:cNvSpPr>
            <a:spLocks noChangeShapeType="1"/>
          </p:cNvSpPr>
          <p:nvPr/>
        </p:nvSpPr>
        <p:spPr bwMode="auto">
          <a:xfrm rot="5400000">
            <a:off x="6584157" y="5918993"/>
            <a:ext cx="0" cy="722313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5" name="Line 41"/>
          <p:cNvSpPr>
            <a:spLocks noChangeShapeType="1"/>
          </p:cNvSpPr>
          <p:nvPr/>
        </p:nvSpPr>
        <p:spPr bwMode="auto">
          <a:xfrm>
            <a:off x="6915150" y="4178300"/>
            <a:ext cx="0" cy="2098675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6" name="Line 42"/>
          <p:cNvSpPr>
            <a:spLocks noChangeShapeType="1"/>
          </p:cNvSpPr>
          <p:nvPr/>
        </p:nvSpPr>
        <p:spPr bwMode="auto">
          <a:xfrm rot="5400000">
            <a:off x="7605713" y="3463925"/>
            <a:ext cx="0" cy="144145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8778081" y="6015038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5943600" y="3371850"/>
            <a:ext cx="4876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S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5916583" y="4006096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5875338" y="603885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31" name="Group 36"/>
          <p:cNvGrpSpPr>
            <a:grpSpLocks/>
          </p:cNvGrpSpPr>
          <p:nvPr/>
        </p:nvGrpSpPr>
        <p:grpSpPr bwMode="auto">
          <a:xfrm>
            <a:off x="6608763" y="6229346"/>
            <a:ext cx="554037" cy="466725"/>
            <a:chOff x="3785" y="2913"/>
            <a:chExt cx="349" cy="294"/>
          </a:xfrm>
        </p:grpSpPr>
        <p:grpSp>
          <p:nvGrpSpPr>
            <p:cNvPr id="32" name="Group 37"/>
            <p:cNvGrpSpPr>
              <a:grpSpLocks/>
            </p:cNvGrpSpPr>
            <p:nvPr/>
          </p:nvGrpSpPr>
          <p:grpSpPr bwMode="auto">
            <a:xfrm>
              <a:off x="3785" y="2913"/>
              <a:ext cx="349" cy="294"/>
              <a:chOff x="3785" y="2913"/>
              <a:chExt cx="349" cy="294"/>
            </a:xfrm>
          </p:grpSpPr>
          <p:sp>
            <p:nvSpPr>
              <p:cNvPr id="34" name="Text Box 38"/>
              <p:cNvSpPr txBox="1">
                <a:spLocks noChangeArrowheads="1"/>
              </p:cNvSpPr>
              <p:nvPr/>
            </p:nvSpPr>
            <p:spPr bwMode="auto">
              <a:xfrm>
                <a:off x="3785" y="2913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5" name="Text Box 39"/>
              <p:cNvSpPr txBox="1">
                <a:spLocks noChangeArrowheads="1"/>
              </p:cNvSpPr>
              <p:nvPr/>
            </p:nvSpPr>
            <p:spPr bwMode="auto">
              <a:xfrm>
                <a:off x="3947" y="2994"/>
                <a:ext cx="18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33" name="Text Box 40"/>
            <p:cNvSpPr txBox="1">
              <a:spLocks noChangeArrowheads="1"/>
            </p:cNvSpPr>
            <p:nvPr/>
          </p:nvSpPr>
          <p:spPr bwMode="auto">
            <a:xfrm>
              <a:off x="3876" y="2966"/>
              <a:ext cx="15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/</a:t>
              </a:r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8177198" y="6237407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6864211" y="3478863"/>
            <a:ext cx="787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SISSY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763764" y="5297825"/>
            <a:ext cx="40495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EV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S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(B) = 8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+ (1 – 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) = 1 + 7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EV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S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(R) = 2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+ 4(1 – 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) = 4 – 2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1 + 7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          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4 – 2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 WENN 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       1/3 .</a:t>
            </a:r>
            <a:endParaRPr lang="en-US" altLang="de-DE" sz="1600" baseline="-25000" dirty="0" smtClean="0">
              <a:solidFill>
                <a:srgbClr val="000000"/>
              </a:solidFill>
              <a:cs typeface="Arial" panose="020B0604020202020204" pitchFamily="34" charset="0"/>
              <a:sym typeface="Symbol" pitchFamily="18" charset="2"/>
            </a:endParaRPr>
          </a:p>
        </p:txBody>
      </p:sp>
      <p:sp>
        <p:nvSpPr>
          <p:cNvPr id="39" name="Text Box 23"/>
          <p:cNvSpPr txBox="1">
            <a:spLocks noChangeArrowheads="1"/>
          </p:cNvSpPr>
          <p:nvPr/>
        </p:nvSpPr>
        <p:spPr bwMode="auto">
          <a:xfrm>
            <a:off x="1619890" y="5767685"/>
            <a:ext cx="37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lnSpc>
                <a:spcPct val="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&gt;</a:t>
            </a:r>
            <a:b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=</a:t>
            </a:r>
            <a:b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&lt;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468" y="5670137"/>
            <a:ext cx="500063" cy="64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4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7306" y="980814"/>
            <a:ext cx="8695857" cy="357655"/>
          </a:xfrm>
        </p:spPr>
        <p:txBody>
          <a:bodyPr/>
          <a:lstStyle/>
          <a:p>
            <a:r>
              <a:rPr lang="de-DE" dirty="0" err="1" smtClean="0">
                <a:solidFill>
                  <a:srgbClr val="000000"/>
                </a:solidFill>
              </a:rPr>
              <a:t>kampf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r>
              <a:rPr lang="de-DE" dirty="0">
                <a:solidFill>
                  <a:srgbClr val="000000"/>
                </a:solidFill>
              </a:rPr>
              <a:t>der </a:t>
            </a:r>
            <a:r>
              <a:rPr lang="de-DE" dirty="0" err="1" smtClean="0">
                <a:solidFill>
                  <a:srgbClr val="000000"/>
                </a:solidFill>
              </a:rPr>
              <a:t>geschlechter</a:t>
            </a:r>
            <a:r>
              <a:rPr lang="de-DE" dirty="0" smtClean="0">
                <a:solidFill>
                  <a:srgbClr val="000000"/>
                </a:solidFill>
              </a:rPr>
              <a:t> – NASH-GLEICHGEWICHTE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5000" y="1722782"/>
            <a:ext cx="8933070" cy="4823791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919163" y="3476625"/>
            <a:ext cx="0" cy="25003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rot="5400000" flipV="1">
            <a:off x="2166144" y="4739482"/>
            <a:ext cx="0" cy="2500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906463" y="3890963"/>
            <a:ext cx="21097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rot="16200000">
            <a:off x="1959769" y="4928394"/>
            <a:ext cx="2109788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32"/>
          <p:cNvSpPr>
            <a:spLocks noChangeShapeType="1"/>
          </p:cNvSpPr>
          <p:nvPr/>
        </p:nvSpPr>
        <p:spPr bwMode="auto">
          <a:xfrm>
            <a:off x="920750" y="5276850"/>
            <a:ext cx="0" cy="722313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30"/>
          <p:cNvSpPr>
            <a:spLocks noChangeShapeType="1"/>
          </p:cNvSpPr>
          <p:nvPr/>
        </p:nvSpPr>
        <p:spPr bwMode="auto">
          <a:xfrm rot="5400000">
            <a:off x="1965326" y="4181475"/>
            <a:ext cx="0" cy="2143125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3008313" y="3889375"/>
            <a:ext cx="0" cy="137160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1606550" y="3886200"/>
            <a:ext cx="0" cy="2098675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4" name="Line 21"/>
          <p:cNvSpPr>
            <a:spLocks noChangeShapeType="1"/>
          </p:cNvSpPr>
          <p:nvPr/>
        </p:nvSpPr>
        <p:spPr bwMode="auto">
          <a:xfrm rot="5400000">
            <a:off x="1275557" y="5626893"/>
            <a:ext cx="0" cy="722313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rot="5400000">
            <a:off x="2297113" y="3171825"/>
            <a:ext cx="0" cy="144145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6" name="Oval 43"/>
          <p:cNvSpPr>
            <a:spLocks noChangeArrowheads="1"/>
          </p:cNvSpPr>
          <p:nvPr/>
        </p:nvSpPr>
        <p:spPr bwMode="auto">
          <a:xfrm>
            <a:off x="2928938" y="3800475"/>
            <a:ext cx="171450" cy="171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7" name="Oval 44"/>
          <p:cNvSpPr>
            <a:spLocks noChangeArrowheads="1"/>
          </p:cNvSpPr>
          <p:nvPr/>
        </p:nvSpPr>
        <p:spPr bwMode="auto">
          <a:xfrm>
            <a:off x="1509713" y="5153025"/>
            <a:ext cx="171450" cy="171450"/>
          </a:xfrm>
          <a:prstGeom prst="ellipse">
            <a:avLst/>
          </a:prstGeom>
          <a:solidFill>
            <a:srgbClr val="FF33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8" name="Oval 45"/>
          <p:cNvSpPr>
            <a:spLocks noChangeArrowheads="1"/>
          </p:cNvSpPr>
          <p:nvPr/>
        </p:nvSpPr>
        <p:spPr bwMode="auto">
          <a:xfrm>
            <a:off x="819150" y="5891213"/>
            <a:ext cx="171450" cy="171450"/>
          </a:xfrm>
          <a:prstGeom prst="ellipse">
            <a:avLst/>
          </a:prstGeom>
          <a:solidFill>
            <a:srgbClr val="5F5F5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192463" y="5951538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635000" y="3079750"/>
            <a:ext cx="4876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S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566738" y="5746750"/>
            <a:ext cx="350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400" b="0" smtClean="0">
                <a:solidFill>
                  <a:srgbClr val="000000"/>
                </a:solidFill>
                <a:latin typeface="Tahoma" pitchFamily="34" charset="0"/>
              </a:rPr>
              <a:t>0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66738" y="3646488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1</a:t>
            </a:r>
          </a:p>
        </p:txBody>
      </p:sp>
      <p:grpSp>
        <p:nvGrpSpPr>
          <p:cNvPr id="23" name="Group 25"/>
          <p:cNvGrpSpPr>
            <a:grpSpLocks/>
          </p:cNvGrpSpPr>
          <p:nvPr/>
        </p:nvGrpSpPr>
        <p:grpSpPr bwMode="auto">
          <a:xfrm>
            <a:off x="366718" y="5043490"/>
            <a:ext cx="498475" cy="382588"/>
            <a:chOff x="3821" y="2966"/>
            <a:chExt cx="314" cy="241"/>
          </a:xfrm>
        </p:grpSpPr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3821" y="2966"/>
              <a:ext cx="314" cy="241"/>
              <a:chOff x="3821" y="2966"/>
              <a:chExt cx="314" cy="241"/>
            </a:xfrm>
          </p:grpSpPr>
          <p:sp>
            <p:nvSpPr>
              <p:cNvPr id="26" name="Text Box 27"/>
              <p:cNvSpPr txBox="1">
                <a:spLocks noChangeArrowheads="1"/>
              </p:cNvSpPr>
              <p:nvPr/>
            </p:nvSpPr>
            <p:spPr bwMode="auto">
              <a:xfrm>
                <a:off x="3821" y="2966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7" name="Text Box 28"/>
              <p:cNvSpPr txBox="1">
                <a:spLocks noChangeArrowheads="1"/>
              </p:cNvSpPr>
              <p:nvPr/>
            </p:nvSpPr>
            <p:spPr bwMode="auto">
              <a:xfrm>
                <a:off x="3947" y="2994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3876" y="2966"/>
              <a:ext cx="1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8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/</a:t>
              </a:r>
              <a:endPara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2838450" y="5989638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1300163" y="2989158"/>
            <a:ext cx="787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SISSY</a:t>
            </a: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3469481" y="5835412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JOSEF</a:t>
            </a: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1275556" y="1854200"/>
            <a:ext cx="8332269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AT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DIE N-G SIND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:    </a:t>
            </a:r>
            <a:r>
              <a:rPr lang="en-US" altLang="ja-JP" sz="1600" dirty="0" smtClean="0">
                <a:solidFill>
                  <a:srgbClr val="5F5F5F"/>
                </a:solidFill>
                <a:cs typeface="Arial" panose="020B0604020202020204" pitchFamily="34" charset="0"/>
              </a:rPr>
              <a:t>(</a:t>
            </a:r>
            <a:r>
              <a:rPr lang="en-US" altLang="ja-JP" sz="1600" dirty="0" smtClean="0">
                <a:solidFill>
                  <a:srgbClr val="5F5F5F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aseline="30000" dirty="0" smtClean="0">
                <a:solidFill>
                  <a:srgbClr val="5F5F5F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ja-JP" sz="1600" baseline="-25000" dirty="0" smtClean="0">
                <a:solidFill>
                  <a:srgbClr val="5F5F5F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ja-JP" sz="1600" dirty="0" smtClean="0">
                <a:solidFill>
                  <a:srgbClr val="5F5F5F"/>
                </a:solidFill>
                <a:cs typeface="Arial" panose="020B0604020202020204" pitchFamily="34" charset="0"/>
              </a:rPr>
              <a:t>, </a:t>
            </a:r>
            <a:r>
              <a:rPr lang="en-US" altLang="ja-JP" sz="1600" dirty="0" smtClean="0">
                <a:solidFill>
                  <a:srgbClr val="5F5F5F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aseline="30000" dirty="0" smtClean="0">
                <a:solidFill>
                  <a:srgbClr val="5F5F5F"/>
                </a:solidFill>
                <a:cs typeface="Arial" panose="020B0604020202020204" pitchFamily="34" charset="0"/>
                <a:sym typeface="Symbol" pitchFamily="18" charset="2"/>
              </a:rPr>
              <a:t>S</a:t>
            </a:r>
            <a:r>
              <a:rPr lang="en-US" altLang="ja-JP" sz="1600" baseline="-25000" dirty="0" smtClean="0">
                <a:solidFill>
                  <a:srgbClr val="5F5F5F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ja-JP" sz="1600" dirty="0" smtClean="0">
                <a:solidFill>
                  <a:srgbClr val="5F5F5F"/>
                </a:solidFill>
                <a:cs typeface="Arial" panose="020B0604020202020204" pitchFamily="34" charset="0"/>
              </a:rPr>
              <a:t>) = (0, 0); D. H. (R, R) 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                            (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ja-JP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S</a:t>
            </a:r>
            <a:r>
              <a:rPr lang="en-US" altLang="ja-JP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 = (1, 1); D. H. (B, B)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                            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(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FF33CC"/>
                </a:solidFill>
                <a:cs typeface="Arial" panose="020B0604020202020204" pitchFamily="34" charset="0"/>
                <a:sym typeface="Symbol" pitchFamily="18" charset="2"/>
              </a:rPr>
              <a:t>J</a:t>
            </a:r>
            <a:r>
              <a:rPr lang="en-US" altLang="de-DE" sz="1600" baseline="-25000" dirty="0" smtClean="0">
                <a:solidFill>
                  <a:srgbClr val="FF33CC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, 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FF33CC"/>
                </a:solidFill>
                <a:cs typeface="Arial" panose="020B0604020202020204" pitchFamily="34" charset="0"/>
                <a:sym typeface="Symbol" pitchFamily="18" charset="2"/>
              </a:rPr>
              <a:t>S</a:t>
            </a:r>
            <a:r>
              <a:rPr lang="en-US" altLang="de-DE" sz="1600" baseline="-25000" dirty="0" smtClean="0">
                <a:solidFill>
                  <a:srgbClr val="FF33CC"/>
                </a:solidFill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) = (1/3, 1/3);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FF33CC"/>
                </a:solidFill>
                <a:cs typeface="Arial" panose="020B0604020202020204" pitchFamily="34" charset="0"/>
              </a:rPr>
              <a:t>	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	D. H. BEIDE BESUCHEN DAS BALLET MIT EINER 			     WAHRSCHEINLICHKEIT VON 1/9, DAS RINGEN MIT 			            EINER WAHRSCHEINLICHKEIT VON 4/9 UND SIE 			</a:t>
            </a:r>
            <a:r>
              <a:rPr lang="en-US" altLang="de-DE" sz="1600" dirty="0">
                <a:solidFill>
                  <a:srgbClr val="FF33CC"/>
                </a:solidFill>
                <a:cs typeface="Arial" panose="020B0604020202020204" pitchFamily="34" charset="0"/>
              </a:rPr>
              <a:t> 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                  BESUCHEN VERSCHIEDENE VERANSTALTUNGEN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FF33CC"/>
                </a:solidFill>
                <a:cs typeface="Arial" panose="020B0604020202020204" pitchFamily="34" charset="0"/>
              </a:rPr>
              <a:t>	</a:t>
            </a: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		           MIT EINER WAHRSCHEINLICHKEIT VON 4/9.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de-DE" sz="1600" dirty="0" smtClean="0">
              <a:solidFill>
                <a:srgbClr val="FF33CC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cs typeface="Arial" panose="020B0604020202020204" pitchFamily="34" charset="0"/>
              </a:rPr>
              <a:t>				ZUR ENTSCHEIDUNG, WELCHES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cs typeface="Arial" panose="020B0604020202020204" pitchFamily="34" charset="0"/>
              </a:rPr>
              <a:t>	</a:t>
            </a:r>
            <a:r>
              <a:rPr lang="en-US" altLang="de-DE" sz="1600" dirty="0" smtClean="0">
                <a:cs typeface="Arial" panose="020B0604020202020204" pitchFamily="34" charset="0"/>
              </a:rPr>
              <a:t>		               N-G REALISIERT WIRD,</a:t>
            </a:r>
            <a:r>
              <a:rPr lang="en-US" altLang="de-DE" sz="1600" dirty="0">
                <a:cs typeface="Arial" panose="020B0604020202020204" pitchFamily="34" charset="0"/>
              </a:rPr>
              <a:t> BENÖTIGT </a:t>
            </a:r>
            <a:endParaRPr lang="en-US" altLang="de-DE" sz="1600" dirty="0" smtClean="0"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cs typeface="Arial" panose="020B0604020202020204" pitchFamily="34" charset="0"/>
              </a:rPr>
              <a:t>	</a:t>
            </a:r>
            <a:r>
              <a:rPr lang="en-US" altLang="de-DE" sz="1600" dirty="0" smtClean="0">
                <a:cs typeface="Arial" panose="020B0604020202020204" pitchFamily="34" charset="0"/>
              </a:rPr>
              <a:t>	</a:t>
            </a:r>
            <a:r>
              <a:rPr lang="en-US" altLang="de-DE" sz="1600" dirty="0">
                <a:cs typeface="Arial" panose="020B0604020202020204" pitchFamily="34" charset="0"/>
              </a:rPr>
              <a:t> </a:t>
            </a:r>
            <a:r>
              <a:rPr lang="en-US" altLang="de-DE" sz="1600" dirty="0" smtClean="0">
                <a:cs typeface="Arial" panose="020B0604020202020204" pitchFamily="34" charset="0"/>
              </a:rPr>
              <a:t>  	               MAN MEHR INFORMATIONEN ODER 			        	               WEITERE ÜBERLEGUNGEN. </a:t>
            </a:r>
          </a:p>
        </p:txBody>
      </p:sp>
      <p:grpSp>
        <p:nvGrpSpPr>
          <p:cNvPr id="37" name="Group 25"/>
          <p:cNvGrpSpPr>
            <a:grpSpLocks/>
          </p:cNvGrpSpPr>
          <p:nvPr/>
        </p:nvGrpSpPr>
        <p:grpSpPr bwMode="auto">
          <a:xfrm>
            <a:off x="1357312" y="6017332"/>
            <a:ext cx="498475" cy="382588"/>
            <a:chOff x="3821" y="2966"/>
            <a:chExt cx="314" cy="241"/>
          </a:xfrm>
        </p:grpSpPr>
        <p:grpSp>
          <p:nvGrpSpPr>
            <p:cNvPr id="38" name="Group 26"/>
            <p:cNvGrpSpPr>
              <a:grpSpLocks/>
            </p:cNvGrpSpPr>
            <p:nvPr/>
          </p:nvGrpSpPr>
          <p:grpSpPr bwMode="auto">
            <a:xfrm>
              <a:off x="3821" y="2966"/>
              <a:ext cx="314" cy="241"/>
              <a:chOff x="3821" y="2966"/>
              <a:chExt cx="314" cy="241"/>
            </a:xfrm>
          </p:grpSpPr>
          <p:sp>
            <p:nvSpPr>
              <p:cNvPr id="40" name="Text Box 27"/>
              <p:cNvSpPr txBox="1">
                <a:spLocks noChangeArrowheads="1"/>
              </p:cNvSpPr>
              <p:nvPr/>
            </p:nvSpPr>
            <p:spPr bwMode="auto">
              <a:xfrm>
                <a:off x="3821" y="2966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1" name="Text Box 28"/>
              <p:cNvSpPr txBox="1">
                <a:spLocks noChangeArrowheads="1"/>
              </p:cNvSpPr>
              <p:nvPr/>
            </p:nvSpPr>
            <p:spPr bwMode="auto">
              <a:xfrm>
                <a:off x="3947" y="2994"/>
                <a:ext cx="1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de-DE" sz="160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39" name="Text Box 29"/>
            <p:cNvSpPr txBox="1">
              <a:spLocks noChangeArrowheads="1"/>
            </p:cNvSpPr>
            <p:nvPr/>
          </p:nvSpPr>
          <p:spPr bwMode="auto">
            <a:xfrm>
              <a:off x="3876" y="2966"/>
              <a:ext cx="1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8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/</a:t>
              </a:r>
              <a:endPara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563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Koordinationsspiele </a:t>
            </a:r>
            <a:r>
              <a:rPr lang="de-DE" dirty="0" smtClean="0">
                <a:solidFill>
                  <a:srgbClr val="000000"/>
                </a:solidFill>
              </a:rPr>
              <a:t>– das </a:t>
            </a:r>
            <a:r>
              <a:rPr lang="de-DE" dirty="0" err="1" smtClean="0">
                <a:solidFill>
                  <a:srgbClr val="000000"/>
                </a:solidFill>
              </a:rPr>
              <a:t>gefangenendilemma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/>
            </a:r>
            <a:br>
              <a:rPr lang="de-DE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GEFANGENENDILEMMA WURDE IM VORANGEHENDEN KAPITEL BEHANDELT.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für jeden spieler bestehenden dominanten handlungen führen möglicherweise nicht zum pareto-effizienten nash-gleichgewicht.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Durch koordination (bzw. kooperation) können beide eine höhere auszahlung – hier eine geringere strafe – erzielen.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Möglichkeiten der koordination sind z. B.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spätere bestrafung für nicht-einhaltung der kooperation;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durchsetzbare verträge.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863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66577" y="715770"/>
            <a:ext cx="8695857" cy="344403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Koordinationsspiele </a:t>
            </a:r>
            <a:r>
              <a:rPr lang="de-DE" dirty="0" smtClean="0">
                <a:solidFill>
                  <a:srgbClr val="000000"/>
                </a:solidFill>
              </a:rPr>
              <a:t>– sicherheitsspiele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6820" y="1338470"/>
            <a:ext cx="8697417" cy="4822550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Beispiel: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abrüsten (a)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wettrüsten (w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durch zwei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länder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Wiederum kann durch kooperation eine höhere auszahlung erreicht werden.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752725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33CC33"/>
                </a:solidFill>
                <a:cs typeface="Arial" panose="020B0604020202020204" pitchFamily="34" charset="0"/>
              </a:rPr>
              <a:t>5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de-DE" sz="2800" dirty="0" smtClean="0">
                <a:solidFill>
                  <a:srgbClr val="33CC33"/>
                </a:solidFill>
                <a:cs typeface="Arial" panose="020B0604020202020204" pitchFamily="34" charset="0"/>
              </a:rPr>
              <a:t>5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1, 4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7527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4, 1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4577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FF33CC"/>
                </a:solidFill>
                <a:cs typeface="Arial" panose="020B0604020202020204" pitchFamily="34" charset="0"/>
              </a:rPr>
              <a:t>3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de-DE" sz="2800" dirty="0" smtClean="0">
                <a:solidFill>
                  <a:srgbClr val="FF33CC"/>
                </a:solidFill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942068" y="2419290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33CC33"/>
                </a:solidFill>
                <a:cs typeface="Arial" panose="020B0604020202020204" pitchFamily="34" charset="0"/>
              </a:rPr>
              <a:t>A</a:t>
            </a:r>
            <a:endParaRPr lang="en-US" altLang="de-DE" sz="1600" dirty="0" smtClean="0">
              <a:solidFill>
                <a:srgbClr val="33CC33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4618990" y="2419290"/>
            <a:ext cx="3786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W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904172" y="3177351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AT" altLang="de-DE" sz="1600" dirty="0" smtClean="0">
                <a:solidFill>
                  <a:srgbClr val="33CC33"/>
                </a:solidFill>
                <a:cs typeface="Arial" panose="020B0604020202020204" pitchFamily="34" charset="0"/>
              </a:rPr>
              <a:t>A</a:t>
            </a:r>
            <a:endParaRPr lang="en-US" altLang="de-DE" sz="1600" dirty="0" smtClean="0">
              <a:solidFill>
                <a:srgbClr val="33CC33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830594" y="4304516"/>
            <a:ext cx="3786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W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217805" y="2158016"/>
            <a:ext cx="1319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RUSSLAND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1315870" y="3711544"/>
            <a:ext cx="6158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USA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033670" y="5245100"/>
            <a:ext cx="73682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AT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N-G SIND (A, A) UND (W, W). WELCHES IST WAHRSCHEINLICHER? WAS WÄRE DAS ERGEBNIS, WENN DAS SPIEL SEQUENZIELL GESPIELT WÜRDE? WIE KANN MAN DAS GÜNSTIGERE N-G (A, A) ERREICHEN?</a:t>
            </a:r>
            <a:endParaRPr lang="en-US" altLang="de-DE" sz="1600" b="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37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8195" y="502594"/>
            <a:ext cx="8695857" cy="357655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Koordinationsspiele </a:t>
            </a:r>
            <a:r>
              <a:rPr lang="de-DE" dirty="0" smtClean="0">
                <a:solidFill>
                  <a:srgbClr val="000000"/>
                </a:solidFill>
              </a:rPr>
              <a:t>– </a:t>
            </a:r>
            <a:r>
              <a:rPr lang="de-DE" dirty="0" err="1" smtClean="0">
                <a:solidFill>
                  <a:srgbClr val="000000"/>
                </a:solidFill>
              </a:rPr>
              <a:t>mutprobe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14401"/>
            <a:ext cx="8697417" cy="5286376"/>
          </a:xfrm>
        </p:spPr>
        <p:txBody>
          <a:bodyPr/>
          <a:lstStyle/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ZWEI FAHRER RASEN MIT IHREN AUTOS AUFEINANDER ZU, wer ausweicht gilt als feige, wenn keiner ausweicht sind beide tot. 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= ausweichen; na = nicht ausweichen.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752725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1, 1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406900" y="3117850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FF33CC"/>
                </a:solidFill>
                <a:cs typeface="Arial" panose="020B0604020202020204" pitchFamily="34" charset="0"/>
              </a:rPr>
              <a:t>-2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de-DE" sz="2800" dirty="0" smtClean="0">
                <a:solidFill>
                  <a:srgbClr val="FF33CC"/>
                </a:solidFill>
                <a:cs typeface="Arial" panose="020B0604020202020204" pitchFamily="34" charset="0"/>
              </a:rPr>
              <a:t>4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701925" y="4229100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33CC33"/>
                </a:solidFill>
                <a:cs typeface="Arial" panose="020B0604020202020204" pitchFamily="34" charset="0"/>
              </a:rPr>
              <a:t>4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de-DE" sz="2800" dirty="0" smtClean="0">
                <a:solidFill>
                  <a:srgbClr val="33CC33"/>
                </a:solidFill>
                <a:cs typeface="Arial" panose="020B0604020202020204" pitchFamily="34" charset="0"/>
              </a:rPr>
              <a:t>-2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318000" y="4229100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-5, -5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942068" y="2419290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33CC33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4657207" y="2419290"/>
            <a:ext cx="4796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NA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915386" y="3177351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FF33CC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729437" y="4288601"/>
            <a:ext cx="4796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33CC33"/>
                </a:solidFill>
                <a:cs typeface="Arial" panose="020B0604020202020204" pitchFamily="34" charset="0"/>
              </a:rPr>
              <a:t>NA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312682" y="2158016"/>
            <a:ext cx="10935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RASER X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928195" y="3724245"/>
            <a:ext cx="1089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RASER Y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964283" y="5241374"/>
            <a:ext cx="79133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AT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N-G IN REINEN STRATEGIEN SIND (A, NA) UND (NA, A).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ES GIBT AUCH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EINE GEMISCHTE STRATEGIE, WO JEDER MIT EINER WAHRSCHEINLICHKEIT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VON ½ AUSWEICHT.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180413" y="3179405"/>
            <a:ext cx="2845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WIE KÖNNTE EINE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SELBSTBINDUNG 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DIESEM FALL AUSSEHEN?</a:t>
            </a:r>
          </a:p>
        </p:txBody>
      </p:sp>
    </p:spTree>
    <p:extLst>
      <p:ext uri="{BB962C8B-B14F-4D97-AF65-F5344CB8AC3E}">
        <p14:creationId xmlns:p14="http://schemas.microsoft.com/office/powerpoint/2010/main" val="24733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6819" y="826987"/>
            <a:ext cx="8695857" cy="291394"/>
          </a:xfrm>
        </p:spPr>
        <p:txBody>
          <a:bodyPr/>
          <a:lstStyle/>
          <a:p>
            <a:r>
              <a:rPr lang="de-DE" dirty="0" smtClean="0"/>
              <a:t>Beste antworten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6819" y="1351722"/>
            <a:ext cx="8697417" cy="4837043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Nehmen wir ein 2 x 2 spiel: 2 spieler mit je 2 strategien.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Spieler A hat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möglichkeiten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U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ND 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Spieler b die </a:t>
            </a:r>
            <a:r>
              <a:rPr lang="de-DE" alt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möglichkeiten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UND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. </a:t>
            </a:r>
          </a:p>
          <a:p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DAHER GIBT ES  4 MÖGLICHE AKTIONSPAARE MIT GRUNDSÄTZLICH UNTERSCHIEDLICHEN  AUSZAHLUNGEN: </a:t>
            </a: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(a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), (a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), (a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), (a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). </a:t>
            </a: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endParaRPr lang="en-US" altLang="de-DE" sz="1600" b="0" kern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DIESE UNTERSCHIEDLICHEN AUSZAHLUNGEN SEIEN: </a:t>
            </a:r>
            <a:endParaRPr lang="en-US" altLang="de-DE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ja-JP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ja-JP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6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UND 	U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ja-JP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ja-JP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4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.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/>
            </a:r>
            <a:b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</a:b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3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UND	U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5</a:t>
            </a:r>
            <a:b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</a:b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4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UND	U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3</a:t>
            </a:r>
            <a:b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</a:b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5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UND	U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 = 7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. </a:t>
            </a: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endParaRPr lang="en-US" altLang="de-DE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WENN B AKTION 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WÄHLT, DANN IST A</a:t>
            </a:r>
            <a:r>
              <a:rPr lang="ja-JP" altLang="en-US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’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BESTE ANTWORT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(WEIL 6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&gt; 4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). </a:t>
            </a:r>
          </a:p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WENN B AKTION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WÄHLT, DANN IST A</a:t>
            </a:r>
            <a:r>
              <a:rPr lang="ja-JP" altLang="en-US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’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 BESTE ANTWORT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(WEIL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5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&gt;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3). </a:t>
            </a:r>
            <a:endParaRPr lang="en-US" altLang="ja-JP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endParaRPr lang="en-US" altLang="de-DE" sz="1600" kern="0" cap="none" spc="0" dirty="0">
              <a:solidFill>
                <a:srgbClr val="000000"/>
              </a:solidFill>
              <a:ea typeface="MS PGothic" pitchFamily="34" charset="-128"/>
            </a:endParaRP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endParaRPr lang="en-US" altLang="de-DE" sz="1600" kern="0" cap="none" spc="0" dirty="0">
              <a:solidFill>
                <a:srgbClr val="000000"/>
              </a:solidFill>
              <a:ea typeface="MS PGothic" pitchFamily="34" charset="-128"/>
            </a:endParaRPr>
          </a:p>
          <a:p>
            <a:endParaRPr lang="en-US" altLang="de-DE" kern="0" cap="none" spc="0" dirty="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57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748825"/>
            <a:ext cx="8695857" cy="357655"/>
          </a:xfrm>
        </p:spPr>
        <p:txBody>
          <a:bodyPr/>
          <a:lstStyle/>
          <a:p>
            <a:r>
              <a:rPr lang="de-DE" dirty="0" smtClean="0"/>
              <a:t>WETTBEWERBSSPIELE – reine strategien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27653"/>
            <a:ext cx="8697417" cy="5273124"/>
          </a:xfrm>
        </p:spPr>
        <p:txBody>
          <a:bodyPr/>
          <a:lstStyle/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 spiele, bei denen die positive auszahlung an einen spieler gleich der negativen auszahlung an den anderen spieler ist, werden auch als „nullsummenspiele“ bezeichnet.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&lt; 0, dann wird unten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von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oben dominiert, das n-g ist (o, l).                      wenn 0 &lt;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&lt; 1, dann wird rechts von links dominiert, das n-g ist (u, L).              Wenn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&gt; 1, dann existiert kein n-g in reinen strategien.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335088" y="3129757"/>
            <a:ext cx="4235450" cy="3011488"/>
            <a:chOff x="1100" y="2167"/>
            <a:chExt cx="2668" cy="1897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608" y="2672"/>
              <a:ext cx="2160" cy="1392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2696" y="2672"/>
              <a:ext cx="0" cy="139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rot="-5400000">
              <a:off x="2692" y="2284"/>
              <a:ext cx="0" cy="215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234" y="3561"/>
              <a:ext cx="21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U</a:t>
              </a: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024" y="2359"/>
              <a:ext cx="19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2530" y="2167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b="1" i="0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1100" y="3204"/>
              <a:ext cx="18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b="1" i="0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39" y="2869"/>
              <a:ext cx="21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de-DE" sz="160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O</a:t>
              </a:r>
              <a:endPara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139" y="2352"/>
              <a:ext cx="209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algn="r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R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2944" y="2860"/>
              <a:ext cx="57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2, -2</a:t>
              </a: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1902" y="2860"/>
              <a:ext cx="49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0, 0</a:t>
              </a: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2944" y="3552"/>
              <a:ext cx="57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1, -1</a:t>
              </a: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870" y="3560"/>
              <a:ext cx="57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x, -x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93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0071" y="437476"/>
            <a:ext cx="8695857" cy="291394"/>
          </a:xfrm>
        </p:spPr>
        <p:txBody>
          <a:bodyPr/>
          <a:lstStyle/>
          <a:p>
            <a:r>
              <a:rPr lang="de-DE" dirty="0" smtClean="0"/>
              <a:t>Wettbewerbsspiele – gemischte strategien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80661"/>
            <a:ext cx="8697417" cy="5220115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 spielt oben, wenn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L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&gt; 1/(1 + x);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UNTEN, WENN 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L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&lt; 1/(1 + x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 SPIELT LINKS, WENN 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&lt; (x – 1)/(1 + x);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RECHTS, WENN 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&gt; (x – 1)/(1 + x).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rot="16200000">
            <a:off x="3607594" y="4479132"/>
            <a:ext cx="325278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5232400" y="6105525"/>
            <a:ext cx="325278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5232400" y="3321050"/>
            <a:ext cx="2822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rot="16200000">
            <a:off x="6639718" y="4688682"/>
            <a:ext cx="2824163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>
            <a:off x="5862638" y="3308350"/>
            <a:ext cx="217805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35"/>
          <p:cNvSpPr>
            <a:spLocks noChangeShapeType="1"/>
          </p:cNvSpPr>
          <p:nvPr/>
        </p:nvSpPr>
        <p:spPr bwMode="auto">
          <a:xfrm rot="16200000">
            <a:off x="4445000" y="4714875"/>
            <a:ext cx="283845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28"/>
          <p:cNvSpPr>
            <a:spLocks noChangeShapeType="1"/>
          </p:cNvSpPr>
          <p:nvPr/>
        </p:nvSpPr>
        <p:spPr bwMode="auto">
          <a:xfrm>
            <a:off x="5227638" y="6115050"/>
            <a:ext cx="64452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5237163" y="3306763"/>
            <a:ext cx="2824162" cy="2822575"/>
            <a:chOff x="3299" y="2083"/>
            <a:chExt cx="1779" cy="1778"/>
          </a:xfrm>
        </p:grpSpPr>
        <p:sp>
          <p:nvSpPr>
            <p:cNvPr id="14" name="Line 18"/>
            <p:cNvSpPr>
              <a:spLocks noChangeShapeType="1"/>
            </p:cNvSpPr>
            <p:nvPr/>
          </p:nvSpPr>
          <p:spPr bwMode="auto">
            <a:xfrm rot="5400000">
              <a:off x="2995" y="2388"/>
              <a:ext cx="610" cy="0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smtClean="0">
                <a:solidFill>
                  <a:srgbClr val="000000"/>
                </a:solidFill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5" name="Line 19"/>
            <p:cNvSpPr>
              <a:spLocks noChangeShapeType="1"/>
            </p:cNvSpPr>
            <p:nvPr/>
          </p:nvSpPr>
          <p:spPr bwMode="auto">
            <a:xfrm>
              <a:off x="3299" y="2684"/>
              <a:ext cx="1779" cy="0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smtClean="0">
                <a:solidFill>
                  <a:srgbClr val="000000"/>
                </a:solidFill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 rot="5400000">
              <a:off x="4473" y="3267"/>
              <a:ext cx="1189" cy="0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smtClean="0">
                <a:solidFill>
                  <a:srgbClr val="000000"/>
                </a:solidFill>
                <a:latin typeface="Tahoma" pitchFamily="34" charset="0"/>
                <a:ea typeface="MS PGothic" pitchFamily="34" charset="-128"/>
              </a:endParaRPr>
            </a:p>
          </p:txBody>
        </p:sp>
      </p:grp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250238" y="6038850"/>
            <a:ext cx="3802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L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  <a:sym typeface="Symbol" pitchFamily="18" charset="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699000" y="2635250"/>
            <a:ext cx="3962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U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  <a:sym typeface="Symbol" pitchFamily="18" charset="2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899025" y="587375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4035007" y="4105862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(x-1)/(1+x)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5329238" y="6084404"/>
            <a:ext cx="8418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1/(1+x)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899025" y="307975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7865269" y="6054241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4" name="Oval 37"/>
          <p:cNvSpPr>
            <a:spLocks noChangeArrowheads="1"/>
          </p:cNvSpPr>
          <p:nvPr/>
        </p:nvSpPr>
        <p:spPr bwMode="auto">
          <a:xfrm>
            <a:off x="5770563" y="4164013"/>
            <a:ext cx="173037" cy="1730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25" name="Text Box 38"/>
          <p:cNvSpPr txBox="1">
            <a:spLocks noChangeArrowheads="1"/>
          </p:cNvSpPr>
          <p:nvPr/>
        </p:nvSpPr>
        <p:spPr bwMode="auto">
          <a:xfrm>
            <a:off x="789608" y="2076628"/>
            <a:ext cx="346120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WENN x &gt; 1, DANN GIBT 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NUR EIN N-G: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u="sng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1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SPIELT MIT  WAHR-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SCHEINLICHKEIT (x – 1)/(1 + x)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OBEN;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u="sng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2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SPIELT MIT WAHR-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SCHEINLICHKEIT 1/(1 + x) LINKS.</a:t>
            </a:r>
          </a:p>
        </p:txBody>
      </p:sp>
    </p:spTree>
    <p:extLst>
      <p:ext uri="{BB962C8B-B14F-4D97-AF65-F5344CB8AC3E}">
        <p14:creationId xmlns:p14="http://schemas.microsoft.com/office/powerpoint/2010/main" val="366776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333" y="556745"/>
            <a:ext cx="8695857" cy="331151"/>
          </a:xfrm>
        </p:spPr>
        <p:txBody>
          <a:bodyPr/>
          <a:lstStyle/>
          <a:p>
            <a:r>
              <a:rPr lang="de-DE" dirty="0" smtClean="0"/>
              <a:t>KOEXISTENZSPIELE – REINE STRATEGIEN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67409"/>
            <a:ext cx="8697417" cy="5233367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 SPIELE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, Z.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b. ZUR MODELLIERUNG VOM VERHALTEN BESTIMMTER ARTEN; BEISPIEL: FALKE (</a:t>
            </a:r>
            <a:r>
              <a:rPr lang="de-DE" sz="1600" b="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GGRESSIVES VERHALTEN) – TAUBE (</a:t>
            </a:r>
            <a:r>
              <a:rPr lang="de-DE" sz="1600" b="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RIEDLICHES VERHALTEN). 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ODER: ZWEI BÄREN KÖNNEN EINANDER BEIM FISCHEN BEKÄMPFEN UND DABEI VERLETZUNGEN ERLEIDEN ODER (KOEXISTIEREND) DIE FISCHE (UNVERLETZT) TEILEN.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638425" y="3117850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-5, -5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8, 0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0, 8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4, 4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927318" y="2438430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620383" y="2419290"/>
            <a:ext cx="309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956940" y="4288601"/>
            <a:ext cx="309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915386" y="3177351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514725" y="2250013"/>
            <a:ext cx="7986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BÄR 2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172109" y="3711545"/>
            <a:ext cx="7986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BÄR 1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454357" y="5302458"/>
            <a:ext cx="6932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ES GIBT 2 N-G: (A, F) UND (F, A) IN REINEN STRATEGIEN;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BEIDSEITIG FRIEDLICHES VERHALTEN (KOEXISTENZ) IST KEIN N-G!</a:t>
            </a:r>
          </a:p>
        </p:txBody>
      </p:sp>
    </p:spTree>
    <p:extLst>
      <p:ext uri="{BB962C8B-B14F-4D97-AF65-F5344CB8AC3E}">
        <p14:creationId xmlns:p14="http://schemas.microsoft.com/office/powerpoint/2010/main" val="360894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333" y="556745"/>
            <a:ext cx="8695857" cy="331151"/>
          </a:xfrm>
        </p:spPr>
        <p:txBody>
          <a:bodyPr/>
          <a:lstStyle/>
          <a:p>
            <a:r>
              <a:rPr lang="de-DE" dirty="0" smtClean="0"/>
              <a:t>KOEXISTENZSPIELE – GEMISCHTE STRATEGIEN (1)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67409"/>
            <a:ext cx="8697417" cy="5406887"/>
          </a:xfrm>
        </p:spPr>
        <p:txBody>
          <a:bodyPr/>
          <a:lstStyle/>
          <a:p>
            <a:r>
              <a:rPr lang="de-DE" sz="1600" dirty="0" smtClean="0"/>
              <a:t> </a:t>
            </a:r>
            <a:endParaRPr lang="de-DE" sz="16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638425" y="3117850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-5, -5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8, 0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0, 8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4, 4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927318" y="2438430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620383" y="2419290"/>
            <a:ext cx="309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956940" y="4288601"/>
            <a:ext cx="309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915386" y="3177351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514689" y="2210826"/>
            <a:ext cx="7986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BÄR 2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255694" y="3711545"/>
            <a:ext cx="7986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BÄR 1</a:t>
            </a:r>
          </a:p>
        </p:txBody>
      </p:sp>
      <p:sp>
        <p:nvSpPr>
          <p:cNvPr id="21" name="Rechteck 20"/>
          <p:cNvSpPr/>
          <p:nvPr/>
        </p:nvSpPr>
        <p:spPr>
          <a:xfrm>
            <a:off x="901479" y="1192907"/>
            <a:ext cx="79947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sym typeface="Symbol" pitchFamily="18" charset="2"/>
              </a:rPr>
              <a:t> 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sym typeface="Symbol" pitchFamily="18" charset="2"/>
              </a:rPr>
              <a:t/>
            </a:r>
            <a:b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sym typeface="Symbol" pitchFamily="18" charset="2"/>
              </a:rPr>
            </a:br>
            <a:r>
              <a: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GEMISCHTE</a:t>
            </a:r>
            <a:r>
              <a:rPr kumimoji="0" lang="en-US" altLang="de-DE" sz="16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STRATEGIEN MIT </a:t>
            </a:r>
            <a:r>
              <a: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kumimoji="0" lang="en-US" altLang="de-DE" sz="1600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kumimoji="0" lang="en-US" altLang="de-DE" sz="1600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, DER WAHRSCHEINLICHKEIT, DASS SICH</a:t>
            </a:r>
            <a:r>
              <a:rPr kumimoji="0" lang="en-US" altLang="de-DE" sz="16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BÄR 1 AGGRESSIV VERHÄLT UND </a:t>
            </a:r>
            <a:r>
              <a:rPr kumimoji="0" lang="en-US" altLang="de-DE" sz="1600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kumimoji="0" lang="en-US" altLang="de-DE" sz="1600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, DASS SICH BÄR 2 AGGRESSIV VERHÄLT.</a:t>
            </a:r>
            <a:endParaRPr kumimoji="0" lang="de-DE" sz="16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1733550" y="5149852"/>
            <a:ext cx="4269685" cy="893763"/>
            <a:chOff x="1092" y="3244"/>
            <a:chExt cx="2439" cy="563"/>
          </a:xfrm>
        </p:grpSpPr>
        <p:sp>
          <p:nvSpPr>
            <p:cNvPr id="23" name="Text Box 38"/>
            <p:cNvSpPr txBox="1">
              <a:spLocks noChangeArrowheads="1"/>
            </p:cNvSpPr>
            <p:nvPr/>
          </p:nvSpPr>
          <p:spPr bwMode="auto">
            <a:xfrm>
              <a:off x="1092" y="3244"/>
              <a:ext cx="243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EV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(A) = -5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+ 8(1 –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) = 8 – 13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.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EV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1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(F) = 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4 – 4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.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8 - 13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          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4 – 4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 WENN </a:t>
              </a:r>
              <a:r>
                <a:rPr lang="en-US" altLang="de-DE" sz="1600" baseline="30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2</a:t>
              </a:r>
              <a:r>
                <a:rPr lang="en-US" altLang="de-DE" sz="1600" baseline="-250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A</a:t>
              </a:r>
              <a:r>
                <a:rPr lang="en-US" altLang="de-DE" sz="1600" dirty="0" smtClean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rPr>
                <a:t>       4/9.</a:t>
              </a:r>
              <a:endPara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endParaRPr>
            </a:p>
          </p:txBody>
        </p:sp>
        <p:sp>
          <p:nvSpPr>
            <p:cNvPr id="24" name="Text Box 39"/>
            <p:cNvSpPr txBox="1">
              <a:spLocks noChangeArrowheads="1"/>
            </p:cNvSpPr>
            <p:nvPr/>
          </p:nvSpPr>
          <p:spPr bwMode="auto">
            <a:xfrm>
              <a:off x="1611" y="3563"/>
              <a:ext cx="192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lnSpc>
                  <a:spcPct val="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&gt;</a:t>
              </a:r>
              <a:b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=</a:t>
              </a:r>
              <a:b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&lt;</a:t>
              </a:r>
            </a:p>
          </p:txBody>
        </p:sp>
        <p:sp>
          <p:nvSpPr>
            <p:cNvPr id="25" name="Text Box 44"/>
            <p:cNvSpPr txBox="1">
              <a:spLocks noChangeArrowheads="1"/>
            </p:cNvSpPr>
            <p:nvPr/>
          </p:nvSpPr>
          <p:spPr bwMode="auto">
            <a:xfrm>
              <a:off x="2874" y="3563"/>
              <a:ext cx="192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0" fontAlgn="base" hangingPunct="0">
                <a:lnSpc>
                  <a:spcPct val="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&lt;</a:t>
              </a:r>
              <a:b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=</a:t>
              </a:r>
              <a:b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</a:br>
              <a:r>
                <a:rPr lang="en-US" altLang="de-DE" sz="1600" dirty="0" smtClean="0">
                  <a:solidFill>
                    <a:srgbClr val="000000"/>
                  </a:solidFill>
                  <a:latin typeface="+mj-lt"/>
                </a:rPr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201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KOEXISTENZSPIELE – GEMISCHTE STRATEGIEN </a:t>
            </a:r>
            <a:r>
              <a:rPr lang="de-DE" dirty="0" smtClean="0">
                <a:solidFill>
                  <a:srgbClr val="000000"/>
                </a:solidFill>
              </a:rPr>
              <a:t>(2)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1135063" y="3654425"/>
            <a:ext cx="0" cy="25003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rot="5400000" flipV="1">
            <a:off x="2382044" y="4917282"/>
            <a:ext cx="0" cy="2500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1122363" y="4068763"/>
            <a:ext cx="21097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 rot="16200000">
            <a:off x="2175669" y="5106194"/>
            <a:ext cx="2109788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rot="5400000">
            <a:off x="1583532" y="3586956"/>
            <a:ext cx="0" cy="966787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2038350" y="4064000"/>
            <a:ext cx="0" cy="2098675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rot="5400000">
            <a:off x="2624138" y="5551488"/>
            <a:ext cx="0" cy="12192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Line 35"/>
          <p:cNvSpPr>
            <a:spLocks noChangeShapeType="1"/>
          </p:cNvSpPr>
          <p:nvPr/>
        </p:nvSpPr>
        <p:spPr bwMode="auto">
          <a:xfrm flipH="1">
            <a:off x="1130300" y="4041775"/>
            <a:ext cx="0" cy="1233488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4" name="Line 34"/>
          <p:cNvSpPr>
            <a:spLocks noChangeShapeType="1"/>
          </p:cNvSpPr>
          <p:nvPr/>
        </p:nvSpPr>
        <p:spPr bwMode="auto">
          <a:xfrm rot="5400000" flipH="1" flipV="1">
            <a:off x="2274918" y="4210464"/>
            <a:ext cx="12700" cy="2143125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Line 33"/>
          <p:cNvSpPr>
            <a:spLocks noChangeShapeType="1"/>
          </p:cNvSpPr>
          <p:nvPr/>
        </p:nvSpPr>
        <p:spPr bwMode="auto">
          <a:xfrm flipH="1">
            <a:off x="3216275" y="5248275"/>
            <a:ext cx="0" cy="938213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408363" y="6129338"/>
            <a:ext cx="4876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H</a:t>
            </a: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749300" y="3337909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H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82638" y="592455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698625" y="6178550"/>
            <a:ext cx="470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4/9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782638" y="3824288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3054350" y="6167438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Text Box 36"/>
          <p:cNvSpPr txBox="1">
            <a:spLocks noChangeArrowheads="1"/>
          </p:cNvSpPr>
          <p:nvPr/>
        </p:nvSpPr>
        <p:spPr bwMode="auto">
          <a:xfrm>
            <a:off x="2289486" y="2492832"/>
            <a:ext cx="62570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DAS SPIEL HAT EIN NASH-GLEICHGEWICHT IN GEMISCHTEN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STRATEGIEN, JEDER BÄR VERHÄLT SICH AGGRESSIV MIT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EINER WAHRSCHEINLICHKEIT VON 4/9.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62" y="5106194"/>
            <a:ext cx="524301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49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49379"/>
            <a:ext cx="8695857" cy="317899"/>
          </a:xfrm>
        </p:spPr>
        <p:txBody>
          <a:bodyPr/>
          <a:lstStyle/>
          <a:p>
            <a:r>
              <a:rPr lang="de-DE" dirty="0" smtClean="0"/>
              <a:t>SPIELE MIT SELBSTBINDUNG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99929"/>
            <a:ext cx="8697417" cy="5369133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SEQUENZIELLE SPIELE, BEI DER DIE HANDLUNG DES ERSTZIEHENDEN IRREVERSIBEL IST UND VOM ZWEITEN SPIELER ERKANNT WIRD; DER ERSTE SPIELER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WEIß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AUCH, DASS DER ZWEITE DIE HANDLUNG DES ERSTEN WAHRNIMMT.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1524000" y="3076575"/>
            <a:ext cx="1654175" cy="12636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V="1">
            <a:off x="3176588" y="2192338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 flipV="1">
            <a:off x="1519238" y="4329113"/>
            <a:ext cx="1654175" cy="12636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flipH="1" flipV="1">
            <a:off x="3176588" y="3063875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V="1">
            <a:off x="3171825" y="4702175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flipH="1" flipV="1">
            <a:off x="3181350" y="5583238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960938" y="1958975"/>
            <a:ext cx="5277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5, 9</a:t>
            </a: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4960938" y="3708400"/>
            <a:ext cx="5277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5, 5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4960938" y="4479925"/>
            <a:ext cx="5277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7, 6</a:t>
            </a: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4960938" y="6226175"/>
            <a:ext cx="5277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5, 4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2995613" y="25400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1108075" y="41021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2995613" y="56499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2166938" y="31353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3895725" y="211455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c</a:t>
            </a: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3895725" y="3581400"/>
            <a:ext cx="309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d</a:t>
            </a: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2166938" y="4989513"/>
            <a:ext cx="309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3895725" y="46466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e</a:t>
            </a:r>
          </a:p>
        </p:txBody>
      </p: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3895725" y="6099175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26" name="AutoShape 33"/>
          <p:cNvSpPr>
            <a:spLocks noChangeArrowheads="1"/>
          </p:cNvSpPr>
          <p:nvPr/>
        </p:nvSpPr>
        <p:spPr bwMode="auto">
          <a:xfrm>
            <a:off x="2044700" y="3979863"/>
            <a:ext cx="2647950" cy="766762"/>
          </a:xfrm>
          <a:prstGeom prst="rightArrow">
            <a:avLst>
              <a:gd name="adj1" fmla="val 50000"/>
              <a:gd name="adj2" fmla="val 86335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SPIELRICHTUNG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5900393" y="2564203"/>
            <a:ext cx="331533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WENN SICH SPIELER 2 </a:t>
            </a:r>
            <a:r>
              <a:rPr lang="en-US" altLang="de-DE" sz="1600" b="0" u="sng" dirty="0" smtClean="0">
                <a:solidFill>
                  <a:srgbClr val="000000"/>
                </a:solidFill>
                <a:cs typeface="Arial" panose="020B0604020202020204" pitchFamily="34" charset="0"/>
              </a:rPr>
              <a:t>GLAUB-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u="sng" dirty="0" smtClean="0">
                <a:solidFill>
                  <a:srgbClr val="000000"/>
                </a:solidFill>
                <a:cs typeface="Arial" panose="020B0604020202020204" pitchFamily="34" charset="0"/>
              </a:rPr>
              <a:t>WÜRDIG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 BINDEN, c ZU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SPIELEN, WENN SPIELER 1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SPIELT, UND e ZU SPIELEN,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WENN SPIELER 1 b SPIELT,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DANN WIRD SPIELER 1 b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SPIELEN.</a:t>
            </a:r>
          </a:p>
        </p:txBody>
      </p:sp>
    </p:spTree>
    <p:extLst>
      <p:ext uri="{BB962C8B-B14F-4D97-AF65-F5344CB8AC3E}">
        <p14:creationId xmlns:p14="http://schemas.microsoft.com/office/powerpoint/2010/main" val="314346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35594"/>
            <a:ext cx="8695857" cy="317899"/>
          </a:xfrm>
        </p:spPr>
        <p:txBody>
          <a:bodyPr/>
          <a:lstStyle/>
          <a:p>
            <a:r>
              <a:rPr lang="de-DE" dirty="0" smtClean="0"/>
              <a:t>SPIELE MIT SELBSTBINDUNG – teilspielperfektes </a:t>
            </a:r>
            <a:r>
              <a:rPr lang="de-DE" dirty="0" err="1" smtClean="0"/>
              <a:t>gleichgewicht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99929"/>
            <a:ext cx="8697417" cy="5526356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Teilspielperfektes gleichgewicht: jede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handlung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für die sich ein spieler entscheidet, ist eine für diesen spieler rationale entscheidung.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1524000" y="3076575"/>
            <a:ext cx="1654175" cy="12636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V="1">
            <a:off x="3176588" y="2192338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 flipV="1">
            <a:off x="1519238" y="4329113"/>
            <a:ext cx="1654175" cy="12636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flipH="1" flipV="1">
            <a:off x="3176588" y="3063875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V="1">
            <a:off x="3171825" y="4702175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flipH="1" flipV="1">
            <a:off x="3181350" y="5583238"/>
            <a:ext cx="1727200" cy="8858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960938" y="1958975"/>
            <a:ext cx="5277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5, 9</a:t>
            </a: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4960938" y="3708400"/>
            <a:ext cx="7553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B050"/>
                </a:solidFill>
                <a:cs typeface="Arial" panose="020B0604020202020204" pitchFamily="34" charset="0"/>
              </a:rPr>
              <a:t>10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, 10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4960938" y="4479925"/>
            <a:ext cx="5277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latin typeface="+mj-lt"/>
              </a:rPr>
              <a:t>7, 3</a:t>
            </a: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4960938" y="6226175"/>
            <a:ext cx="6415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B050"/>
                </a:solidFill>
                <a:cs typeface="Arial" panose="020B0604020202020204" pitchFamily="34" charset="0"/>
              </a:rPr>
              <a:t>5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, 12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2995613" y="25400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1108075" y="41021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2995613" y="56499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2166938" y="31353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3895725" y="211455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c</a:t>
            </a: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3895725" y="35814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d</a:t>
            </a: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2166938" y="49895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3895725" y="4646613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e</a:t>
            </a:r>
          </a:p>
        </p:txBody>
      </p: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3895725" y="6099175"/>
            <a:ext cx="2423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1376363" y="1944688"/>
            <a:ext cx="6604000" cy="4773612"/>
          </a:xfrm>
          <a:prstGeom prst="ellipse">
            <a:avLst/>
          </a:prstGeom>
          <a:noFill/>
          <a:ln w="25400">
            <a:solidFill>
              <a:srgbClr val="5F5F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8" name="Line 3"/>
          <p:cNvSpPr>
            <a:spLocks noChangeShapeType="1"/>
          </p:cNvSpPr>
          <p:nvPr/>
        </p:nvSpPr>
        <p:spPr bwMode="auto">
          <a:xfrm flipV="1">
            <a:off x="1528434" y="3082580"/>
            <a:ext cx="1654175" cy="126365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9" name="Line 8"/>
          <p:cNvSpPr>
            <a:spLocks noChangeShapeType="1"/>
          </p:cNvSpPr>
          <p:nvPr/>
        </p:nvSpPr>
        <p:spPr bwMode="auto">
          <a:xfrm flipH="1" flipV="1">
            <a:off x="3195792" y="5613460"/>
            <a:ext cx="1727200" cy="885825"/>
          </a:xfrm>
          <a:prstGeom prst="line">
            <a:avLst/>
          </a:prstGeom>
          <a:noFill/>
          <a:ln w="57150">
            <a:solidFill>
              <a:srgbClr val="5F5F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H="1" flipV="1">
            <a:off x="3195792" y="3067188"/>
            <a:ext cx="1727200" cy="885825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271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Verhandlungsspiele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Zwei spieler, a und b, verhandeln über die aufteilung eines euros. Sie müssen sich in 3 runden einigen, ansonsten erhalten sie nichts.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Zwei ansätze: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axiomatisches verhandeln nach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nash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strategisches verhandeln nach rubinstein.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Spieler A diskontiert die Auszahlungen der nächsten periode mit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, SPIELER B MIT .</a:t>
            </a:r>
          </a:p>
          <a:p>
            <a:r>
              <a:rPr lang="en-US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WENN EIN SPIELER EIN ANGEBOT AKZEPTIERT, ENDET DAS SPIEL SOFORT; WENN ER ES NICHT AKZEPTIERT, DANN GEHT DAS SPIEL IN DIE NÄCHSTE RUNDE.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85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9828" y="516988"/>
            <a:ext cx="8695857" cy="344403"/>
          </a:xfrm>
        </p:spPr>
        <p:txBody>
          <a:bodyPr/>
          <a:lstStyle/>
          <a:p>
            <a:r>
              <a:rPr lang="de-DE" dirty="0" smtClean="0"/>
              <a:t>STRATEGISCHES VERHANDELN (1)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rot="16200000">
            <a:off x="-164306" y="3626644"/>
            <a:ext cx="2190750" cy="10461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1438275" y="3751263"/>
            <a:ext cx="1762125" cy="3889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35"/>
          <p:cNvSpPr>
            <a:spLocks noChangeShapeType="1"/>
          </p:cNvSpPr>
          <p:nvPr/>
        </p:nvSpPr>
        <p:spPr bwMode="auto">
          <a:xfrm flipV="1">
            <a:off x="430213" y="3738563"/>
            <a:ext cx="1035050" cy="4159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 rot="16200000">
            <a:off x="2616994" y="3639344"/>
            <a:ext cx="2190750" cy="1046162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0" name="Text Box 50"/>
          <p:cNvSpPr txBox="1">
            <a:spLocks noChangeArrowheads="1"/>
          </p:cNvSpPr>
          <p:nvPr/>
        </p:nvSpPr>
        <p:spPr bwMode="auto">
          <a:xfrm>
            <a:off x="4854575" y="4352925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1" name="Line 22"/>
          <p:cNvSpPr>
            <a:spLocks noChangeShapeType="1"/>
          </p:cNvSpPr>
          <p:nvPr/>
        </p:nvSpPr>
        <p:spPr bwMode="auto">
          <a:xfrm flipV="1">
            <a:off x="4219575" y="4140200"/>
            <a:ext cx="1681163" cy="4984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4233863" y="4627563"/>
            <a:ext cx="604837" cy="138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AutoShape 24"/>
          <p:cNvSpPr>
            <a:spLocks noChangeArrowheads="1"/>
          </p:cNvSpPr>
          <p:nvPr/>
        </p:nvSpPr>
        <p:spPr bwMode="auto">
          <a:xfrm rot="16200000">
            <a:off x="5334794" y="3626644"/>
            <a:ext cx="2190750" cy="10461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4" name="Line 37"/>
          <p:cNvSpPr>
            <a:spLocks noChangeShapeType="1"/>
          </p:cNvSpPr>
          <p:nvPr/>
        </p:nvSpPr>
        <p:spPr bwMode="auto">
          <a:xfrm flipV="1">
            <a:off x="5916613" y="3763963"/>
            <a:ext cx="1036637" cy="3778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3213100" y="4154488"/>
            <a:ext cx="1022350" cy="4841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7" name="Line 30"/>
          <p:cNvSpPr>
            <a:spLocks noChangeShapeType="1"/>
          </p:cNvSpPr>
          <p:nvPr/>
        </p:nvSpPr>
        <p:spPr bwMode="auto">
          <a:xfrm flipV="1">
            <a:off x="6951663" y="2366963"/>
            <a:ext cx="604837" cy="138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6927850" y="37957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 Box 49"/>
          <p:cNvSpPr txBox="1">
            <a:spLocks noChangeArrowheads="1"/>
          </p:cNvSpPr>
          <p:nvPr/>
        </p:nvSpPr>
        <p:spPr bwMode="auto">
          <a:xfrm>
            <a:off x="7305675" y="3463925"/>
            <a:ext cx="3433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7824788" y="3727450"/>
            <a:ext cx="6655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(0, 0)</a:t>
            </a:r>
          </a:p>
        </p:txBody>
      </p:sp>
      <p:sp>
        <p:nvSpPr>
          <p:cNvPr id="22" name="Line 31"/>
          <p:cNvSpPr>
            <a:spLocks noChangeShapeType="1"/>
          </p:cNvSpPr>
          <p:nvPr/>
        </p:nvSpPr>
        <p:spPr bwMode="auto">
          <a:xfrm>
            <a:off x="6937375" y="3751263"/>
            <a:ext cx="941388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54013" y="40608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4" name="Text Box 47"/>
          <p:cNvSpPr txBox="1">
            <a:spLocks noChangeArrowheads="1"/>
          </p:cNvSpPr>
          <p:nvPr/>
        </p:nvSpPr>
        <p:spPr bwMode="auto">
          <a:xfrm>
            <a:off x="7289800" y="2663825"/>
            <a:ext cx="3225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25" name="Text Box 44"/>
          <p:cNvSpPr txBox="1">
            <a:spLocks noChangeArrowheads="1"/>
          </p:cNvSpPr>
          <p:nvPr/>
        </p:nvSpPr>
        <p:spPr bwMode="auto">
          <a:xfrm>
            <a:off x="6872288" y="1924050"/>
            <a:ext cx="1159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(x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, 1 – x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)</a:t>
            </a: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6773863" y="2581275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3135313" y="40735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1106628" y="3426445"/>
            <a:ext cx="3738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9" name="Oval 23"/>
          <p:cNvSpPr>
            <a:spLocks noChangeArrowheads="1"/>
          </p:cNvSpPr>
          <p:nvPr/>
        </p:nvSpPr>
        <p:spPr bwMode="auto">
          <a:xfrm>
            <a:off x="4151313" y="45561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5853113" y="40608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1" name="Text Box 32"/>
          <p:cNvSpPr txBox="1">
            <a:spLocks noChangeArrowheads="1"/>
          </p:cNvSpPr>
          <p:nvPr/>
        </p:nvSpPr>
        <p:spPr bwMode="auto">
          <a:xfrm>
            <a:off x="1428750" y="38084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187942" y="4126537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33" name="Text Box 41"/>
          <p:cNvSpPr txBox="1">
            <a:spLocks noChangeArrowheads="1"/>
          </p:cNvSpPr>
          <p:nvPr/>
        </p:nvSpPr>
        <p:spPr bwMode="auto">
          <a:xfrm>
            <a:off x="2073275" y="3921125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1341852" y="52451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2863850" y="41005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1274763" y="269012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1385888" y="1911350"/>
            <a:ext cx="1159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, 1 –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6773863" y="52736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39" name="Text Box 45"/>
          <p:cNvSpPr txBox="1">
            <a:spLocks noChangeArrowheads="1"/>
          </p:cNvSpPr>
          <p:nvPr/>
        </p:nvSpPr>
        <p:spPr bwMode="auto">
          <a:xfrm>
            <a:off x="4192639" y="6003280"/>
            <a:ext cx="1159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, 1 –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1790700" y="2663825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 flipV="1">
            <a:off x="1452563" y="2366963"/>
            <a:ext cx="604837" cy="138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4056063" y="273229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4110590" y="526073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5662121" y="41259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6529388" y="3295650"/>
            <a:ext cx="3738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3930884" y="4216536"/>
            <a:ext cx="3738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7" name="Text Box 52"/>
          <p:cNvSpPr txBox="1">
            <a:spLocks noChangeArrowheads="1"/>
          </p:cNvSpPr>
          <p:nvPr/>
        </p:nvSpPr>
        <p:spPr bwMode="auto">
          <a:xfrm>
            <a:off x="3365500" y="1446213"/>
            <a:ext cx="17175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Period 2: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 BIETET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ANTWORTET.</a:t>
            </a:r>
          </a:p>
        </p:txBody>
      </p:sp>
      <p:sp>
        <p:nvSpPr>
          <p:cNvPr id="48" name="Text Box 51"/>
          <p:cNvSpPr txBox="1">
            <a:spLocks noChangeArrowheads="1"/>
          </p:cNvSpPr>
          <p:nvPr/>
        </p:nvSpPr>
        <p:spPr bwMode="auto">
          <a:xfrm>
            <a:off x="1754981" y="5137150"/>
            <a:ext cx="17252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PERIODE 1: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BIETET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 ANTWORTET.</a:t>
            </a:r>
          </a:p>
        </p:txBody>
      </p:sp>
      <p:sp>
        <p:nvSpPr>
          <p:cNvPr id="49" name="Text Box 53"/>
          <p:cNvSpPr txBox="1">
            <a:spLocks noChangeArrowheads="1"/>
          </p:cNvSpPr>
          <p:nvPr/>
        </p:nvSpPr>
        <p:spPr bwMode="auto">
          <a:xfrm>
            <a:off x="7274097" y="5051425"/>
            <a:ext cx="17252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PERIODE 3: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BIETET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  <a:endParaRPr lang="en-US" altLang="de-DE" sz="1600" baseline="-250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 ANTWORTET.</a:t>
            </a:r>
          </a:p>
        </p:txBody>
      </p:sp>
      <p:sp>
        <p:nvSpPr>
          <p:cNvPr id="52" name="Oval 13"/>
          <p:cNvSpPr>
            <a:spLocks noChangeArrowheads="1"/>
          </p:cNvSpPr>
          <p:nvPr/>
        </p:nvSpPr>
        <p:spPr bwMode="auto">
          <a:xfrm>
            <a:off x="1358900" y="3671888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0" name="Text Box 48"/>
          <p:cNvSpPr txBox="1">
            <a:spLocks noChangeArrowheads="1"/>
          </p:cNvSpPr>
          <p:nvPr/>
        </p:nvSpPr>
        <p:spPr bwMode="auto">
          <a:xfrm>
            <a:off x="4483100" y="5051425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51" name="Oval 20"/>
          <p:cNvSpPr>
            <a:spLocks noChangeArrowheads="1"/>
          </p:cNvSpPr>
          <p:nvPr/>
        </p:nvSpPr>
        <p:spPr bwMode="auto">
          <a:xfrm>
            <a:off x="6896100" y="3716338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303" y="4202646"/>
            <a:ext cx="390178" cy="43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3324" y="689266"/>
            <a:ext cx="8695857" cy="317899"/>
          </a:xfrm>
        </p:spPr>
        <p:txBody>
          <a:bodyPr/>
          <a:lstStyle/>
          <a:p>
            <a:r>
              <a:rPr lang="de-DE" dirty="0" smtClean="0"/>
              <a:t>STRATEGISCHES VERHANDELN 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91478"/>
            <a:ext cx="8697417" cy="4809298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5464175" y="2119313"/>
            <a:ext cx="0" cy="44259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 rot="16200000">
            <a:off x="5334794" y="3626644"/>
            <a:ext cx="2190750" cy="10461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 flipV="1">
            <a:off x="5916613" y="3051175"/>
            <a:ext cx="1049337" cy="1090613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7029450" y="2792413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8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flipV="1">
            <a:off x="6951663" y="2243138"/>
            <a:ext cx="563562" cy="860425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7145338" y="1779588"/>
            <a:ext cx="6655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(1, 0)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964363" y="3038475"/>
            <a:ext cx="914400" cy="9128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 flipV="1">
            <a:off x="5214938" y="4140200"/>
            <a:ext cx="685800" cy="203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81650" y="41259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6881813" y="29813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5853113" y="40608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7621588" y="3905250"/>
            <a:ext cx="6655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(0, 0)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7064375" y="3463925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3254721" y="5040610"/>
            <a:ext cx="17640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PERIODE 3: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BIETET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= 1.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 AKZEPTIERT</a:t>
            </a: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.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773863" y="5273675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6300788" y="2546350"/>
            <a:ext cx="7264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= 1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7251700" y="2371725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696430" y="1638300"/>
            <a:ext cx="356379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WIE SOLLTE SPIELER B  AUF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ANTWORTEN</a:t>
            </a:r>
            <a:r>
              <a:rPr lang="en-US" altLang="de-DE" sz="1600" dirty="0">
                <a:solidFill>
                  <a:srgbClr val="000000"/>
                </a:solidFill>
                <a:cs typeface="Arial" panose="020B0604020202020204" pitchFamily="34" charset="0"/>
              </a:rPr>
              <a:t>?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AKZEPTIEREN, WENN (1 –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 ≥ 0;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D. H.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AKZEPTIERE JEDES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≤ 1.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DA SPIELER A DAS WEIß, SOLLTE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ER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= 1 ANBIETEN. </a:t>
            </a:r>
          </a:p>
        </p:txBody>
      </p:sp>
    </p:spTree>
    <p:extLst>
      <p:ext uri="{BB962C8B-B14F-4D97-AF65-F5344CB8AC3E}">
        <p14:creationId xmlns:p14="http://schemas.microsoft.com/office/powerpoint/2010/main" val="230567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779963"/>
            <a:ext cx="8695857" cy="317899"/>
          </a:xfrm>
        </p:spPr>
        <p:txBody>
          <a:bodyPr/>
          <a:lstStyle/>
          <a:p>
            <a:r>
              <a:rPr lang="de-DE" dirty="0" smtClean="0"/>
              <a:t>Kurven der besten </a:t>
            </a:r>
            <a:r>
              <a:rPr lang="de-DE" dirty="0" err="1" smtClean="0"/>
              <a:t>antwort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45704"/>
            <a:ext cx="8697417" cy="4969565"/>
          </a:xfrm>
        </p:spPr>
        <p:txBody>
          <a:bodyPr/>
          <a:lstStyle/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WENN B AKTION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WÄHLT, DANN IST A</a:t>
            </a:r>
            <a:r>
              <a:rPr lang="ja-JP" altLang="en-US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’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 BESTE ANTWORT a</a:t>
            </a:r>
            <a:r>
              <a:rPr lang="en-US" altLang="ja-JP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(WEIL 6 &gt; 4). </a:t>
            </a:r>
          </a:p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WENN B AKTION 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WÄHLT, DANN IST A</a:t>
            </a:r>
            <a:r>
              <a:rPr lang="ja-JP" altLang="en-US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’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 BESTE ANTWORT a</a:t>
            </a:r>
            <a:r>
              <a:rPr lang="en-US" altLang="ja-JP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(WEIL 5 &gt; 3). </a:t>
            </a:r>
          </a:p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WENN A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AKTION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WÄHLT, DANN IST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ja-JP" altLang="en-US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’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 BESTE ANTWORT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ja-JP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(WEIL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5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&gt; 4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). </a:t>
            </a:r>
            <a:endParaRPr lang="en-US" altLang="ja-JP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defTabSz="912813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WENN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AKTION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WÄHLT, DANN IST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ja-JP" altLang="en-US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’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 BESTE ANTWORT 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ja-JP" sz="1600" b="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ja-JP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(WEIL 7</a:t>
            </a:r>
            <a:r>
              <a:rPr lang="en-US" altLang="ja-JP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&gt; 3). </a:t>
            </a:r>
          </a:p>
          <a:p>
            <a:endParaRPr lang="de-DE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1524000" y="3429000"/>
            <a:ext cx="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1524000" y="5715000"/>
            <a:ext cx="2743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>
            <a:off x="1524000" y="38862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1524000" y="48006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rot="16200000">
            <a:off x="2438400" y="48006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4495800" y="3392489"/>
            <a:ext cx="3352800" cy="2674938"/>
            <a:chOff x="1488" y="2400"/>
            <a:chExt cx="2112" cy="1685"/>
          </a:xfrm>
        </p:grpSpPr>
        <p:sp>
          <p:nvSpPr>
            <p:cNvPr id="13" name="Line 23"/>
            <p:cNvSpPr>
              <a:spLocks noChangeShapeType="1"/>
            </p:cNvSpPr>
            <p:nvPr/>
          </p:nvSpPr>
          <p:spPr bwMode="auto">
            <a:xfrm flipV="1">
              <a:off x="1872" y="2400"/>
              <a:ext cx="0" cy="14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4" name="Line 24"/>
            <p:cNvSpPr>
              <a:spLocks noChangeShapeType="1"/>
            </p:cNvSpPr>
            <p:nvPr/>
          </p:nvSpPr>
          <p:spPr bwMode="auto">
            <a:xfrm>
              <a:off x="1872" y="3840"/>
              <a:ext cx="172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5" name="Text Box 25"/>
            <p:cNvSpPr txBox="1">
              <a:spLocks noChangeArrowheads="1"/>
            </p:cNvSpPr>
            <p:nvPr/>
          </p:nvSpPr>
          <p:spPr bwMode="auto">
            <a:xfrm>
              <a:off x="1488" y="3112"/>
              <a:ext cx="2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6" name="Text Box 26"/>
            <p:cNvSpPr txBox="1">
              <a:spLocks noChangeArrowheads="1"/>
            </p:cNvSpPr>
            <p:nvPr/>
          </p:nvSpPr>
          <p:spPr bwMode="auto">
            <a:xfrm>
              <a:off x="1488" y="2536"/>
              <a:ext cx="2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2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2846" y="3872"/>
              <a:ext cx="2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B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2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8" name="Text Box 28"/>
            <p:cNvSpPr txBox="1">
              <a:spLocks noChangeArrowheads="1"/>
            </p:cNvSpPr>
            <p:nvPr/>
          </p:nvSpPr>
          <p:spPr bwMode="auto">
            <a:xfrm>
              <a:off x="2270" y="3872"/>
              <a:ext cx="2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</a:t>
              </a:r>
              <a:r>
                <a:rPr kumimoji="0" lang="en-US" altLang="de-DE" sz="16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B</a:t>
              </a:r>
              <a:r>
                <a:rPr kumimoji="0" lang="en-US" altLang="de-DE" sz="16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1</a:t>
              </a:r>
              <a:endPara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>
              <a:off x="1872" y="3264"/>
              <a:ext cx="5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0" name="Line 30"/>
            <p:cNvSpPr>
              <a:spLocks noChangeShapeType="1"/>
            </p:cNvSpPr>
            <p:nvPr/>
          </p:nvSpPr>
          <p:spPr bwMode="auto">
            <a:xfrm>
              <a:off x="1872" y="2688"/>
              <a:ext cx="115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1" name="Oval 31"/>
            <p:cNvSpPr>
              <a:spLocks noChangeArrowheads="1"/>
            </p:cNvSpPr>
            <p:nvPr/>
          </p:nvSpPr>
          <p:spPr bwMode="auto">
            <a:xfrm>
              <a:off x="1824" y="2640"/>
              <a:ext cx="96" cy="96"/>
            </a:xfrm>
            <a:prstGeom prst="ellipse">
              <a:avLst/>
            </a:prstGeom>
            <a:solidFill>
              <a:srgbClr val="55555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1824" y="3216"/>
              <a:ext cx="96" cy="96"/>
            </a:xfrm>
            <a:prstGeom prst="ellipse">
              <a:avLst/>
            </a:prstGeom>
            <a:solidFill>
              <a:srgbClr val="55555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3" name="Line 33"/>
            <p:cNvSpPr>
              <a:spLocks noChangeShapeType="1"/>
            </p:cNvSpPr>
            <p:nvPr/>
          </p:nvSpPr>
          <p:spPr bwMode="auto">
            <a:xfrm rot="-5400000">
              <a:off x="2160" y="3552"/>
              <a:ext cx="5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4" name="Line 34"/>
            <p:cNvSpPr>
              <a:spLocks noChangeShapeType="1"/>
            </p:cNvSpPr>
            <p:nvPr/>
          </p:nvSpPr>
          <p:spPr bwMode="auto">
            <a:xfrm rot="-5400000">
              <a:off x="2448" y="3264"/>
              <a:ext cx="115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5" name="Oval 35"/>
            <p:cNvSpPr>
              <a:spLocks noChangeArrowheads="1"/>
            </p:cNvSpPr>
            <p:nvPr/>
          </p:nvSpPr>
          <p:spPr bwMode="auto">
            <a:xfrm>
              <a:off x="2400" y="3792"/>
              <a:ext cx="96" cy="96"/>
            </a:xfrm>
            <a:prstGeom prst="ellipse">
              <a:avLst/>
            </a:prstGeom>
            <a:solidFill>
              <a:srgbClr val="55555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6" name="Oval 36"/>
            <p:cNvSpPr>
              <a:spLocks noChangeArrowheads="1"/>
            </p:cNvSpPr>
            <p:nvPr/>
          </p:nvSpPr>
          <p:spPr bwMode="auto">
            <a:xfrm>
              <a:off x="2976" y="3792"/>
              <a:ext cx="96" cy="96"/>
            </a:xfrm>
            <a:prstGeom prst="ellipse">
              <a:avLst/>
            </a:prstGeom>
            <a:solidFill>
              <a:srgbClr val="55555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27" name="Text Box 37"/>
            <p:cNvSpPr txBox="1">
              <a:spLocks noChangeArrowheads="1"/>
            </p:cNvSpPr>
            <p:nvPr/>
          </p:nvSpPr>
          <p:spPr bwMode="auto">
            <a:xfrm>
              <a:off x="2888" y="2528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rPr>
                <a:t>+</a:t>
              </a:r>
            </a:p>
          </p:txBody>
        </p:sp>
        <p:sp>
          <p:nvSpPr>
            <p:cNvPr id="28" name="Text Box 38"/>
            <p:cNvSpPr txBox="1">
              <a:spLocks noChangeArrowheads="1"/>
            </p:cNvSpPr>
            <p:nvPr/>
          </p:nvSpPr>
          <p:spPr bwMode="auto">
            <a:xfrm>
              <a:off x="2309" y="3104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2813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de-DE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rPr>
                <a:t>+</a:t>
              </a:r>
            </a:p>
          </p:txBody>
        </p:sp>
      </p:grp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1447800" y="38100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1447800" y="47244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3281363" y="3810000"/>
            <a:ext cx="152400" cy="152400"/>
          </a:xfrm>
          <a:prstGeom prst="ellipse">
            <a:avLst/>
          </a:prstGeom>
          <a:solidFill>
            <a:srgbClr val="FFFFFF"/>
          </a:solidFill>
          <a:ln w="31750">
            <a:solidFill>
              <a:srgbClr val="CBCBCB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2" name="Oval 17"/>
          <p:cNvSpPr>
            <a:spLocks noChangeArrowheads="1"/>
          </p:cNvSpPr>
          <p:nvPr/>
        </p:nvSpPr>
        <p:spPr bwMode="auto">
          <a:xfrm>
            <a:off x="3276600" y="4724400"/>
            <a:ext cx="152400" cy="152400"/>
          </a:xfrm>
          <a:prstGeom prst="ellipse">
            <a:avLst/>
          </a:prstGeom>
          <a:solidFill>
            <a:srgbClr val="FFFFFF"/>
          </a:solidFill>
          <a:ln w="31750">
            <a:solidFill>
              <a:srgbClr val="CBCBCB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3" name="Oval 20"/>
          <p:cNvSpPr>
            <a:spLocks noChangeArrowheads="1"/>
          </p:cNvSpPr>
          <p:nvPr/>
        </p:nvSpPr>
        <p:spPr bwMode="auto">
          <a:xfrm>
            <a:off x="2362200" y="56388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4" name="Oval 21"/>
          <p:cNvSpPr>
            <a:spLocks noChangeArrowheads="1"/>
          </p:cNvSpPr>
          <p:nvPr/>
        </p:nvSpPr>
        <p:spPr bwMode="auto">
          <a:xfrm>
            <a:off x="3276600" y="56388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914400" y="4559300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914400" y="3644900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2155825" y="5765800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3070225" y="5765800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latin typeface="+mj-lt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</a:rPr>
              <a:t>2</a:t>
            </a:r>
            <a:endParaRPr lang="en-US" altLang="de-DE" sz="16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495300" y="3034098"/>
            <a:ext cx="1905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ANTWORT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3886200" y="2796957"/>
            <a:ext cx="220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ENTSCHEIDUNG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auto">
          <a:xfrm>
            <a:off x="3283382" y="5713585"/>
            <a:ext cx="23399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ENTSCHEIDUNG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7226300" y="5729288"/>
            <a:ext cx="18652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ANTWORT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39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7341E-7 L -0.39167 -1.73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36598 -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6820" y="742275"/>
            <a:ext cx="8695857" cy="344403"/>
          </a:xfrm>
        </p:spPr>
        <p:txBody>
          <a:bodyPr/>
          <a:lstStyle/>
          <a:p>
            <a:r>
              <a:rPr lang="de-DE" dirty="0" smtClean="0"/>
              <a:t>STRATEGISCHES VERHANDELN (3)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45703"/>
            <a:ext cx="8697417" cy="5208105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5464175" y="2119313"/>
            <a:ext cx="0" cy="44259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2751138" y="2119313"/>
            <a:ext cx="0" cy="44259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 rot="16200000">
            <a:off x="2616994" y="3639344"/>
            <a:ext cx="2190750" cy="1046162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3405188" y="3881438"/>
            <a:ext cx="7425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=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</a:t>
            </a: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>
            <a:off x="3213100" y="4154488"/>
            <a:ext cx="1022350" cy="484187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4483100" y="5051425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4233863" y="4627563"/>
            <a:ext cx="604837" cy="13843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983495" y="2482237"/>
            <a:ext cx="359091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IN PERIODE 3 ERHÄLT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EINE AUSZAHLUNG VON 1.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WENN IN PERIODE 2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de-AT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 AUF SPIELER </a:t>
            </a:r>
            <a:r>
              <a:rPr lang="de-AT" altLang="de-DE" sz="1600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B‘s</a:t>
            </a:r>
            <a:endParaRPr lang="de-AT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AT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ANGEBOT VON 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ja-JP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ANTWORTET,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SO IST SEIN GEGENWARTSWERT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VON </a:t>
            </a:r>
            <a:r>
              <a:rPr lang="en-US" altLang="ja-JP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GLEICH 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.</a:t>
            </a:r>
            <a:b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</a:b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</a:b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B SOLLTE DAHER A MAXIMAL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x</a:t>
            </a:r>
            <a:r>
              <a:rPr lang="en-US" altLang="ja-JP" sz="160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=   ANBIETEN.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  <a:sym typeface="Symbol" pitchFamily="18" charset="2"/>
            </a:endParaRPr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2836863" y="4059238"/>
            <a:ext cx="363537" cy="809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056063" y="25939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863850" y="41005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4219575" y="4351338"/>
            <a:ext cx="968375" cy="2873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210050" y="41132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4129088" y="5989638"/>
            <a:ext cx="1143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800" dirty="0" smtClean="0">
                <a:solidFill>
                  <a:srgbClr val="000000"/>
                </a:solidFill>
                <a:cs typeface="Arial" panose="020B0604020202020204" pitchFamily="34" charset="0"/>
              </a:rPr>
              <a:t>(</a:t>
            </a:r>
            <a:r>
              <a:rPr lang="en-US" altLang="de-DE" sz="18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</a:t>
            </a:r>
            <a:r>
              <a:rPr lang="en-US" altLang="de-DE" sz="1800" dirty="0" smtClean="0">
                <a:solidFill>
                  <a:srgbClr val="000000"/>
                </a:solidFill>
                <a:cs typeface="Arial" panose="020B0604020202020204" pitchFamily="34" charset="0"/>
              </a:rPr>
              <a:t>, 1 – </a:t>
            </a:r>
            <a:r>
              <a:rPr lang="en-US" altLang="de-DE" sz="18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</a:t>
            </a:r>
            <a:r>
              <a:rPr lang="en-US" altLang="de-DE" sz="1800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056063" y="52863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4549775" y="4492625"/>
            <a:ext cx="3433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3479995" y="1446213"/>
            <a:ext cx="18966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PERIODE 2: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 BIETET 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=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.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AKZEPTIERT.</a:t>
            </a:r>
          </a:p>
        </p:txBody>
      </p:sp>
    </p:spTree>
    <p:extLst>
      <p:ext uri="{BB962C8B-B14F-4D97-AF65-F5344CB8AC3E}">
        <p14:creationId xmlns:p14="http://schemas.microsoft.com/office/powerpoint/2010/main" val="183911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66576" y="808537"/>
            <a:ext cx="8695857" cy="397412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STRATEGISCHES VERHANDELN </a:t>
            </a:r>
            <a:r>
              <a:rPr lang="de-DE" dirty="0" smtClean="0">
                <a:solidFill>
                  <a:srgbClr val="000000"/>
                </a:solidFill>
              </a:rPr>
              <a:t>(4)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431235"/>
            <a:ext cx="8697417" cy="4769541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6200000">
            <a:off x="555971" y="3622364"/>
            <a:ext cx="2190750" cy="10461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3201712" y="2119313"/>
            <a:ext cx="0" cy="44259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V="1">
            <a:off x="2166869" y="2387528"/>
            <a:ext cx="604837" cy="13843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2174428" y="3756507"/>
            <a:ext cx="1762125" cy="3889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 flipV="1">
            <a:off x="1139378" y="3756506"/>
            <a:ext cx="1035050" cy="388937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1341505" y="1656033"/>
            <a:ext cx="1430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(1 –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(1 – ),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    (1 – )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2591524" y="2690467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2668140" y="3916843"/>
            <a:ext cx="3433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2219116" y="38084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2095053" y="3692453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991450" y="5240820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991449" y="2622478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61551" y="3902625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21" name="Text Box 55"/>
          <p:cNvSpPr txBox="1">
            <a:spLocks noChangeArrowheads="1"/>
          </p:cNvSpPr>
          <p:nvPr/>
        </p:nvSpPr>
        <p:spPr bwMode="auto">
          <a:xfrm>
            <a:off x="3710885" y="2359089"/>
            <a:ext cx="16786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= 1 –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(1 – )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4321142" y="4497691"/>
            <a:ext cx="17331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PERIODE 1: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BIETET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 = 1 –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(1 – ).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 AKZEPTIERT.</a:t>
            </a:r>
          </a:p>
        </p:txBody>
      </p:sp>
    </p:spTree>
    <p:extLst>
      <p:ext uri="{BB962C8B-B14F-4D97-AF65-F5344CB8AC3E}">
        <p14:creationId xmlns:p14="http://schemas.microsoft.com/office/powerpoint/2010/main" val="32056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1068" y="716280"/>
            <a:ext cx="8695857" cy="344403"/>
          </a:xfrm>
        </p:spPr>
        <p:txBody>
          <a:bodyPr/>
          <a:lstStyle/>
          <a:p>
            <a:r>
              <a:rPr lang="de-DE" dirty="0" smtClean="0"/>
              <a:t>STRATEGISCHES VERHANDELN (5)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>
          <a:xfrm>
            <a:off x="776288" y="6234852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rot="16200000">
            <a:off x="-164306" y="3626644"/>
            <a:ext cx="2190750" cy="10461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1438275" y="3751263"/>
            <a:ext cx="1762125" cy="3889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35"/>
          <p:cNvSpPr>
            <a:spLocks noChangeShapeType="1"/>
          </p:cNvSpPr>
          <p:nvPr/>
        </p:nvSpPr>
        <p:spPr bwMode="auto">
          <a:xfrm flipV="1">
            <a:off x="430213" y="3738563"/>
            <a:ext cx="1035050" cy="4159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 rot="16200000">
            <a:off x="2616994" y="3639344"/>
            <a:ext cx="2190750" cy="1046162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0" name="Text Box 50"/>
          <p:cNvSpPr txBox="1">
            <a:spLocks noChangeArrowheads="1"/>
          </p:cNvSpPr>
          <p:nvPr/>
        </p:nvSpPr>
        <p:spPr bwMode="auto">
          <a:xfrm>
            <a:off x="4854575" y="4352925"/>
            <a:ext cx="3433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1" name="Line 22"/>
          <p:cNvSpPr>
            <a:spLocks noChangeShapeType="1"/>
          </p:cNvSpPr>
          <p:nvPr/>
        </p:nvSpPr>
        <p:spPr bwMode="auto">
          <a:xfrm flipV="1">
            <a:off x="4219575" y="4140200"/>
            <a:ext cx="1681163" cy="4984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4233863" y="4627563"/>
            <a:ext cx="604837" cy="138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AutoShape 24"/>
          <p:cNvSpPr>
            <a:spLocks noChangeArrowheads="1"/>
          </p:cNvSpPr>
          <p:nvPr/>
        </p:nvSpPr>
        <p:spPr bwMode="auto">
          <a:xfrm rot="16200000">
            <a:off x="5334794" y="3626644"/>
            <a:ext cx="2190750" cy="10461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sz="2400" b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4" name="Line 37"/>
          <p:cNvSpPr>
            <a:spLocks noChangeShapeType="1"/>
          </p:cNvSpPr>
          <p:nvPr/>
        </p:nvSpPr>
        <p:spPr bwMode="auto">
          <a:xfrm flipV="1">
            <a:off x="5916613" y="3763963"/>
            <a:ext cx="1036637" cy="3778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3213100" y="4154488"/>
            <a:ext cx="1022350" cy="4841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7" name="Line 30"/>
          <p:cNvSpPr>
            <a:spLocks noChangeShapeType="1"/>
          </p:cNvSpPr>
          <p:nvPr/>
        </p:nvSpPr>
        <p:spPr bwMode="auto">
          <a:xfrm flipV="1">
            <a:off x="6951663" y="2366963"/>
            <a:ext cx="604837" cy="138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6927850" y="37957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 Box 49"/>
          <p:cNvSpPr txBox="1">
            <a:spLocks noChangeArrowheads="1"/>
          </p:cNvSpPr>
          <p:nvPr/>
        </p:nvSpPr>
        <p:spPr bwMode="auto">
          <a:xfrm>
            <a:off x="7305675" y="3463925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7824788" y="3727450"/>
            <a:ext cx="6655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(0, 0)</a:t>
            </a:r>
          </a:p>
        </p:txBody>
      </p:sp>
      <p:sp>
        <p:nvSpPr>
          <p:cNvPr id="22" name="Line 31"/>
          <p:cNvSpPr>
            <a:spLocks noChangeShapeType="1"/>
          </p:cNvSpPr>
          <p:nvPr/>
        </p:nvSpPr>
        <p:spPr bwMode="auto">
          <a:xfrm>
            <a:off x="6937375" y="3751263"/>
            <a:ext cx="941388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54013" y="40608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4" name="Text Box 47"/>
          <p:cNvSpPr txBox="1">
            <a:spLocks noChangeArrowheads="1"/>
          </p:cNvSpPr>
          <p:nvPr/>
        </p:nvSpPr>
        <p:spPr bwMode="auto">
          <a:xfrm>
            <a:off x="7289800" y="2663825"/>
            <a:ext cx="3225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6773863" y="25812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3135313" y="40735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1030288" y="3308350"/>
            <a:ext cx="3738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9" name="Oval 23"/>
          <p:cNvSpPr>
            <a:spLocks noChangeArrowheads="1"/>
          </p:cNvSpPr>
          <p:nvPr/>
        </p:nvSpPr>
        <p:spPr bwMode="auto">
          <a:xfrm>
            <a:off x="4151313" y="45561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5853113" y="4060825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31" name="Text Box 32"/>
          <p:cNvSpPr txBox="1">
            <a:spLocks noChangeArrowheads="1"/>
          </p:cNvSpPr>
          <p:nvPr/>
        </p:nvSpPr>
        <p:spPr bwMode="auto">
          <a:xfrm>
            <a:off x="1428750" y="38084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57150" y="41005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33" name="Text Box 41"/>
          <p:cNvSpPr txBox="1">
            <a:spLocks noChangeArrowheads="1"/>
          </p:cNvSpPr>
          <p:nvPr/>
        </p:nvSpPr>
        <p:spPr bwMode="auto">
          <a:xfrm>
            <a:off x="2073275" y="3921125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1274763" y="52736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2863850" y="41005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1274763" y="25812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6773863" y="52736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1790700" y="2663825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 flipV="1">
            <a:off x="1452563" y="2366963"/>
            <a:ext cx="604837" cy="13843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4056063" y="25939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4056063" y="528637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5581650" y="4125913"/>
            <a:ext cx="3321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6529388" y="3295650"/>
            <a:ext cx="3738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3811588" y="4083050"/>
            <a:ext cx="3738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2" name="Oval 13"/>
          <p:cNvSpPr>
            <a:spLocks noChangeArrowheads="1"/>
          </p:cNvSpPr>
          <p:nvPr/>
        </p:nvSpPr>
        <p:spPr bwMode="auto">
          <a:xfrm>
            <a:off x="1358900" y="3671888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4" name="Text Box 62"/>
          <p:cNvSpPr txBox="1">
            <a:spLocks noChangeArrowheads="1"/>
          </p:cNvSpPr>
          <p:nvPr/>
        </p:nvSpPr>
        <p:spPr bwMode="auto">
          <a:xfrm>
            <a:off x="7145338" y="1779588"/>
            <a:ext cx="6655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(1, 0)</a:t>
            </a:r>
          </a:p>
        </p:txBody>
      </p:sp>
      <p:sp>
        <p:nvSpPr>
          <p:cNvPr id="55" name="Line 52"/>
          <p:cNvSpPr>
            <a:spLocks noChangeShapeType="1"/>
          </p:cNvSpPr>
          <p:nvPr/>
        </p:nvSpPr>
        <p:spPr bwMode="auto">
          <a:xfrm flipV="1">
            <a:off x="6951663" y="2366963"/>
            <a:ext cx="615950" cy="1398587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6" name="Line 59"/>
          <p:cNvSpPr>
            <a:spLocks noChangeShapeType="1"/>
          </p:cNvSpPr>
          <p:nvPr/>
        </p:nvSpPr>
        <p:spPr bwMode="auto">
          <a:xfrm flipV="1">
            <a:off x="5916613" y="3763962"/>
            <a:ext cx="1058862" cy="377825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7" name="Line 15"/>
          <p:cNvSpPr>
            <a:spLocks noChangeShapeType="1"/>
          </p:cNvSpPr>
          <p:nvPr/>
        </p:nvSpPr>
        <p:spPr bwMode="auto">
          <a:xfrm>
            <a:off x="3209545" y="4143376"/>
            <a:ext cx="1022350" cy="484187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8" name="Text Box 48"/>
          <p:cNvSpPr txBox="1">
            <a:spLocks noChangeArrowheads="1"/>
          </p:cNvSpPr>
          <p:nvPr/>
        </p:nvSpPr>
        <p:spPr bwMode="auto">
          <a:xfrm>
            <a:off x="4483100" y="5051425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Y</a:t>
            </a: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>
            <a:off x="4261092" y="4680502"/>
            <a:ext cx="604837" cy="13843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>
            <a:off x="4129088" y="5989638"/>
            <a:ext cx="104067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, 1 –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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61" name="Line 11"/>
          <p:cNvSpPr>
            <a:spLocks noChangeShapeType="1"/>
          </p:cNvSpPr>
          <p:nvPr/>
        </p:nvSpPr>
        <p:spPr bwMode="auto">
          <a:xfrm flipV="1">
            <a:off x="1474822" y="2359025"/>
            <a:ext cx="604837" cy="13843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62" name="Line 21"/>
          <p:cNvSpPr>
            <a:spLocks noChangeShapeType="1"/>
          </p:cNvSpPr>
          <p:nvPr/>
        </p:nvSpPr>
        <p:spPr bwMode="auto">
          <a:xfrm flipV="1">
            <a:off x="462929" y="3731418"/>
            <a:ext cx="1035050" cy="415925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63" name="Text Box 24"/>
          <p:cNvSpPr txBox="1">
            <a:spLocks noChangeArrowheads="1"/>
          </p:cNvSpPr>
          <p:nvPr/>
        </p:nvSpPr>
        <p:spPr bwMode="auto">
          <a:xfrm>
            <a:off x="776288" y="1519238"/>
            <a:ext cx="1430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(1 – 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(1 – ),</a:t>
            </a:r>
            <a:b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    (1 – )</a:t>
            </a: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88" y="4557714"/>
            <a:ext cx="1758827" cy="88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1519239"/>
            <a:ext cx="1738612" cy="86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520" y="4853354"/>
            <a:ext cx="1712760" cy="113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Oval 20"/>
          <p:cNvSpPr>
            <a:spLocks noChangeArrowheads="1"/>
          </p:cNvSpPr>
          <p:nvPr/>
        </p:nvSpPr>
        <p:spPr bwMode="auto">
          <a:xfrm>
            <a:off x="6896100" y="3684587"/>
            <a:ext cx="158750" cy="1587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418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4054" y="1245858"/>
            <a:ext cx="8695857" cy="384159"/>
          </a:xfrm>
        </p:spPr>
        <p:txBody>
          <a:bodyPr/>
          <a:lstStyle/>
          <a:p>
            <a:r>
              <a:rPr lang="de-DE" dirty="0" smtClean="0"/>
              <a:t>STRATEGISCHES VERHANDELN (6)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974574"/>
            <a:ext cx="8697417" cy="4226202"/>
          </a:xfrm>
        </p:spPr>
        <p:txBody>
          <a:bodyPr/>
          <a:lstStyle/>
          <a:p>
            <a:endParaRPr lang="de-DE" sz="1600" dirty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spiel endet unmittelbar nach periode 1. </a:t>
            </a: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SPIELER A ERHÄLT 	1 –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(1 – )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EINHEITEN.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SPIELER B ERHÄLT 	 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(1 – )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EINHEITEN. </a:t>
            </a: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	WER ERHÄLT MEHR? </a:t>
            </a: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endParaRPr lang="en-US" altLang="de-DE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x</a:t>
            </a:r>
            <a:r>
              <a:rPr lang="en-US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= 1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–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(1 – ) ≥ ½ 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    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≤ 1/2(1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)</a:t>
            </a:r>
            <a:b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</a:br>
            <a:endParaRPr lang="en-US" altLang="de-DE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defTabSz="912813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</a:pPr>
            <a:r>
              <a:rPr lang="de-AT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DAHER ERHÄLT SPIELER A MEHR ALS SPIELER B, WENN SPIELER B IM VERHÄLTNIS ZU SPIELER A „ZU UNGEDULDIG“ IST.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 </a:t>
            </a:r>
            <a:endParaRPr lang="en-US" altLang="de-DE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527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9585" y="1245857"/>
            <a:ext cx="8695857" cy="357655"/>
          </a:xfrm>
        </p:spPr>
        <p:txBody>
          <a:bodyPr/>
          <a:lstStyle/>
          <a:p>
            <a:r>
              <a:rPr lang="de-DE" dirty="0" smtClean="0"/>
              <a:t>BESTE ANTWORT UND NASH-GLEICHGEWICHT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50913" y="1992830"/>
            <a:ext cx="8697417" cy="4280452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UM DAS NASH-GLEICHGEWICHT ZU FINDEN, LEGEn wir die beiden kurven der besten antwort übereinander und erhalten: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/>
          </a:p>
          <a:p>
            <a:r>
              <a:rPr lang="de-DE" sz="1600" b="0" dirty="0"/>
              <a:t>	</a:t>
            </a:r>
            <a:r>
              <a:rPr lang="de-DE" sz="1600" b="0" dirty="0" smtClean="0"/>
              <a:t>		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nash-gleichgewicht: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IST DIE BESTE ANTWORT AUF a</a:t>
            </a:r>
            <a:r>
              <a:rPr lang="en-US" altLang="de-DE" sz="1600" b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.</a:t>
            </a:r>
            <a:b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</a:b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			a</a:t>
            </a:r>
            <a:r>
              <a:rPr lang="en-US" altLang="de-DE" sz="1600" b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IST DIE BESTE ANTWORT AUF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</a:t>
            </a:r>
            <a:r>
              <a:rPr lang="en-US" altLang="de-DE" sz="1600" b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6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			ES GIBT KEIN ZWEITES NASH-GLEICHGEWICHT.</a:t>
            </a:r>
            <a:endParaRPr lang="en-US" altLang="de-DE" sz="16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1524000" y="3429000"/>
            <a:ext cx="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524000" y="5715000"/>
            <a:ext cx="2743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1524000" y="3886200"/>
            <a:ext cx="19050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rot="16200000">
            <a:off x="2438400" y="48006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1524000" y="48006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Oval 17"/>
          <p:cNvSpPr>
            <a:spLocks noChangeArrowheads="1"/>
          </p:cNvSpPr>
          <p:nvPr/>
        </p:nvSpPr>
        <p:spPr bwMode="auto">
          <a:xfrm>
            <a:off x="1447800" y="38100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Oval 18"/>
          <p:cNvSpPr>
            <a:spLocks noChangeArrowheads="1"/>
          </p:cNvSpPr>
          <p:nvPr/>
        </p:nvSpPr>
        <p:spPr bwMode="auto">
          <a:xfrm>
            <a:off x="1447800" y="47244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rot="16200000">
            <a:off x="1981200" y="5257800"/>
            <a:ext cx="914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2362200" y="56388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3276600" y="5638800"/>
            <a:ext cx="152400" cy="152400"/>
          </a:xfrm>
          <a:prstGeom prst="ellipse">
            <a:avLst/>
          </a:prstGeom>
          <a:solidFill>
            <a:srgbClr val="555555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2209800" y="4546600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400" dirty="0" smtClean="0">
                <a:solidFill>
                  <a:srgbClr val="000000"/>
                </a:solidFill>
                <a:latin typeface="Tahoma" pitchFamily="34" charset="0"/>
              </a:rPr>
              <a:t>+</a:t>
            </a: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3276600" y="4724400"/>
            <a:ext cx="80962" cy="76200"/>
          </a:xfrm>
          <a:prstGeom prst="ellipse">
            <a:avLst/>
          </a:prstGeom>
          <a:solidFill>
            <a:srgbClr val="FFFFFF"/>
          </a:solidFill>
          <a:ln w="31750">
            <a:solidFill>
              <a:srgbClr val="CBCBCB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61" y="3018468"/>
            <a:ext cx="1567139" cy="410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53" y="5693210"/>
            <a:ext cx="1537156" cy="41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07" y="5693209"/>
            <a:ext cx="516472" cy="45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5693209"/>
            <a:ext cx="528178" cy="45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22" y="4654712"/>
            <a:ext cx="477078" cy="411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86" y="3725027"/>
            <a:ext cx="496662" cy="4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3124200" y="3632200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400" dirty="0" smtClean="0">
                <a:solidFill>
                  <a:srgbClr val="000000"/>
                </a:solidFill>
                <a:latin typeface="Tahoma" pitchFamily="34" charset="0"/>
              </a:rPr>
              <a:t>+</a:t>
            </a:r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3557588" y="3962400"/>
            <a:ext cx="914400" cy="381000"/>
          </a:xfrm>
          <a:custGeom>
            <a:avLst/>
            <a:gdLst>
              <a:gd name="T0" fmla="*/ 1451610000 w 576"/>
              <a:gd name="T1" fmla="*/ 604837500 h 240"/>
              <a:gd name="T2" fmla="*/ 725805000 w 576"/>
              <a:gd name="T3" fmla="*/ 483870000 h 240"/>
              <a:gd name="T4" fmla="*/ 241935000 w 576"/>
              <a:gd name="T5" fmla="*/ 241935000 h 240"/>
              <a:gd name="T6" fmla="*/ 0 w 576"/>
              <a:gd name="T7" fmla="*/ 0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576"/>
              <a:gd name="T13" fmla="*/ 0 h 240"/>
              <a:gd name="T14" fmla="*/ 576 w 576"/>
              <a:gd name="T15" fmla="*/ 240 h 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" h="240">
                <a:moveTo>
                  <a:pt x="576" y="240"/>
                </a:moveTo>
                <a:cubicBezTo>
                  <a:pt x="472" y="228"/>
                  <a:pt x="368" y="216"/>
                  <a:pt x="288" y="192"/>
                </a:cubicBezTo>
                <a:cubicBezTo>
                  <a:pt x="208" y="168"/>
                  <a:pt x="144" y="128"/>
                  <a:pt x="96" y="96"/>
                </a:cubicBezTo>
                <a:cubicBezTo>
                  <a:pt x="48" y="64"/>
                  <a:pt x="24" y="32"/>
                  <a:pt x="0" y="0"/>
                </a:cubicBezTo>
              </a:path>
            </a:pathLst>
          </a:custGeom>
          <a:noFill/>
          <a:ln w="5080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365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559" y="1153092"/>
            <a:ext cx="8695857" cy="317899"/>
          </a:xfrm>
        </p:spPr>
        <p:txBody>
          <a:bodyPr/>
          <a:lstStyle/>
          <a:p>
            <a:r>
              <a:rPr lang="de-DE" dirty="0" smtClean="0"/>
              <a:t>NASH-GLEICHGEWICHT IN DER STRATEGISCHEN FORM DES SPIELS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762539"/>
            <a:ext cx="8697417" cy="4438237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ES 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GIBT KEIN ZWEITES 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NASH-GLEICHGEWICHT.</a:t>
            </a:r>
            <a:endParaRPr lang="en-US" altLang="de-DE" sz="16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987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rot="16200000">
            <a:off x="40195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765425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6, 4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3, 5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4, 3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66FF"/>
                </a:solidFill>
                <a:cs typeface="Arial" panose="020B0604020202020204" pitchFamily="34" charset="0"/>
              </a:rPr>
              <a:t>5</a:t>
            </a:r>
            <a:r>
              <a:rPr lang="en-US" altLang="de-DE" sz="2800" dirty="0" smtClean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de-DE" sz="2800" dirty="0" smtClean="0">
                <a:solidFill>
                  <a:srgbClr val="33CC33"/>
                </a:solidFill>
                <a:cs typeface="Arial" panose="020B0604020202020204" pitchFamily="34" charset="0"/>
              </a:rPr>
              <a:t>7</a:t>
            </a: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1484242" y="5342144"/>
            <a:ext cx="48950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="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="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 IST DIE EINZIGE BESTE ANTWORT AUF a</a:t>
            </a:r>
            <a:r>
              <a:rPr lang="en-US" altLang="de-DE" sz="1600" b="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="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. 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="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="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de-DE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IST DIE EINZIGE BESTE ANTWORT AUF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 a</a:t>
            </a:r>
            <a:r>
              <a:rPr lang="en-US" altLang="de-DE" sz="1600" b="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="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  <a:endParaRPr lang="en-US" altLang="de-DE" sz="1600" b="0" dirty="0" smtClean="0">
              <a:solidFill>
                <a:srgbClr val="000000"/>
              </a:solidFill>
              <a:cs typeface="Arial" panose="020B0604020202020204" pitchFamily="34" charset="0"/>
              <a:sym typeface="Symbol" pitchFamily="18" charset="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140075" y="2155568"/>
            <a:ext cx="12650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8194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44958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26249" y="3657600"/>
            <a:ext cx="12574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712224" y="3189331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712224" y="4321433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74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93657"/>
            <a:ext cx="8695857" cy="410664"/>
          </a:xfrm>
        </p:spPr>
        <p:txBody>
          <a:bodyPr/>
          <a:lstStyle/>
          <a:p>
            <a:r>
              <a:rPr lang="de-DE" dirty="0" smtClean="0"/>
              <a:t>GEMISCHTE STRATEGIEN UND BESTE ANTWORT (1)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79443"/>
            <a:ext cx="8697417" cy="5221357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IST DIE WAHRSCHEINLICHKEIT, DASS  A  AKTION a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WÄHLT.</a:t>
            </a:r>
            <a:endParaRPr lang="en-US" altLang="de-DE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IST DIE WAHRSCHEINLICHKEIT,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DASS 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AKTION a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WÄHLT.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3 + 3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5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WENN 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     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 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½.</a:t>
            </a: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</a:br>
            <a:r>
              <a:rPr lang="en-US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FÜR GEGEBENES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SIND DAHER DIE BESTEN ANTWORTEN FÜR A: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a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(</a:t>
            </a:r>
            <a:r>
              <a:rPr lang="en-US" altLang="de-DE" sz="1600" i="1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D. H.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), WENN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&gt; 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a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(</a:t>
            </a:r>
            <a:r>
              <a:rPr lang="en-US" altLang="de-DE" sz="1600" i="1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D. H.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0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), WENN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&lt; 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a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ODER a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(</a:t>
            </a:r>
            <a:r>
              <a:rPr lang="en-US" altLang="de-DE" sz="1600" i="1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D. H.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0 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 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), WENN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ea typeface="MS PGothic" pitchFamily="34" charset="-128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765425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6, 4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70400" y="311785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3, 5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33CC33"/>
                </a:solidFill>
                <a:latin typeface="+mj-lt"/>
              </a:rPr>
              <a:t>4</a:t>
            </a: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, 3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FF33CC"/>
                </a:solidFill>
                <a:latin typeface="+mj-lt"/>
              </a:rPr>
              <a:t>5</a:t>
            </a: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, 7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8194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4958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712224" y="3189331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712224" y="4321433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140075" y="2155568"/>
            <a:ext cx="12650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726249" y="3657600"/>
            <a:ext cx="12574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526917" y="1692537"/>
            <a:ext cx="37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lnSpc>
                <a:spcPct val="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&gt;</a:t>
            </a:r>
            <a:b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=</a:t>
            </a:r>
            <a:b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&lt;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603241" y="1688438"/>
            <a:ext cx="37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lnSpc>
                <a:spcPct val="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&gt;</a:t>
            </a:r>
            <a:b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=</a:t>
            </a:r>
            <a:b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8138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3811" y="914554"/>
            <a:ext cx="8695857" cy="357655"/>
          </a:xfrm>
        </p:spPr>
        <p:txBody>
          <a:bodyPr/>
          <a:lstStyle/>
          <a:p>
            <a:r>
              <a:rPr lang="de-DE" dirty="0" smtClean="0"/>
              <a:t>GEMISCHTE STRATEGIE UND KURVE DER BESTEN ANTWORT (1)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</a:t>
            </a:r>
            <a:r>
              <a:rPr lang="de-DE" dirty="0" err="1" smtClean="0"/>
              <a:t>Gruyter</a:t>
            </a:r>
            <a:r>
              <a:rPr lang="de-DE" dirty="0" smtClean="0"/>
              <a:t>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2057400" y="3543300"/>
            <a:ext cx="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057400" y="5829300"/>
            <a:ext cx="2743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2057400" y="5816600"/>
            <a:ext cx="914400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19"/>
          <p:cNvSpPr>
            <a:spLocks noChangeShapeType="1"/>
          </p:cNvSpPr>
          <p:nvPr/>
        </p:nvSpPr>
        <p:spPr bwMode="auto">
          <a:xfrm>
            <a:off x="2984500" y="3973513"/>
            <a:ext cx="0" cy="1871662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2971800" y="4000500"/>
            <a:ext cx="9144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200000">
            <a:off x="2971800" y="49149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057400" y="40005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600575" y="5753100"/>
            <a:ext cx="581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400" b="0" dirty="0" smtClean="0">
                <a:solidFill>
                  <a:srgbClr val="000000"/>
                </a:solidFill>
                <a:latin typeface="Tahoma" pitchFamily="34" charset="0"/>
                <a:sym typeface="Symbol" pitchFamily="18" charset="2"/>
              </a:rPr>
              <a:t></a:t>
            </a:r>
            <a:r>
              <a:rPr lang="en-US" altLang="de-DE" sz="2400" b="0" baseline="30000" dirty="0" smtClean="0">
                <a:solidFill>
                  <a:srgbClr val="000000"/>
                </a:solidFill>
                <a:latin typeface="Tahoma" pitchFamily="34" charset="0"/>
              </a:rPr>
              <a:t>B</a:t>
            </a:r>
            <a:r>
              <a:rPr lang="en-US" altLang="de-DE" sz="2400" b="0" baseline="-25000" dirty="0" smtClean="0">
                <a:solidFill>
                  <a:srgbClr val="000000"/>
                </a:solidFill>
                <a:latin typeface="Tahoma" pitchFamily="34" charset="0"/>
              </a:rPr>
              <a:t>1</a:t>
            </a:r>
            <a:endParaRPr lang="en-US" altLang="de-DE" sz="2400" b="0" dirty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716338" y="5851525"/>
            <a:ext cx="322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2749550" y="5851525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000" b="0" dirty="0" smtClean="0">
                <a:solidFill>
                  <a:srgbClr val="000000"/>
                </a:solidFill>
                <a:latin typeface="Tahoma" pitchFamily="34" charset="0"/>
              </a:rPr>
              <a:t>½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735138" y="5622925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latin typeface="Tahoma" pitchFamily="34" charset="0"/>
              </a:rPr>
              <a:t>0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735138" y="3797300"/>
            <a:ext cx="2968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22" name="Inhaltsplatzhalter 21"/>
          <p:cNvSpPr>
            <a:spLocks noGrp="1"/>
          </p:cNvSpPr>
          <p:nvPr>
            <p:ph idx="1"/>
          </p:nvPr>
        </p:nvSpPr>
        <p:spPr>
          <a:xfrm rot="10800000" flipV="1">
            <a:off x="787057" y="1802296"/>
            <a:ext cx="8697417" cy="4444196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1600" b="0" cap="none" spc="0" dirty="0" smtClean="0">
              <a:latin typeface="Tahoma" pitchFamily="34" charset="0"/>
              <a:ea typeface="MS PGothic" pitchFamily="34" charset="-128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600" cap="none" spc="0" dirty="0" smtClean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A’s BESTE ANTWORT IST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600" b="0" cap="none" spc="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</a:t>
            </a:r>
            <a:r>
              <a:rPr lang="en-US" altLang="ja-JP" sz="1600" b="0" cap="none" spc="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         	</a:t>
            </a:r>
            <a:r>
              <a:rPr lang="en-US" altLang="ja-JP" sz="1600" cap="none" spc="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ja-JP" sz="1600" cap="none" spc="0" baseline="3000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ja-JP" sz="1600" cap="none" spc="0" baseline="-2500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ja-JP" sz="1600" cap="none" spc="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(</a:t>
            </a:r>
            <a:r>
              <a:rPr lang="en-US" altLang="ja-JP" sz="1600" i="1" cap="none" spc="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D. H.</a:t>
            </a:r>
            <a:r>
              <a:rPr lang="en-US" altLang="ja-JP" sz="1600" cap="none" spc="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ja-JP" sz="1600" cap="none" spc="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cap="none" spc="0" baseline="3000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ja-JP" sz="1600" cap="none" spc="0" baseline="-2500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ja-JP" sz="1600" cap="none" spc="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1</a:t>
            </a:r>
            <a:r>
              <a:rPr lang="en-US" altLang="ja-JP" sz="1600" cap="none" spc="0" dirty="0" smtClean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), WENN </a:t>
            </a:r>
            <a:r>
              <a:rPr lang="en-US" altLang="ja-JP" sz="1600" cap="none" spc="0" baseline="3000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ja-JP" sz="1600" cap="none" spc="0" baseline="-2500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ja-JP" sz="1600" cap="none" spc="0" dirty="0">
                <a:solidFill>
                  <a:srgbClr val="FF33CC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&gt; 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                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    		</a:t>
            </a:r>
            <a:r>
              <a:rPr lang="en-US" altLang="de-DE" sz="1600" cap="none" spc="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3000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cap="none" spc="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(</a:t>
            </a:r>
            <a:r>
              <a:rPr lang="en-US" altLang="de-DE" sz="1600" i="1" cap="none" spc="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D. H.</a:t>
            </a:r>
            <a:r>
              <a:rPr lang="en-US" altLang="de-DE" sz="1600" cap="none" spc="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0</a:t>
            </a:r>
            <a:r>
              <a:rPr lang="en-US" altLang="de-DE" sz="1600" cap="none" spc="0" dirty="0" smtClean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), WENN </a:t>
            </a:r>
            <a:r>
              <a:rPr lang="en-US" altLang="de-DE" sz="1600" cap="none" spc="0" baseline="3000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 </a:t>
            </a:r>
            <a:r>
              <a:rPr lang="en-US" altLang="de-DE" sz="1600" cap="none" spc="0" dirty="0">
                <a:solidFill>
                  <a:srgbClr val="0066FF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&lt; ½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                       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	</a:t>
            </a:r>
            <a:r>
              <a:rPr lang="en-US" altLang="de-DE" sz="1600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3000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ODER a</a:t>
            </a:r>
            <a:r>
              <a:rPr lang="en-US" altLang="de-DE" sz="1600" cap="none" spc="0" baseline="3000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(</a:t>
            </a:r>
            <a:r>
              <a:rPr lang="en-US" altLang="de-DE" sz="1600" i="1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D. H.</a:t>
            </a:r>
            <a:r>
              <a:rPr lang="en-US" altLang="de-DE" sz="1600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0  </a:t>
            </a:r>
            <a:r>
              <a:rPr lang="en-US" altLang="de-DE" sz="1600" cap="none" spc="0" baseline="3000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 1</a:t>
            </a:r>
            <a:r>
              <a:rPr lang="en-US" altLang="de-DE" sz="1600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), WENN </a:t>
            </a:r>
            <a:r>
              <a:rPr lang="en-US" altLang="de-DE" sz="1600" cap="none" spc="0" baseline="3000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600" cap="none" spc="0" dirty="0" smtClean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A’s </a:t>
            </a:r>
            <a:r>
              <a:rPr lang="en-US" altLang="ja-JP" sz="1600" cap="none" spc="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BESTE ANTWORT</a:t>
            </a:r>
            <a:r>
              <a:rPr lang="en-US" altLang="de-DE" sz="1600" b="0" cap="none" spc="0" dirty="0" smtClean="0">
                <a:solidFill>
                  <a:srgbClr val="33CC33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                                          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5327650" y="3892550"/>
            <a:ext cx="288579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DAS IST A</a:t>
            </a:r>
            <a:r>
              <a:rPr lang="ja-JP" alt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 KURVE DER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BESTEN ANTWORT, WENN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DIE SPIELER GEMISCHTE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STRATEGIEN SPIELEN</a:t>
            </a:r>
            <a:r>
              <a:rPr lang="en-US" altLang="ja-JP" sz="1600" dirty="0" smtClean="0">
                <a:solidFill>
                  <a:srgbClr val="000000"/>
                </a:solidFill>
                <a:latin typeface="+mj-lt"/>
              </a:rPr>
              <a:t>.</a:t>
            </a:r>
            <a:endParaRPr lang="en-US" altLang="de-DE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664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56059"/>
            <a:ext cx="8695857" cy="410664"/>
          </a:xfrm>
        </p:spPr>
        <p:txBody>
          <a:bodyPr/>
          <a:lstStyle/>
          <a:p>
            <a:r>
              <a:rPr lang="de-DE" dirty="0" smtClean="0"/>
              <a:t>GEMISCHTE STRATEGIEN UND BESTE ANTWORT (2)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79443"/>
            <a:ext cx="8697417" cy="5221357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IST DIE WAHRSCHEINLICHKEIT, DASS  A  AKTION a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WÄHLT.</a:t>
            </a:r>
            <a:endParaRPr lang="en-US" altLang="de-DE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IST DIE WAHRSCHEINLICHKEIT,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DASS 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 AKTION a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WÄHLT.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3 +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&lt; 7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FÜR ALLE 0 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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 1.</a:t>
            </a: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</a:br>
            <a:r>
              <a:rPr lang="en-US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FÜR EIN GEGEBENES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IST DIE BESTE ANTWORT FÜR A IMMER: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	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a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(D. H. IMMER IST </a:t>
            </a:r>
            <a:r>
              <a:rPr lang="en-US" altLang="de-DE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de-DE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 = </a:t>
            </a:r>
            <a:r>
              <a:rPr lang="en-US" altLang="de-DE" sz="160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0).</a:t>
            </a:r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0" y="2819400"/>
            <a:ext cx="3429000" cy="22098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013200" y="2819400"/>
            <a:ext cx="0" cy="2209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rot="16200000">
            <a:off x="4006850" y="2203450"/>
            <a:ext cx="0" cy="34163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95800" y="3070328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3, </a:t>
            </a:r>
            <a:r>
              <a:rPr lang="en-US" altLang="de-DE" sz="2800" dirty="0" smtClean="0">
                <a:solidFill>
                  <a:srgbClr val="0FBE0D"/>
                </a:solidFill>
                <a:latin typeface="+mj-lt"/>
              </a:rPr>
              <a:t>5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765425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latin typeface="+mj-lt"/>
              </a:rPr>
              <a:t>4</a:t>
            </a: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, 3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470400" y="4229100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2800" dirty="0" smtClean="0">
                <a:latin typeface="+mj-lt"/>
              </a:rPr>
              <a:t>5</a:t>
            </a:r>
            <a:r>
              <a:rPr lang="en-US" altLang="de-DE" sz="2800" dirty="0" smtClean="0">
                <a:solidFill>
                  <a:srgbClr val="000000"/>
                </a:solidFill>
                <a:latin typeface="+mj-lt"/>
              </a:rPr>
              <a:t>, </a:t>
            </a:r>
            <a:r>
              <a:rPr lang="en-US" altLang="de-DE" sz="2800" dirty="0" smtClean="0">
                <a:solidFill>
                  <a:srgbClr val="FF0000"/>
                </a:solidFill>
                <a:latin typeface="+mj-lt"/>
              </a:rPr>
              <a:t>7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8194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495800" y="2409855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712224" y="3189331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712224" y="4200353"/>
            <a:ext cx="4732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140075" y="2155568"/>
            <a:ext cx="12650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726249" y="3657600"/>
            <a:ext cx="12574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765425" y="3138487"/>
            <a:ext cx="78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+mn-cs"/>
              </a:rPr>
              <a:t>6</a:t>
            </a:r>
            <a:r>
              <a:rPr kumimoji="0" lang="en-US" alt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+mn-cs"/>
              </a:rPr>
              <a:t>, 4</a:t>
            </a:r>
            <a:endParaRPr kumimoji="0" lang="en-US" altLang="de-DE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13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3671" y="1510902"/>
            <a:ext cx="8695857" cy="357655"/>
          </a:xfrm>
        </p:spPr>
        <p:txBody>
          <a:bodyPr/>
          <a:lstStyle/>
          <a:p>
            <a:r>
              <a:rPr lang="de-DE" dirty="0" smtClean="0"/>
              <a:t>GEMISCHTE STRATEGIE UND KURVE DER BESTEN ANTWORT 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2891" y="2381940"/>
            <a:ext cx="8697417" cy="3828360"/>
          </a:xfrm>
        </p:spPr>
        <p:txBody>
          <a:bodyPr/>
          <a:lstStyle/>
          <a:p>
            <a:endParaRPr lang="de-DE" dirty="0" smtClean="0"/>
          </a:p>
          <a:p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b‘</a:t>
            </a:r>
            <a:r>
              <a:rPr lang="de-DE" sz="160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BESTE ANTWORT IST IMMER </a:t>
            </a:r>
            <a:r>
              <a:rPr lang="en-US" altLang="ja-JP" sz="160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ja-JP" sz="160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B</a:t>
            </a:r>
            <a:r>
              <a:rPr lang="en-US" altLang="ja-JP" sz="160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Symbol" pitchFamily="18" charset="2"/>
              </a:rPr>
              <a:t>2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</a:t>
            </a:r>
            <a:r>
              <a:rPr lang="de-DE" dirty="0" err="1" smtClean="0"/>
              <a:t>Gruyter</a:t>
            </a:r>
            <a:r>
              <a:rPr lang="de-DE" dirty="0" smtClean="0"/>
              <a:t>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2057400" y="3543300"/>
            <a:ext cx="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057400" y="5829300"/>
            <a:ext cx="2743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200000">
            <a:off x="2971800" y="49149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600575" y="5753100"/>
            <a:ext cx="4780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latin typeface="+mj-lt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latin typeface="+mj-lt"/>
              </a:rPr>
              <a:t>B</a:t>
            </a:r>
            <a:r>
              <a:rPr lang="en-US" altLang="de-DE" sz="1600" baseline="-25000" dirty="0" smtClean="0">
                <a:solidFill>
                  <a:srgbClr val="000000"/>
                </a:solidFill>
                <a:latin typeface="+mj-lt"/>
              </a:rPr>
              <a:t>1</a:t>
            </a:r>
            <a:endParaRPr lang="en-US" altLang="de-DE" sz="16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716338" y="585152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2749550" y="5851525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½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735138" y="5622925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0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735138" y="37973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2057400" y="4000500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447800" y="3390900"/>
            <a:ext cx="4764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aseline="30000" dirty="0" smtClean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en-US" altLang="de-DE" sz="1600" baseline="-25000" dirty="0" smtClean="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 flipV="1">
            <a:off x="2058988" y="3992563"/>
            <a:ext cx="0" cy="1846262"/>
          </a:xfrm>
          <a:prstGeom prst="line">
            <a:avLst/>
          </a:prstGeom>
          <a:noFill/>
          <a:ln w="57150">
            <a:solidFill>
              <a:srgbClr val="5F5F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615" y="3932273"/>
            <a:ext cx="3075109" cy="122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7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2191</Words>
  <Application>Microsoft Office PowerPoint</Application>
  <PresentationFormat>A4-Papier (210x297 mm)</PresentationFormat>
  <Paragraphs>593</Paragraphs>
  <Slides>33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41" baseType="lpstr">
      <vt:lpstr>Times New Roman</vt:lpstr>
      <vt:lpstr>MS PGothic</vt:lpstr>
      <vt:lpstr>Tahoma</vt:lpstr>
      <vt:lpstr>Symbol</vt:lpstr>
      <vt:lpstr>Arial</vt:lpstr>
      <vt:lpstr>Wingdings 3</vt:lpstr>
      <vt:lpstr>MS PGothic</vt:lpstr>
      <vt:lpstr>2015_deGruyter_ppt_screen_template_Arial</vt:lpstr>
      <vt:lpstr>30. Kapitel </vt:lpstr>
      <vt:lpstr>Beste antworten</vt:lpstr>
      <vt:lpstr>Kurven der besten antwort</vt:lpstr>
      <vt:lpstr>BESTE ANTWORT UND NASH-GLEICHGEWICHT </vt:lpstr>
      <vt:lpstr>NASH-GLEICHGEWICHT IN DER STRATEGISCHEN FORM DES SPIELS</vt:lpstr>
      <vt:lpstr>GEMISCHTE STRATEGIEN UND BESTE ANTWORT (1) </vt:lpstr>
      <vt:lpstr>GEMISCHTE STRATEGIE UND KURVE DER BESTEN ANTWORT (1)</vt:lpstr>
      <vt:lpstr>GEMISCHTE STRATEGIEN UND BESTE ANTWORT (2) </vt:lpstr>
      <vt:lpstr>GEMISCHTE STRATEGIE UND KURVE DER BESTEN ANTWORT (2)</vt:lpstr>
      <vt:lpstr>KURVEN DER BESTEN ANTWORT UND NASH-GLEICHGEWICHT </vt:lpstr>
      <vt:lpstr>GEMISCHTE STRATEGIEN UND BESTE ANTWORT </vt:lpstr>
      <vt:lpstr>KURVEN DER BESTEN ANTWORTEN </vt:lpstr>
      <vt:lpstr>BESTE ANTWORTEN UND MULTIPLE NASH-GLEICHGEWICHTE </vt:lpstr>
      <vt:lpstr>Einige wichtige typen von spielen</vt:lpstr>
      <vt:lpstr>Koordinationsspiele – kampf der geschlechter  </vt:lpstr>
      <vt:lpstr>kampf der geschlechter – NASH-GLEICHGEWICHTE </vt:lpstr>
      <vt:lpstr>Koordinationsspiele – das gefangenendilemma </vt:lpstr>
      <vt:lpstr>Koordinationsspiele – sicherheitsspiele </vt:lpstr>
      <vt:lpstr>Koordinationsspiele – mutprobe </vt:lpstr>
      <vt:lpstr>WETTBEWERBSSPIELE – reine strategien</vt:lpstr>
      <vt:lpstr>Wettbewerbsspiele – gemischte strategien </vt:lpstr>
      <vt:lpstr>KOEXISTENZSPIELE – REINE STRATEGIEN </vt:lpstr>
      <vt:lpstr>KOEXISTENZSPIELE – GEMISCHTE STRATEGIEN (1) </vt:lpstr>
      <vt:lpstr>KOEXISTENZSPIELE – GEMISCHTE STRATEGIEN (2) </vt:lpstr>
      <vt:lpstr>SPIELE MIT SELBSTBINDUNG </vt:lpstr>
      <vt:lpstr>SPIELE MIT SELBSTBINDUNG – teilspielperfektes gleichgewicht</vt:lpstr>
      <vt:lpstr>Verhandlungsspiele </vt:lpstr>
      <vt:lpstr>STRATEGISCHES VERHANDELN (1)</vt:lpstr>
      <vt:lpstr>STRATEGISCHES VERHANDELN (2)</vt:lpstr>
      <vt:lpstr>STRATEGISCHES VERHANDELN (3)</vt:lpstr>
      <vt:lpstr>STRATEGISCHES VERHANDELN (4)</vt:lpstr>
      <vt:lpstr>STRATEGISCHES VERHANDELN (5)</vt:lpstr>
      <vt:lpstr>STRATEGISCHES VERHANDELN (6)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2016-08-17T10:24:26Z</dcterms:modified>
</cp:coreProperties>
</file>