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17"/>
  </p:notesMasterIdLst>
  <p:sldIdLst>
    <p:sldId id="737" r:id="rId2"/>
    <p:sldId id="722" r:id="rId3"/>
    <p:sldId id="725" r:id="rId4"/>
    <p:sldId id="726" r:id="rId5"/>
    <p:sldId id="727" r:id="rId6"/>
    <p:sldId id="723" r:id="rId7"/>
    <p:sldId id="728" r:id="rId8"/>
    <p:sldId id="729" r:id="rId9"/>
    <p:sldId id="730" r:id="rId10"/>
    <p:sldId id="731" r:id="rId11"/>
    <p:sldId id="732" r:id="rId12"/>
    <p:sldId id="733" r:id="rId13"/>
    <p:sldId id="734" r:id="rId14"/>
    <p:sldId id="735" r:id="rId15"/>
    <p:sldId id="736" r:id="rId16"/>
  </p:sldIdLst>
  <p:sldSz cx="9906000" cy="6858000" type="A4"/>
  <p:notesSz cx="7099300" cy="10234613"/>
  <p:embeddedFontLst>
    <p:embeddedFont>
      <p:font typeface="Wingdings 3" panose="05040102010807070707" pitchFamily="18" charset="2"/>
      <p:regular r:id="rId18"/>
    </p:embeddedFont>
    <p:embeddedFont>
      <p:font typeface="ＭＳ Ｐゴシック" panose="020B0600070205080204" pitchFamily="34" charset="-128"/>
      <p:regular r:id="rId19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9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02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22. Kapitel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err="1">
                <a:ea typeface="ＭＳ Ｐゴシック" charset="-128"/>
              </a:rPr>
              <a:t>KostenKURVEN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298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9342" y="583249"/>
            <a:ext cx="8695857" cy="384160"/>
          </a:xfrm>
        </p:spPr>
        <p:txBody>
          <a:bodyPr/>
          <a:lstStyle/>
          <a:p>
            <a:r>
              <a:rPr lang="de-DE" dirty="0" smtClean="0"/>
              <a:t>KURZFRISTIGE UND LANGFRISTIGE GESAMTKOSTENKURVEN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0559" y="1086678"/>
            <a:ext cx="8697417" cy="5128592"/>
          </a:xfrm>
        </p:spPr>
        <p:txBody>
          <a:bodyPr/>
          <a:lstStyle/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Mp</a:t>
            </a:r>
            <a:r>
              <a:rPr 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ist der zusätzliche output für eine zusätzlich inputeinheit des variablen produktionsfaktors 1, ALSO DAS GRENZPRODUKT DES VARIABLEN INPUTS.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Ein unternehmen benötigt daher 1/mp</a:t>
            </a:r>
            <a:r>
              <a:rPr 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zusätzlicHeN input je zusätzlicher outputeinheit.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Eine inputeinheit kostet </a:t>
            </a:r>
            <a:r>
              <a:rPr lang="de-DE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 daher sind Die zusätzlichen kosten für die produktion einer zusätzliche outputeinheit, also die grenzkosten,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LANGFRISTIG KANN DAS UNTERNEHMEN AUCH DEN FIXEN FAKTOR VERÄNDERN; JE GRÖßER DIESER IST, UMSO GRÖßER WIRD DAS GRENZPRODUKT DES VARIABLEN FAKTORS SEIN, ODER UMSO NIEDRIGER WERDEN DIE GRENZKOSTEN DIESES INPUTS SEIN.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NEHMEN WIR AN, DAS UNTERNEHMEN KANN KURZFRISTIG IN DREI VERSCHIEDENEN SITUTATIONEN MIT JEWEILS UNTERSCHIEDLICHEN MENGEN DES FIXEN FAKTORS 2 SEIN; DABEI SEI 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c’ </a:t>
            </a:r>
            <a:r>
              <a:rPr lang="en-US" altLang="de-DE" sz="160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&lt; 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c’’ </a:t>
            </a:r>
            <a:r>
              <a:rPr lang="en-US" altLang="de-DE" sz="160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&lt; 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c’’’.</a:t>
            </a: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8521523"/>
              </p:ext>
            </p:extLst>
          </p:nvPr>
        </p:nvGraphicFramePr>
        <p:xfrm>
          <a:off x="4399722" y="3485600"/>
          <a:ext cx="1020417" cy="490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4" name="Formel" r:id="rId3" imgW="2028892" imgH="1009703" progId="Equation.3">
                  <p:embed/>
                </p:oleObj>
              </mc:Choice>
              <mc:Fallback>
                <p:oleObj name="Formel" r:id="rId3" imgW="2028892" imgH="1009703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9722" y="3485600"/>
                        <a:ext cx="1020417" cy="4900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942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315" y="530240"/>
            <a:ext cx="8695857" cy="331151"/>
          </a:xfrm>
        </p:spPr>
        <p:txBody>
          <a:bodyPr/>
          <a:lstStyle/>
          <a:p>
            <a:r>
              <a:rPr lang="de-DE" dirty="0" smtClean="0"/>
              <a:t>   LANGFRISTIGE GESAMTKOSTENKURVE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07165"/>
            <a:ext cx="8697417" cy="5193611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3426" y="-476356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3476414" y="5878066"/>
            <a:ext cx="35105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084819" y="5891033"/>
            <a:ext cx="40235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¢¢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7983791" y="592455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0" y="967685"/>
            <a:ext cx="343110" cy="4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662363" y="4843463"/>
            <a:ext cx="0" cy="10810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6332538" y="4006850"/>
            <a:ext cx="0" cy="19177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0662" y="5592486"/>
            <a:ext cx="36227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F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ymbol" pitchFamily="18" charset="2"/>
              </a:rPr>
              <a:t>¢</a:t>
            </a: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685891" y="5214408"/>
            <a:ext cx="47997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F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ymbol" pitchFamily="18" charset="2"/>
              </a:rPr>
              <a:t>¢¢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40662" y="4486552"/>
            <a:ext cx="57043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F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ymbol" pitchFamily="18" charset="2"/>
              </a:rPr>
              <a:t>¢¢¢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7215927" y="1515523"/>
            <a:ext cx="100256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ymbol" pitchFamily="18" charset="2"/>
              </a:rPr>
              <a:t>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7597379" y="2798012"/>
            <a:ext cx="124221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ymbol" pitchFamily="18" charset="2"/>
              </a:rPr>
              <a:t>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093222" y="3946525"/>
            <a:ext cx="134847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ymbol" pitchFamily="18" charset="2"/>
              </a:rPr>
              <a:t>¢¢¢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6480175" y="3946525"/>
            <a:ext cx="2694648" cy="61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c(y), </a:t>
            </a:r>
            <a:r>
              <a:rPr lang="de-AT" altLang="de-DE" sz="1600" kern="0" dirty="0" smtClean="0">
                <a:solidFill>
                  <a:srgbClr val="00B0F0"/>
                </a:solidFill>
              </a:rPr>
              <a:t>DIE LANGFRISTIGE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GESAMTKOSTENKURVE</a:t>
            </a:r>
            <a:r>
              <a:rPr kumimoji="0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4C1F"/>
                </a:solidFill>
                <a:effectLst/>
                <a:uLnTx/>
                <a:uFillTx/>
                <a:latin typeface="Arial" pitchFamily="34" charset="0"/>
              </a:rPr>
              <a:t>.</a:t>
            </a:r>
            <a:endParaRPr kumimoji="0" lang="en-US" altLang="de-DE" sz="1800" b="1" i="0" u="none" strike="noStrike" kern="0" cap="none" spc="0" normalizeH="0" baseline="0" noProof="0" dirty="0" smtClean="0">
              <a:ln>
                <a:noFill/>
              </a:ln>
              <a:solidFill>
                <a:srgbClr val="FF4C1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1496323" y="1258948"/>
            <a:ext cx="235000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FÜR 0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£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y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£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y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=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1496323" y="1697815"/>
            <a:ext cx="250389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FÜR y</a:t>
            </a:r>
            <a:r>
              <a:rPr lang="en-US" altLang="de-DE" sz="1600" dirty="0">
                <a:latin typeface="Symbol" pitchFamily="18" charset="2"/>
              </a:rPr>
              <a:t>¢</a:t>
            </a:r>
            <a:r>
              <a:rPr lang="en-US" altLang="de-DE" sz="1600" dirty="0"/>
              <a:t> </a:t>
            </a:r>
            <a:r>
              <a:rPr lang="en-US" altLang="de-DE" sz="1600" dirty="0">
                <a:latin typeface="Symbol" pitchFamily="18" charset="2"/>
              </a:rPr>
              <a:t>£</a:t>
            </a:r>
            <a:r>
              <a:rPr lang="en-US" altLang="de-DE" sz="1600" dirty="0"/>
              <a:t> y </a:t>
            </a:r>
            <a:r>
              <a:rPr lang="en-US" altLang="de-DE" sz="1600" dirty="0">
                <a:latin typeface="Symbol" pitchFamily="18" charset="2"/>
              </a:rPr>
              <a:t>£</a:t>
            </a:r>
            <a:r>
              <a:rPr lang="en-US" altLang="de-DE" sz="1600" dirty="0"/>
              <a:t> y</a:t>
            </a:r>
            <a:r>
              <a:rPr lang="en-US" altLang="de-DE" sz="1600" dirty="0">
                <a:latin typeface="Symbol" pitchFamily="18" charset="2"/>
              </a:rPr>
              <a:t>¢¢</a:t>
            </a:r>
            <a:r>
              <a:rPr lang="en-US" altLang="de-DE" sz="1600" dirty="0"/>
              <a:t>, </a:t>
            </a:r>
            <a:r>
              <a:rPr lang="en-US" altLang="de-DE" sz="1600" dirty="0" smtClean="0"/>
              <a:t>x</a:t>
            </a:r>
            <a:r>
              <a:rPr lang="en-US" altLang="de-DE" sz="1600" baseline="-25000" dirty="0" smtClean="0"/>
              <a:t>2</a:t>
            </a:r>
            <a:r>
              <a:rPr lang="en-US" altLang="de-DE" sz="1600" dirty="0" smtClean="0"/>
              <a:t> </a:t>
            </a:r>
            <a:r>
              <a:rPr lang="en-US" altLang="de-DE" sz="1600" dirty="0"/>
              <a:t>= x</a:t>
            </a:r>
            <a:r>
              <a:rPr lang="en-US" altLang="de-DE" sz="1600" baseline="-25000" dirty="0"/>
              <a:t>2</a:t>
            </a:r>
            <a:r>
              <a:rPr lang="en-US" altLang="de-DE" sz="1600" dirty="0">
                <a:latin typeface="Symbol" pitchFamily="18" charset="2"/>
              </a:rPr>
              <a:t>¢¢</a:t>
            </a:r>
            <a:r>
              <a:rPr lang="en-US" altLang="de-DE" sz="1600" dirty="0"/>
              <a:t>.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601317" y="2230249"/>
            <a:ext cx="216245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FÜR y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&lt;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y,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=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¢¢¢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266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036" y="1487807"/>
            <a:ext cx="8695857" cy="497205"/>
          </a:xfrm>
        </p:spPr>
        <p:txBody>
          <a:bodyPr/>
          <a:lstStyle/>
          <a:p>
            <a:r>
              <a:rPr lang="de-DE" dirty="0" smtClean="0"/>
              <a:t>LANGFRISTIGE GRENZKOSTENKURVE, GESAMTKOSTEN- UND DURCHSCHNITTSKOSTENKURVEN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036" y="2168526"/>
            <a:ext cx="8993041" cy="403225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LANGFRISTIGE GESAMTKOSTENKURVE IST DIE (UNTERE) UMHÜLLENDE DER KURZFRISTIGEN GESAMTKOSTENKURVEN.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LANGFRISTIGE DURCHSCHNITTSKOSTENKURVE IST </a:t>
            </a:r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UNTERE)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UMHÜLLENDE DER KURZFRISTIGEN DURCHSCHNITTSKOSTENKURVEN.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JEDES OUTPUTNIVEAU IST DIE LANGFRISTIGE GRENZKOSTENKURVE GLEICH DER KURZFRISTIGEN GRENZKOSTENKURVE.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LANGFRISTIG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KONTINUIERLICH VERÄNDERBARE FIXE PRODUKTIONFAKTOREN ERHALTEN WIR LANGFRISTIG GLATT VERLAUFENDE KOSTENKURVEN.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99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2837" y="543493"/>
            <a:ext cx="8695857" cy="344404"/>
          </a:xfrm>
        </p:spPr>
        <p:txBody>
          <a:bodyPr/>
          <a:lstStyle/>
          <a:p>
            <a:r>
              <a:rPr lang="de-DE" dirty="0" smtClean="0"/>
              <a:t>LANGFRISTIGE DURCHSCHNITTSKOSTENKURVE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26435"/>
            <a:ext cx="8697417" cy="5074341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831" y="-217039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075613" y="60420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61" y="1100206"/>
            <a:ext cx="305904" cy="36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43991" y="1415248"/>
            <a:ext cx="127759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AC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ymbol" pitchFamily="18" charset="2"/>
              </a:rPr>
              <a:t>¢¢¢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925577" y="3279656"/>
            <a:ext cx="118942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AC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2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ymbol" pitchFamily="18" charset="2"/>
              </a:rPr>
              <a:t>¢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319963" y="4048091"/>
            <a:ext cx="122629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AC</a:t>
            </a:r>
            <a:r>
              <a:rPr kumimoji="0" lang="en-US" altLang="de-DE" sz="1600" b="1" i="0" u="none" strike="noStrike" kern="0" cap="none" spc="0" normalizeH="0" baseline="-2500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(y; x</a:t>
            </a:r>
            <a:r>
              <a:rPr kumimoji="0" lang="en-US" altLang="de-DE" sz="1600" b="1" i="0" u="none" strike="noStrike" kern="0" cap="none" spc="0" normalizeH="0" baseline="-2500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ymbol" pitchFamily="18" charset="2"/>
              </a:rPr>
              <a:t>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565222" y="4798694"/>
            <a:ext cx="73257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</a:rPr>
              <a:t>AC(y)</a:t>
            </a:r>
          </a:p>
        </p:txBody>
      </p:sp>
    </p:spTree>
    <p:extLst>
      <p:ext uri="{BB962C8B-B14F-4D97-AF65-F5344CB8AC3E}">
        <p14:creationId xmlns:p14="http://schemas.microsoft.com/office/powerpoint/2010/main" val="1266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080" y="477232"/>
            <a:ext cx="8695857" cy="331151"/>
          </a:xfrm>
        </p:spPr>
        <p:txBody>
          <a:bodyPr/>
          <a:lstStyle/>
          <a:p>
            <a:r>
              <a:rPr lang="de-DE" dirty="0" smtClean="0"/>
              <a:t>LANGFRISTIGE GRENZKOSTENKURVE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67409"/>
            <a:ext cx="8697417" cy="5233367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588" y="-111716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8191543" y="3340540"/>
            <a:ext cx="124393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MC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(y;x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ymbol" pitchFamily="18" charset="2"/>
              </a:rPr>
              <a:t>¢¢¢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836562" y="804214"/>
            <a:ext cx="114133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MC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(y;x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ymbol" pitchFamily="18" charset="2"/>
              </a:rPr>
              <a:t>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416779" y="978305"/>
            <a:ext cx="119263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MC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s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(y;x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ymbol" pitchFamily="18" charset="2"/>
              </a:rPr>
              <a:t>¢¢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8233883" y="6042025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81" y="1163292"/>
            <a:ext cx="4016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131344" y="5200584"/>
            <a:ext cx="2797241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MC(y), DIE LANGFRISTIGE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B0F0"/>
                </a:solidFill>
              </a:rPr>
              <a:t>GRENZKOSTENKURVE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4692669" y="4495215"/>
            <a:ext cx="848179" cy="77432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 flipV="1">
            <a:off x="3804304" y="4340849"/>
            <a:ext cx="690563" cy="928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 flipH="1" flipV="1">
            <a:off x="2166938" y="4487725"/>
            <a:ext cx="1928812" cy="7858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3324" y="516989"/>
            <a:ext cx="8695857" cy="357655"/>
          </a:xfrm>
        </p:spPr>
        <p:txBody>
          <a:bodyPr/>
          <a:lstStyle/>
          <a:p>
            <a:r>
              <a:rPr lang="de-DE" dirty="0" smtClean="0"/>
              <a:t>KURZ- UND LANGFRISTIGE GRENZ- UND DURCHSCHNITTKOSTENKURVEN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28750" y="1690688"/>
            <a:ext cx="0" cy="34528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28750" y="5167313"/>
            <a:ext cx="4976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Arc 5"/>
          <p:cNvSpPr>
            <a:spLocks/>
          </p:cNvSpPr>
          <p:nvPr/>
        </p:nvSpPr>
        <p:spPr bwMode="auto">
          <a:xfrm rot="13020000">
            <a:off x="2030413" y="1525588"/>
            <a:ext cx="3690937" cy="3167062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4"/>
                  <a:pt x="9665" y="4"/>
                  <a:pt x="21591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4"/>
                  <a:pt x="9665" y="4"/>
                  <a:pt x="21591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25400" cap="rnd">
            <a:solidFill>
              <a:srgbClr val="FF4C1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Arc 13"/>
          <p:cNvSpPr>
            <a:spLocks/>
          </p:cNvSpPr>
          <p:nvPr/>
        </p:nvSpPr>
        <p:spPr bwMode="auto">
          <a:xfrm>
            <a:off x="1700213" y="3168650"/>
            <a:ext cx="995362" cy="18764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Arc 9"/>
          <p:cNvSpPr>
            <a:spLocks/>
          </p:cNvSpPr>
          <p:nvPr/>
        </p:nvSpPr>
        <p:spPr bwMode="auto">
          <a:xfrm>
            <a:off x="1801813" y="1223963"/>
            <a:ext cx="4337050" cy="3230562"/>
          </a:xfrm>
          <a:custGeom>
            <a:avLst/>
            <a:gdLst>
              <a:gd name="T0" fmla="*/ 2147483647 w 21289"/>
              <a:gd name="T1" fmla="*/ 2147483647 h 21600"/>
              <a:gd name="T2" fmla="*/ 0 w 21289"/>
              <a:gd name="T3" fmla="*/ 2147483647 h 21600"/>
              <a:gd name="T4" fmla="*/ 0 w 21289"/>
              <a:gd name="T5" fmla="*/ 0 h 21600"/>
              <a:gd name="T6" fmla="*/ 0 60000 65536"/>
              <a:gd name="T7" fmla="*/ 0 60000 65536"/>
              <a:gd name="T8" fmla="*/ 0 60000 65536"/>
              <a:gd name="T9" fmla="*/ 0 w 21289"/>
              <a:gd name="T10" fmla="*/ 0 h 21600"/>
              <a:gd name="T11" fmla="*/ 21289 w 2128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89" h="21600" fill="none" extrusionOk="0">
                <a:moveTo>
                  <a:pt x="21288" y="3652"/>
                </a:moveTo>
                <a:cubicBezTo>
                  <a:pt x="19509" y="14021"/>
                  <a:pt x="10519" y="21600"/>
                  <a:pt x="-1" y="21600"/>
                </a:cubicBezTo>
              </a:path>
              <a:path w="21289" h="21600" stroke="0" extrusionOk="0">
                <a:moveTo>
                  <a:pt x="21288" y="3652"/>
                </a:moveTo>
                <a:cubicBezTo>
                  <a:pt x="19509" y="14021"/>
                  <a:pt x="10519" y="21600"/>
                  <a:pt x="-1" y="21600"/>
                </a:cubicBezTo>
                <a:lnTo>
                  <a:pt x="0" y="0"/>
                </a:lnTo>
                <a:lnTo>
                  <a:pt x="21288" y="3652"/>
                </a:lnTo>
                <a:close/>
              </a:path>
            </a:pathLst>
          </a:custGeom>
          <a:noFill/>
          <a:ln w="25400" cap="rnd">
            <a:solidFill>
              <a:srgbClr val="FF4C1F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Arc 14"/>
          <p:cNvSpPr>
            <a:spLocks/>
          </p:cNvSpPr>
          <p:nvPr/>
        </p:nvSpPr>
        <p:spPr bwMode="auto">
          <a:xfrm>
            <a:off x="2381250" y="2982913"/>
            <a:ext cx="1857375" cy="1741487"/>
          </a:xfrm>
          <a:custGeom>
            <a:avLst/>
            <a:gdLst>
              <a:gd name="T0" fmla="*/ 2147483647 w 21387"/>
              <a:gd name="T1" fmla="*/ 2147483647 h 20224"/>
              <a:gd name="T2" fmla="*/ 2147483647 w 21387"/>
              <a:gd name="T3" fmla="*/ 2147483647 h 20224"/>
              <a:gd name="T4" fmla="*/ 0 w 21387"/>
              <a:gd name="T5" fmla="*/ 0 h 20224"/>
              <a:gd name="T6" fmla="*/ 0 60000 65536"/>
              <a:gd name="T7" fmla="*/ 0 60000 65536"/>
              <a:gd name="T8" fmla="*/ 0 60000 65536"/>
              <a:gd name="T9" fmla="*/ 0 w 21387"/>
              <a:gd name="T10" fmla="*/ 0 h 20224"/>
              <a:gd name="T11" fmla="*/ 21387 w 21387"/>
              <a:gd name="T12" fmla="*/ 20224 h 20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7" h="20224" fill="none" extrusionOk="0">
                <a:moveTo>
                  <a:pt x="21387" y="3023"/>
                </a:moveTo>
                <a:cubicBezTo>
                  <a:pt x="20281" y="10850"/>
                  <a:pt x="14987" y="17447"/>
                  <a:pt x="7586" y="20224"/>
                </a:cubicBezTo>
              </a:path>
              <a:path w="21387" h="20224" stroke="0" extrusionOk="0">
                <a:moveTo>
                  <a:pt x="21387" y="3023"/>
                </a:moveTo>
                <a:cubicBezTo>
                  <a:pt x="20281" y="10850"/>
                  <a:pt x="14987" y="17447"/>
                  <a:pt x="7586" y="20224"/>
                </a:cubicBezTo>
                <a:lnTo>
                  <a:pt x="0" y="0"/>
                </a:lnTo>
                <a:lnTo>
                  <a:pt x="21387" y="3023"/>
                </a:lnTo>
                <a:close/>
              </a:path>
            </a:pathLst>
          </a:custGeom>
          <a:noFill/>
          <a:ln w="25400" cap="rnd">
            <a:solidFill>
              <a:srgbClr val="1997F4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Arc 6"/>
          <p:cNvSpPr>
            <a:spLocks/>
          </p:cNvSpPr>
          <p:nvPr/>
        </p:nvSpPr>
        <p:spPr bwMode="auto">
          <a:xfrm>
            <a:off x="1835150" y="2471738"/>
            <a:ext cx="1576388" cy="1343025"/>
          </a:xfrm>
          <a:custGeom>
            <a:avLst/>
            <a:gdLst>
              <a:gd name="T0" fmla="*/ 2147483647 w 42613"/>
              <a:gd name="T1" fmla="*/ 2147483647 h 21600"/>
              <a:gd name="T2" fmla="*/ 0 w 42613"/>
              <a:gd name="T3" fmla="*/ 2147483647 h 21600"/>
              <a:gd name="T4" fmla="*/ 2147483647 w 42613"/>
              <a:gd name="T5" fmla="*/ 0 h 21600"/>
              <a:gd name="T6" fmla="*/ 0 60000 65536"/>
              <a:gd name="T7" fmla="*/ 0 60000 65536"/>
              <a:gd name="T8" fmla="*/ 0 60000 65536"/>
              <a:gd name="T9" fmla="*/ 0 w 42613"/>
              <a:gd name="T10" fmla="*/ 0 h 21600"/>
              <a:gd name="T11" fmla="*/ 42613 w 426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613" h="21600" fill="none" extrusionOk="0">
                <a:moveTo>
                  <a:pt x="42613" y="4039"/>
                </a:moveTo>
                <a:cubicBezTo>
                  <a:pt x="40673" y="14227"/>
                  <a:pt x="31765" y="21599"/>
                  <a:pt x="21394" y="21599"/>
                </a:cubicBezTo>
                <a:cubicBezTo>
                  <a:pt x="10615" y="21599"/>
                  <a:pt x="1486" y="13654"/>
                  <a:pt x="0" y="2978"/>
                </a:cubicBezTo>
              </a:path>
              <a:path w="42613" h="21600" stroke="0" extrusionOk="0">
                <a:moveTo>
                  <a:pt x="42613" y="4039"/>
                </a:moveTo>
                <a:cubicBezTo>
                  <a:pt x="40673" y="14227"/>
                  <a:pt x="31765" y="21599"/>
                  <a:pt x="21394" y="21599"/>
                </a:cubicBezTo>
                <a:cubicBezTo>
                  <a:pt x="10615" y="21599"/>
                  <a:pt x="1486" y="13654"/>
                  <a:pt x="0" y="2978"/>
                </a:cubicBezTo>
                <a:lnTo>
                  <a:pt x="21394" y="0"/>
                </a:lnTo>
                <a:lnTo>
                  <a:pt x="42613" y="4039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7"/>
          <p:cNvSpPr>
            <a:spLocks/>
          </p:cNvSpPr>
          <p:nvPr/>
        </p:nvSpPr>
        <p:spPr bwMode="auto">
          <a:xfrm>
            <a:off x="3054350" y="2705100"/>
            <a:ext cx="1598613" cy="1370013"/>
          </a:xfrm>
          <a:custGeom>
            <a:avLst/>
            <a:gdLst>
              <a:gd name="T0" fmla="*/ 2147483647 w 43200"/>
              <a:gd name="T1" fmla="*/ 2147483647 h 22034"/>
              <a:gd name="T2" fmla="*/ 2147483647 w 43200"/>
              <a:gd name="T3" fmla="*/ 0 h 22034"/>
              <a:gd name="T4" fmla="*/ 2147483647 w 43200"/>
              <a:gd name="T5" fmla="*/ 2147483647 h 22034"/>
              <a:gd name="T6" fmla="*/ 0 60000 65536"/>
              <a:gd name="T7" fmla="*/ 0 60000 65536"/>
              <a:gd name="T8" fmla="*/ 0 60000 65536"/>
              <a:gd name="T9" fmla="*/ 0 w 43200"/>
              <a:gd name="T10" fmla="*/ 0 h 22034"/>
              <a:gd name="T11" fmla="*/ 43200 w 43200"/>
              <a:gd name="T12" fmla="*/ 22034 h 220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2034" fill="none" extrusionOk="0">
                <a:moveTo>
                  <a:pt x="43199" y="306"/>
                </a:moveTo>
                <a:cubicBezTo>
                  <a:pt x="43199" y="348"/>
                  <a:pt x="43200" y="391"/>
                  <a:pt x="43200" y="434"/>
                </a:cubicBezTo>
                <a:cubicBezTo>
                  <a:pt x="43200" y="12363"/>
                  <a:pt x="33529" y="22034"/>
                  <a:pt x="21600" y="22034"/>
                </a:cubicBezTo>
                <a:cubicBezTo>
                  <a:pt x="9670" y="22034"/>
                  <a:pt x="0" y="12363"/>
                  <a:pt x="0" y="434"/>
                </a:cubicBezTo>
                <a:cubicBezTo>
                  <a:pt x="0" y="289"/>
                  <a:pt x="1" y="144"/>
                  <a:pt x="4" y="0"/>
                </a:cubicBezTo>
              </a:path>
              <a:path w="43200" h="22034" stroke="0" extrusionOk="0">
                <a:moveTo>
                  <a:pt x="43199" y="306"/>
                </a:moveTo>
                <a:cubicBezTo>
                  <a:pt x="43199" y="348"/>
                  <a:pt x="43200" y="391"/>
                  <a:pt x="43200" y="434"/>
                </a:cubicBezTo>
                <a:cubicBezTo>
                  <a:pt x="43200" y="12363"/>
                  <a:pt x="33529" y="22034"/>
                  <a:pt x="21600" y="22034"/>
                </a:cubicBezTo>
                <a:cubicBezTo>
                  <a:pt x="9670" y="22034"/>
                  <a:pt x="0" y="12363"/>
                  <a:pt x="0" y="434"/>
                </a:cubicBezTo>
                <a:cubicBezTo>
                  <a:pt x="0" y="289"/>
                  <a:pt x="1" y="144"/>
                  <a:pt x="4" y="0"/>
                </a:cubicBezTo>
                <a:lnTo>
                  <a:pt x="21600" y="434"/>
                </a:lnTo>
                <a:lnTo>
                  <a:pt x="43199" y="306"/>
                </a:lnTo>
                <a:close/>
              </a:path>
            </a:pathLst>
          </a:custGeom>
          <a:noFill/>
          <a:ln w="25400" cap="rnd">
            <a:solidFill>
              <a:srgbClr val="1997F4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" name="Arc 8"/>
          <p:cNvSpPr>
            <a:spLocks/>
          </p:cNvSpPr>
          <p:nvPr/>
        </p:nvSpPr>
        <p:spPr bwMode="auto">
          <a:xfrm>
            <a:off x="4519613" y="2311400"/>
            <a:ext cx="1576387" cy="1343025"/>
          </a:xfrm>
          <a:custGeom>
            <a:avLst/>
            <a:gdLst>
              <a:gd name="T0" fmla="*/ 2147483647 w 42613"/>
              <a:gd name="T1" fmla="*/ 2147483647 h 21600"/>
              <a:gd name="T2" fmla="*/ 0 w 42613"/>
              <a:gd name="T3" fmla="*/ 2147483647 h 21600"/>
              <a:gd name="T4" fmla="*/ 2147483647 w 42613"/>
              <a:gd name="T5" fmla="*/ 0 h 21600"/>
              <a:gd name="T6" fmla="*/ 0 60000 65536"/>
              <a:gd name="T7" fmla="*/ 0 60000 65536"/>
              <a:gd name="T8" fmla="*/ 0 60000 65536"/>
              <a:gd name="T9" fmla="*/ 0 w 42613"/>
              <a:gd name="T10" fmla="*/ 0 h 21600"/>
              <a:gd name="T11" fmla="*/ 42613 w 426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613" h="21600" fill="none" extrusionOk="0">
                <a:moveTo>
                  <a:pt x="42613" y="4039"/>
                </a:moveTo>
                <a:cubicBezTo>
                  <a:pt x="40673" y="14227"/>
                  <a:pt x="31765" y="21599"/>
                  <a:pt x="21394" y="21599"/>
                </a:cubicBezTo>
                <a:cubicBezTo>
                  <a:pt x="10615" y="21599"/>
                  <a:pt x="1486" y="13654"/>
                  <a:pt x="0" y="2978"/>
                </a:cubicBezTo>
              </a:path>
              <a:path w="42613" h="21600" stroke="0" extrusionOk="0">
                <a:moveTo>
                  <a:pt x="42613" y="4039"/>
                </a:moveTo>
                <a:cubicBezTo>
                  <a:pt x="40673" y="14227"/>
                  <a:pt x="31765" y="21599"/>
                  <a:pt x="21394" y="21599"/>
                </a:cubicBezTo>
                <a:cubicBezTo>
                  <a:pt x="10615" y="21599"/>
                  <a:pt x="1486" y="13654"/>
                  <a:pt x="0" y="2978"/>
                </a:cubicBezTo>
                <a:lnTo>
                  <a:pt x="21394" y="0"/>
                </a:lnTo>
                <a:lnTo>
                  <a:pt x="42613" y="4039"/>
                </a:lnTo>
                <a:close/>
              </a:path>
            </a:pathLst>
          </a:custGeom>
          <a:noFill/>
          <a:ln w="25400" cap="rnd">
            <a:solidFill>
              <a:srgbClr val="4AFF0E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2349500" y="4330700"/>
            <a:ext cx="165100" cy="1651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2362200" y="3695700"/>
            <a:ext cx="165100" cy="1651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3784600" y="3975100"/>
            <a:ext cx="165100" cy="165100"/>
          </a:xfrm>
          <a:prstGeom prst="ellipse">
            <a:avLst/>
          </a:prstGeom>
          <a:solidFill>
            <a:srgbClr val="1997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6302731" y="5142327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pic>
        <p:nvPicPr>
          <p:cNvPr id="160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431" y="1593923"/>
            <a:ext cx="311319" cy="372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6156325" y="1474788"/>
            <a:ext cx="75661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4C1F"/>
                </a:solidFill>
                <a:effectLst/>
                <a:uLnTx/>
                <a:uFillTx/>
                <a:latin typeface="Arial" pitchFamily="34" charset="0"/>
              </a:rPr>
              <a:t>MC(y)</a:t>
            </a: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6308725" y="2713038"/>
            <a:ext cx="801501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4C1F"/>
                </a:solidFill>
                <a:effectLst/>
                <a:uLnTx/>
                <a:uFillTx/>
                <a:latin typeface="Arial" pitchFamily="34" charset="0"/>
              </a:rPr>
              <a:t>AC(y)</a:t>
            </a: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3074944" y="1796964"/>
            <a:ext cx="90249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SRMCs</a:t>
            </a: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>
            <a:off x="2436813" y="3784600"/>
            <a:ext cx="0" cy="138906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4" name="Line 11"/>
          <p:cNvSpPr>
            <a:spLocks noChangeShapeType="1"/>
          </p:cNvSpPr>
          <p:nvPr/>
        </p:nvSpPr>
        <p:spPr bwMode="auto">
          <a:xfrm>
            <a:off x="3865563" y="4089400"/>
            <a:ext cx="0" cy="10763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Line 12"/>
          <p:cNvSpPr>
            <a:spLocks noChangeShapeType="1"/>
          </p:cNvSpPr>
          <p:nvPr/>
        </p:nvSpPr>
        <p:spPr bwMode="auto">
          <a:xfrm>
            <a:off x="5640388" y="2806700"/>
            <a:ext cx="0" cy="23558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5562600" y="3441700"/>
            <a:ext cx="165100" cy="165100"/>
          </a:xfrm>
          <a:prstGeom prst="ellipse">
            <a:avLst/>
          </a:prstGeom>
          <a:solidFill>
            <a:srgbClr val="4AFF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5562600" y="2692400"/>
            <a:ext cx="165100" cy="165100"/>
          </a:xfrm>
          <a:prstGeom prst="ellipse">
            <a:avLst/>
          </a:prstGeom>
          <a:solidFill>
            <a:srgbClr val="4AFF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>
            <a:off x="2695575" y="2166938"/>
            <a:ext cx="511450" cy="91607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3571875" y="2166938"/>
            <a:ext cx="595313" cy="12144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>
            <a:off x="4068807" y="2071688"/>
            <a:ext cx="1646194" cy="3095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2" name="Arc 15"/>
          <p:cNvSpPr>
            <a:spLocks/>
          </p:cNvSpPr>
          <p:nvPr/>
        </p:nvSpPr>
        <p:spPr bwMode="auto">
          <a:xfrm>
            <a:off x="4268788" y="1538288"/>
            <a:ext cx="1514475" cy="2849562"/>
          </a:xfrm>
          <a:custGeom>
            <a:avLst/>
            <a:gdLst>
              <a:gd name="T0" fmla="*/ 2147483647 w 21600"/>
              <a:gd name="T1" fmla="*/ 0 h 20916"/>
              <a:gd name="T2" fmla="*/ 2147483647 w 21600"/>
              <a:gd name="T3" fmla="*/ 2147483647 h 20916"/>
              <a:gd name="T4" fmla="*/ 0 w 21600"/>
              <a:gd name="T5" fmla="*/ 0 h 20916"/>
              <a:gd name="T6" fmla="*/ 0 60000 65536"/>
              <a:gd name="T7" fmla="*/ 0 60000 65536"/>
              <a:gd name="T8" fmla="*/ 0 60000 65536"/>
              <a:gd name="T9" fmla="*/ 0 w 21600"/>
              <a:gd name="T10" fmla="*/ 0 h 20916"/>
              <a:gd name="T11" fmla="*/ 21600 w 21600"/>
              <a:gd name="T12" fmla="*/ 20916 h 209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916" fill="none" extrusionOk="0">
                <a:moveTo>
                  <a:pt x="21600" y="0"/>
                </a:moveTo>
                <a:cubicBezTo>
                  <a:pt x="21600" y="9852"/>
                  <a:pt x="14933" y="18456"/>
                  <a:pt x="5392" y="20915"/>
                </a:cubicBezTo>
              </a:path>
              <a:path w="21600" h="20916" stroke="0" extrusionOk="0">
                <a:moveTo>
                  <a:pt x="21600" y="0"/>
                </a:moveTo>
                <a:cubicBezTo>
                  <a:pt x="21600" y="9852"/>
                  <a:pt x="14933" y="18456"/>
                  <a:pt x="5392" y="20915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25400" cap="rnd">
            <a:solidFill>
              <a:srgbClr val="4AFF0E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6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1411954"/>
            <a:ext cx="8695857" cy="497205"/>
          </a:xfrm>
        </p:spPr>
        <p:txBody>
          <a:bodyPr/>
          <a:lstStyle/>
          <a:p>
            <a:r>
              <a:rPr lang="de-DE" dirty="0" smtClean="0"/>
              <a:t>Fixe kosten, variable kosten, gesamtkosten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0559" y="2080592"/>
            <a:ext cx="8697417" cy="4067176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 sind die fixkosten eines unternehmens, sie ändern sich nicht mit dem output.</a:t>
            </a:r>
          </a:p>
          <a:p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(y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sind die variablen kosten eines unternehmens, sie variieren mit dem output und hängen vom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niveau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der fixen inputs ab.</a:t>
            </a:r>
          </a:p>
          <a:p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c(y)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sind die gesamtkosten des unternehmen als summe der fixen und variablen kosten.</a:t>
            </a:r>
          </a:p>
          <a:p>
            <a:endParaRPr lang="de-DE" b="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2686621"/>
              </p:ext>
            </p:extLst>
          </p:nvPr>
        </p:nvGraphicFramePr>
        <p:xfrm>
          <a:off x="3432313" y="4678017"/>
          <a:ext cx="1908313" cy="291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8" name="Formel" r:id="rId3" imgW="2866913" imgH="447682" progId="Equation.3">
                  <p:embed/>
                </p:oleObj>
              </mc:Choice>
              <mc:Fallback>
                <p:oleObj name="Formel" r:id="rId3" imgW="2866913" imgH="447682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2313" y="4678017"/>
                        <a:ext cx="1908313" cy="2915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845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9828" y="556745"/>
            <a:ext cx="8695857" cy="331151"/>
          </a:xfrm>
        </p:spPr>
        <p:txBody>
          <a:bodyPr/>
          <a:lstStyle/>
          <a:p>
            <a:r>
              <a:rPr lang="de-DE" dirty="0" smtClean="0"/>
              <a:t>gesamtkostenkurven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86678"/>
            <a:ext cx="8697417" cy="5114098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776" y="-214711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218488" y="5157788"/>
            <a:ext cx="31098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65884" y="114527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€</a:t>
            </a:r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03" y="2092048"/>
            <a:ext cx="1815549" cy="29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775325" y="3326737"/>
            <a:ext cx="31098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</a:t>
            </a: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6102338" y="3114813"/>
            <a:ext cx="0" cy="5207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8194675" y="1728788"/>
            <a:ext cx="6267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v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(y)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896516" y="1358814"/>
            <a:ext cx="55143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c(y)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8027988" y="606266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de-DE" sz="1600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9710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Durchschnittliche fixe, variable und gesamte kosten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einen positiven output gilt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d. h. die durchschnittlichen gesamtkosten sind die summe aus durchschnittlichen fixkosten und durchschnittlichen variablen kosten.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92919"/>
              </p:ext>
            </p:extLst>
          </p:nvPr>
        </p:nvGraphicFramePr>
        <p:xfrm>
          <a:off x="2902226" y="3233531"/>
          <a:ext cx="3034748" cy="1020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5" name="Formel" r:id="rId3" imgW="1866600" imgH="660240" progId="Equation.3">
                  <p:embed/>
                </p:oleObj>
              </mc:Choice>
              <mc:Fallback>
                <p:oleObj name="Formel" r:id="rId3" imgW="1866600" imgH="6602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2226" y="3233531"/>
                        <a:ext cx="3034748" cy="10204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483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3324" y="477231"/>
            <a:ext cx="8695857" cy="497205"/>
          </a:xfrm>
        </p:spPr>
        <p:txBody>
          <a:bodyPr/>
          <a:lstStyle/>
          <a:p>
            <a:r>
              <a:rPr lang="de-DE" dirty="0" smtClean="0"/>
              <a:t>Durchschnittskosten, grafisch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80661"/>
            <a:ext cx="8697417" cy="5220115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344" y="-524664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262230" y="3287626"/>
            <a:ext cx="263213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AFC(y) = ATC(y) - AVC(y)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408863" y="3657600"/>
            <a:ext cx="85760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ATC(y)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408863" y="4419600"/>
            <a:ext cx="86882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AVC(y)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408863" y="5300663"/>
            <a:ext cx="85760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AFC(y)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863850" y="4505325"/>
            <a:ext cx="60593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AFC</a:t>
            </a: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894772" y="4374538"/>
            <a:ext cx="0" cy="6064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075613" y="5901626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44248" y="88794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€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4046447" y="1795361"/>
            <a:ext cx="4045979" cy="83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DA KURZFRISTIG AVC(y) STEIGEN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WIRD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MUSS ATC(y) EBENFALLS 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KURZFRISTIG </a:t>
            </a:r>
            <a:r>
              <a:rPr lang="en-US" altLang="de-DE" sz="1600" kern="0" dirty="0" smtClean="0">
                <a:solidFill>
                  <a:srgbClr val="000000"/>
                </a:solidFill>
              </a:rPr>
              <a:t>ZU STEIGEN BEGINNEN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4046447" y="1151774"/>
            <a:ext cx="3278141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DA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AFC(y)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®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0, WENN y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® ¥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</a:t>
            </a:r>
            <a:b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ATC(y)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®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AVC(y), </a:t>
            </a:r>
            <a:r>
              <a:rPr lang="en-US" altLang="de-DE" sz="1600" kern="0" dirty="0" smtClean="0">
                <a:solidFill>
                  <a:srgbClr val="000000"/>
                </a:solidFill>
              </a:rPr>
              <a:t>WENN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itchFamily="18" charset="2"/>
              </a:rPr>
              <a:t>® ¥.</a:t>
            </a:r>
          </a:p>
        </p:txBody>
      </p:sp>
    </p:spTree>
    <p:extLst>
      <p:ext uri="{BB962C8B-B14F-4D97-AF65-F5344CB8AC3E}">
        <p14:creationId xmlns:p14="http://schemas.microsoft.com/office/powerpoint/2010/main" val="14315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7305" y="980815"/>
            <a:ext cx="8695857" cy="497205"/>
          </a:xfrm>
        </p:spPr>
        <p:txBody>
          <a:bodyPr/>
          <a:lstStyle/>
          <a:p>
            <a:r>
              <a:rPr lang="de-DE" dirty="0" smtClean="0"/>
              <a:t>grenzkosten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510749"/>
            <a:ext cx="8697417" cy="4690028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Grenzkosten,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mc, sind die änderung der variablen kosten aufgrund einer änderung des outputs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 die fixkosten definitionsgemäß nicht mit dem output variieren, gilt auch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MC ist die steigung sowohl der variablen als auch der gesamtkostenfunktion.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 MC(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die ableitung der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(y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ist, muss das integral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gleich den variablen kosten sein </a:t>
            </a:r>
          </a:p>
          <a:p>
            <a:endParaRPr lang="de-DE" sz="1600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338" y="2117844"/>
            <a:ext cx="1709531" cy="56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808" y="3298893"/>
            <a:ext cx="2703443" cy="57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537462"/>
              </p:ext>
            </p:extLst>
          </p:nvPr>
        </p:nvGraphicFramePr>
        <p:xfrm>
          <a:off x="2994990" y="5284580"/>
          <a:ext cx="3008245" cy="745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6" name="Formel" r:id="rId5" imgW="4238513" imgH="1190711" progId="Equation.3">
                  <p:embed/>
                </p:oleObj>
              </mc:Choice>
              <mc:Fallback>
                <p:oleObj name="Formel" r:id="rId5" imgW="4238513" imgH="1190711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4990" y="5284580"/>
                        <a:ext cx="3008245" cy="7451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642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4017" y="931945"/>
            <a:ext cx="8695857" cy="357655"/>
          </a:xfrm>
        </p:spPr>
        <p:txBody>
          <a:bodyPr/>
          <a:lstStyle/>
          <a:p>
            <a:r>
              <a:rPr lang="de-DE" dirty="0" smtClean="0"/>
              <a:t>Grenzkosten und variable kosten, grafisch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285875" y="1571625"/>
            <a:ext cx="0" cy="35004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285875" y="5072063"/>
            <a:ext cx="48815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Arc 7"/>
          <p:cNvSpPr>
            <a:spLocks/>
          </p:cNvSpPr>
          <p:nvPr/>
        </p:nvSpPr>
        <p:spPr bwMode="auto">
          <a:xfrm rot="11880000">
            <a:off x="1643063" y="1843088"/>
            <a:ext cx="4038600" cy="2881312"/>
          </a:xfrm>
          <a:custGeom>
            <a:avLst/>
            <a:gdLst>
              <a:gd name="T0" fmla="*/ 0 w 21055"/>
              <a:gd name="T1" fmla="*/ 2147483647 h 21600"/>
              <a:gd name="T2" fmla="*/ 2147483647 w 21055"/>
              <a:gd name="T3" fmla="*/ 0 h 21600"/>
              <a:gd name="T4" fmla="*/ 2147483647 w 21055"/>
              <a:gd name="T5" fmla="*/ 2147483647 h 21600"/>
              <a:gd name="T6" fmla="*/ 0 60000 65536"/>
              <a:gd name="T7" fmla="*/ 0 60000 65536"/>
              <a:gd name="T8" fmla="*/ 0 60000 65536"/>
              <a:gd name="T9" fmla="*/ 0 w 21055"/>
              <a:gd name="T10" fmla="*/ 0 h 21600"/>
              <a:gd name="T11" fmla="*/ 21055 w 210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55" h="21600" fill="none" extrusionOk="0">
                <a:moveTo>
                  <a:pt x="-1" y="16779"/>
                </a:moveTo>
                <a:cubicBezTo>
                  <a:pt x="2246" y="6964"/>
                  <a:pt x="10977" y="3"/>
                  <a:pt x="21047" y="0"/>
                </a:cubicBezTo>
              </a:path>
              <a:path w="21055" h="21600" stroke="0" extrusionOk="0">
                <a:moveTo>
                  <a:pt x="-1" y="16779"/>
                </a:moveTo>
                <a:cubicBezTo>
                  <a:pt x="2246" y="6964"/>
                  <a:pt x="10977" y="3"/>
                  <a:pt x="21047" y="0"/>
                </a:cubicBezTo>
                <a:lnTo>
                  <a:pt x="21055" y="21600"/>
                </a:lnTo>
                <a:lnTo>
                  <a:pt x="-1" y="16779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1285875" y="3743325"/>
            <a:ext cx="3887788" cy="1335088"/>
          </a:xfrm>
          <a:custGeom>
            <a:avLst/>
            <a:gdLst>
              <a:gd name="T0" fmla="*/ 2147483647 w 2449"/>
              <a:gd name="T1" fmla="*/ 2147483647 h 841"/>
              <a:gd name="T2" fmla="*/ 2147483647 w 2449"/>
              <a:gd name="T3" fmla="*/ 2147483647 h 841"/>
              <a:gd name="T4" fmla="*/ 2147483647 w 2449"/>
              <a:gd name="T5" fmla="*/ 2147483647 h 841"/>
              <a:gd name="T6" fmla="*/ 2147483647 w 2449"/>
              <a:gd name="T7" fmla="*/ 2147483647 h 841"/>
              <a:gd name="T8" fmla="*/ 2147483647 w 2449"/>
              <a:gd name="T9" fmla="*/ 2147483647 h 841"/>
              <a:gd name="T10" fmla="*/ 2147483647 w 2449"/>
              <a:gd name="T11" fmla="*/ 2147483647 h 841"/>
              <a:gd name="T12" fmla="*/ 2147483647 w 2449"/>
              <a:gd name="T13" fmla="*/ 2147483647 h 841"/>
              <a:gd name="T14" fmla="*/ 2147483647 w 2449"/>
              <a:gd name="T15" fmla="*/ 2147483647 h 841"/>
              <a:gd name="T16" fmla="*/ 2147483647 w 2449"/>
              <a:gd name="T17" fmla="*/ 2147483647 h 841"/>
              <a:gd name="T18" fmla="*/ 2147483647 w 2449"/>
              <a:gd name="T19" fmla="*/ 2147483647 h 841"/>
              <a:gd name="T20" fmla="*/ 2147483647 w 2449"/>
              <a:gd name="T21" fmla="*/ 2147483647 h 841"/>
              <a:gd name="T22" fmla="*/ 2147483647 w 2449"/>
              <a:gd name="T23" fmla="*/ 0 h 841"/>
              <a:gd name="T24" fmla="*/ 2147483647 w 2449"/>
              <a:gd name="T25" fmla="*/ 2147483647 h 841"/>
              <a:gd name="T26" fmla="*/ 0 w 2449"/>
              <a:gd name="T27" fmla="*/ 2147483647 h 841"/>
              <a:gd name="T28" fmla="*/ 2147483647 w 2449"/>
              <a:gd name="T29" fmla="*/ 2147483647 h 84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49"/>
              <a:gd name="T46" fmla="*/ 0 h 841"/>
              <a:gd name="T47" fmla="*/ 2449 w 2449"/>
              <a:gd name="T48" fmla="*/ 841 h 84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49" h="841">
                <a:moveTo>
                  <a:pt x="12" y="174"/>
                </a:moveTo>
                <a:lnTo>
                  <a:pt x="288" y="246"/>
                </a:lnTo>
                <a:lnTo>
                  <a:pt x="366" y="270"/>
                </a:lnTo>
                <a:lnTo>
                  <a:pt x="504" y="294"/>
                </a:lnTo>
                <a:lnTo>
                  <a:pt x="756" y="330"/>
                </a:lnTo>
                <a:lnTo>
                  <a:pt x="948" y="348"/>
                </a:lnTo>
                <a:lnTo>
                  <a:pt x="1266" y="348"/>
                </a:lnTo>
                <a:lnTo>
                  <a:pt x="1554" y="312"/>
                </a:lnTo>
                <a:lnTo>
                  <a:pt x="1806" y="270"/>
                </a:lnTo>
                <a:lnTo>
                  <a:pt x="2058" y="192"/>
                </a:lnTo>
                <a:lnTo>
                  <a:pt x="2238" y="114"/>
                </a:lnTo>
                <a:lnTo>
                  <a:pt x="2448" y="0"/>
                </a:lnTo>
                <a:lnTo>
                  <a:pt x="2448" y="840"/>
                </a:lnTo>
                <a:lnTo>
                  <a:pt x="0" y="840"/>
                </a:lnTo>
                <a:lnTo>
                  <a:pt x="12" y="174"/>
                </a:lnTo>
              </a:path>
            </a:pathLst>
          </a:custGeom>
          <a:solidFill>
            <a:srgbClr val="1997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474166" y="4308682"/>
            <a:ext cx="3018455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VARIABLE KOSTEN FÜR</a:t>
            </a:r>
            <a:r>
              <a:rPr kumimoji="0" lang="de-AT" altLang="de-DE" sz="16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DIE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1600" kern="0" baseline="0" dirty="0" smtClean="0">
                <a:solidFill>
                  <a:srgbClr val="000000"/>
                </a:solidFill>
              </a:rPr>
              <a:t>ERZEUGUNG</a:t>
            </a:r>
            <a:r>
              <a:rPr lang="de-AT" altLang="de-DE" sz="1600" kern="0" dirty="0" smtClean="0">
                <a:solidFill>
                  <a:srgbClr val="000000"/>
                </a:solidFill>
              </a:rPr>
              <a:t> VON y‘.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54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04" y="1571625"/>
            <a:ext cx="402371" cy="47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110288" y="50752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46" y="5137902"/>
            <a:ext cx="220661" cy="24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821363" y="2801938"/>
            <a:ext cx="75661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MC(y)</a:t>
            </a:r>
          </a:p>
        </p:txBody>
      </p:sp>
      <p:graphicFrame>
        <p:nvGraphicFramePr>
          <p:cNvPr id="12" name="Objek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8831509"/>
              </p:ext>
            </p:extLst>
          </p:nvPr>
        </p:nvGraphicFramePr>
        <p:xfrm>
          <a:off x="2676939" y="1855304"/>
          <a:ext cx="2040835" cy="702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9" name="Formel" r:id="rId5" imgW="3371805" imgH="1190711" progId="Equation.3">
                  <p:embed/>
                </p:oleObj>
              </mc:Choice>
              <mc:Fallback>
                <p:oleObj name="Formel" r:id="rId5" imgW="3371805" imgH="1190711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6939" y="1855304"/>
                        <a:ext cx="2040835" cy="7023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5172075" y="3743325"/>
            <a:ext cx="0" cy="133350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810554"/>
            <a:ext cx="8695857" cy="331150"/>
          </a:xfrm>
        </p:spPr>
        <p:txBody>
          <a:bodyPr/>
          <a:lstStyle/>
          <a:p>
            <a:r>
              <a:rPr lang="de-DE" dirty="0" smtClean="0"/>
              <a:t>mc und </a:t>
            </a:r>
            <a:r>
              <a:rPr lang="de-DE" dirty="0" err="1" smtClean="0"/>
              <a:t>minima</a:t>
            </a:r>
            <a:r>
              <a:rPr lang="de-DE" dirty="0" smtClean="0"/>
              <a:t> von </a:t>
            </a:r>
            <a:r>
              <a:rPr lang="de-DE" dirty="0" err="1" smtClean="0"/>
              <a:t>avc</a:t>
            </a:r>
            <a:r>
              <a:rPr lang="de-DE" dirty="0" smtClean="0"/>
              <a:t> und </a:t>
            </a:r>
            <a:r>
              <a:rPr lang="de-DE" dirty="0" err="1" smtClean="0"/>
              <a:t>atc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25217"/>
            <a:ext cx="8697417" cy="4875559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kurzfristige grenzkostenkurve schneidet die kurve der kurzfristigen variablen durchschnittskosten von unten in deren minimum. </a:t>
            </a:r>
          </a:p>
          <a:p>
            <a:pPr lvl="0"/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kurzfristige grenzkostenkurve </a:t>
            </a:r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schneidet auch </a:t>
            </a:r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kurve der </a:t>
            </a:r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kurzfristigen totalen durchschnittskosten </a:t>
            </a:r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von unten in deren </a:t>
            </a:r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de-DE" sz="16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Intuition: </a:t>
            </a:r>
          </a:p>
          <a:p>
            <a:pPr lvl="0"/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solange die grenzkosten (zusätzliche Kosten) kleiner sind als der durchschnitt (variable oder totale durchschnittskosten), muss der durchschnitt fallen. </a:t>
            </a:r>
          </a:p>
          <a:p>
            <a:pPr lvl="0"/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wenn die grenzkosten größer sind als der durchschnitt, muss der durchschnitt steigen.</a:t>
            </a:r>
          </a:p>
          <a:p>
            <a:pPr lvl="0"/>
            <a:r>
              <a:rPr lang="de-DE" sz="1600" b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Daher muss der durchschnitt in seinem minimum gleich den grenzkosten sein.</a:t>
            </a:r>
            <a:endParaRPr lang="de-DE" sz="16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214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33" y="450729"/>
            <a:ext cx="8695857" cy="344402"/>
          </a:xfrm>
        </p:spPr>
        <p:txBody>
          <a:bodyPr/>
          <a:lstStyle/>
          <a:p>
            <a:r>
              <a:rPr lang="de-DE" dirty="0" smtClean="0"/>
              <a:t>Durchschnittskosten und grenzkosten, grafisch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20417"/>
            <a:ext cx="8697417" cy="5180359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335" y="-452714"/>
            <a:ext cx="10042525" cy="77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126551" y="587454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784309" y="4080428"/>
            <a:ext cx="86882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AVC(y)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589345" y="3427930"/>
            <a:ext cx="85760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ATC(y)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8001033" y="2767091"/>
            <a:ext cx="764633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MC(y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43" y="954433"/>
            <a:ext cx="398670" cy="47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19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814</Words>
  <Application>Microsoft Office PowerPoint</Application>
  <PresentationFormat>A4-Papier (210x297 mm)</PresentationFormat>
  <Paragraphs>137</Paragraphs>
  <Slides>15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Times New Roman</vt:lpstr>
      <vt:lpstr>Symbol</vt:lpstr>
      <vt:lpstr>Arial</vt:lpstr>
      <vt:lpstr>Wingdings 3</vt:lpstr>
      <vt:lpstr>ＭＳ Ｐゴシック</vt:lpstr>
      <vt:lpstr>2015_deGruyter_ppt_screen_template_Arial</vt:lpstr>
      <vt:lpstr>Formel</vt:lpstr>
      <vt:lpstr>22. Kapitel</vt:lpstr>
      <vt:lpstr>Fixe kosten, variable kosten, gesamtkosten</vt:lpstr>
      <vt:lpstr>gesamtkostenkurven</vt:lpstr>
      <vt:lpstr>Durchschnittliche fixe, variable und gesamte kosten</vt:lpstr>
      <vt:lpstr>Durchschnittskosten, grafisch</vt:lpstr>
      <vt:lpstr>grenzkosten</vt:lpstr>
      <vt:lpstr>Grenzkosten und variable kosten, grafisch</vt:lpstr>
      <vt:lpstr>mc und minima von avc und atc</vt:lpstr>
      <vt:lpstr>Durchschnittskosten und grenzkosten, grafisch</vt:lpstr>
      <vt:lpstr>KURZFRISTIGE UND LANGFRISTIGE GESAMTKOSTENKURVEN</vt:lpstr>
      <vt:lpstr>   LANGFRISTIGE GESAMTKOSTENKURVE</vt:lpstr>
      <vt:lpstr>LANGFRISTIGE GRENZKOSTENKURVE, GESAMTKOSTEN- UND DURCHSCHNITTSKOSTENKURVEN</vt:lpstr>
      <vt:lpstr>LANGFRISTIGE DURCHSCHNITTSKOSTENKURVE</vt:lpstr>
      <vt:lpstr>LANGFRISTIGE GRENZKOSTENKURVE</vt:lpstr>
      <vt:lpstr>KURZ- UND LANGFRISTIGE GRENZ- UND DURCHSCHNITTKOSTENKURVEN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2016-08-17T09:21:23Z</dcterms:modified>
</cp:coreProperties>
</file>