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38"/>
  </p:notesMasterIdLst>
  <p:sldIdLst>
    <p:sldId id="669" r:id="rId2"/>
    <p:sldId id="631" r:id="rId3"/>
    <p:sldId id="632" r:id="rId4"/>
    <p:sldId id="634" r:id="rId5"/>
    <p:sldId id="639" r:id="rId6"/>
    <p:sldId id="635" r:id="rId7"/>
    <p:sldId id="637" r:id="rId8"/>
    <p:sldId id="641" r:id="rId9"/>
    <p:sldId id="652" r:id="rId10"/>
    <p:sldId id="642" r:id="rId11"/>
    <p:sldId id="643" r:id="rId12"/>
    <p:sldId id="644" r:id="rId13"/>
    <p:sldId id="645" r:id="rId14"/>
    <p:sldId id="646" r:id="rId15"/>
    <p:sldId id="647" r:id="rId16"/>
    <p:sldId id="648" r:id="rId17"/>
    <p:sldId id="649" r:id="rId18"/>
    <p:sldId id="650" r:id="rId19"/>
    <p:sldId id="651" r:id="rId20"/>
    <p:sldId id="640" r:id="rId21"/>
    <p:sldId id="653" r:id="rId22"/>
    <p:sldId id="658" r:id="rId23"/>
    <p:sldId id="654" r:id="rId24"/>
    <p:sldId id="659" r:id="rId25"/>
    <p:sldId id="662" r:id="rId26"/>
    <p:sldId id="663" r:id="rId27"/>
    <p:sldId id="664" r:id="rId28"/>
    <p:sldId id="666" r:id="rId29"/>
    <p:sldId id="665" r:id="rId30"/>
    <p:sldId id="660" r:id="rId31"/>
    <p:sldId id="661" r:id="rId32"/>
    <p:sldId id="655" r:id="rId33"/>
    <p:sldId id="638" r:id="rId34"/>
    <p:sldId id="656" r:id="rId35"/>
    <p:sldId id="667" r:id="rId36"/>
    <p:sldId id="668" r:id="rId37"/>
  </p:sldIdLst>
  <p:sldSz cx="9906000" cy="6858000" type="A4"/>
  <p:notesSz cx="7099300" cy="10234613"/>
  <p:embeddedFontLst>
    <p:embeddedFont>
      <p:font typeface="Wingdings 3" panose="05040102010807070707" pitchFamily="18" charset="2"/>
      <p:regular r:id="rId39"/>
    </p:embeddedFont>
    <p:embeddedFont>
      <p:font typeface="ＭＳ Ｐゴシック" panose="020B0600070205080204" pitchFamily="34" charset="-128"/>
      <p:regular r:id="rId4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9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1002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emf"/><Relationship Id="rId4" Type="http://schemas.openxmlformats.org/officeDocument/2006/relationships/image" Target="../media/image4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image" Target="../media/image59.wmf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image" Target="../media/image14.wmf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45.wmf"/><Relationship Id="rId5" Type="http://schemas.openxmlformats.org/officeDocument/2006/relationships/image" Target="../media/image42.emf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4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6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51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6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0.e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62.e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55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19. Kapitel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Technologie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4801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381951"/>
          </a:xfrm>
        </p:spPr>
        <p:txBody>
          <a:bodyPr/>
          <a:lstStyle/>
          <a:p>
            <a:r>
              <a:rPr lang="de-DE" dirty="0" smtClean="0"/>
              <a:t>Cobb-</a:t>
            </a:r>
            <a:r>
              <a:rPr lang="de-DE" dirty="0" err="1" smtClean="0"/>
              <a:t>douglas</a:t>
            </a:r>
            <a:r>
              <a:rPr lang="de-DE" dirty="0" smtClean="0"/>
              <a:t> </a:t>
            </a:r>
            <a:r>
              <a:rPr lang="de-DE" dirty="0" err="1" smtClean="0"/>
              <a:t>technologie</a:t>
            </a:r>
            <a:r>
              <a:rPr lang="de-DE" dirty="0" smtClean="0"/>
              <a:t> – algebraisch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Cobb-Douglas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produktionsfunktion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hat die form</a:t>
            </a:r>
          </a:p>
          <a:p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altLang="de-DE" sz="1600" b="0" dirty="0" smtClean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z. b.</a:t>
            </a:r>
          </a:p>
          <a:p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endParaRPr lang="en-US" altLang="de-DE" sz="1600" b="0" dirty="0" smtClean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092003"/>
              </p:ext>
            </p:extLst>
          </p:nvPr>
        </p:nvGraphicFramePr>
        <p:xfrm>
          <a:off x="3540034" y="2730500"/>
          <a:ext cx="2213066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16" name="Formel" r:id="rId3" imgW="1295280" imgH="241200" progId="Equation.3">
                  <p:embed/>
                </p:oleObj>
              </mc:Choice>
              <mc:Fallback>
                <p:oleObj name="Formel" r:id="rId3" imgW="1295280" imgH="2412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0034" y="2730500"/>
                        <a:ext cx="2213066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1079411"/>
              </p:ext>
            </p:extLst>
          </p:nvPr>
        </p:nvGraphicFramePr>
        <p:xfrm>
          <a:off x="3670300" y="3856038"/>
          <a:ext cx="206216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17" name="Formel" r:id="rId5" imgW="698400" imgH="228600" progId="Equation.3">
                  <p:embed/>
                </p:oleObj>
              </mc:Choice>
              <mc:Fallback>
                <p:oleObj name="Formel" r:id="rId5" imgW="698400" imgH="22860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3856038"/>
                        <a:ext cx="2062162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4328219"/>
              </p:ext>
            </p:extLst>
          </p:nvPr>
        </p:nvGraphicFramePr>
        <p:xfrm>
          <a:off x="2971800" y="4836750"/>
          <a:ext cx="3613694" cy="62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18" name="Formel" r:id="rId7" imgW="1739880" imgH="393480" progId="Equation.3">
                  <p:embed/>
                </p:oleObj>
              </mc:Choice>
              <mc:Fallback>
                <p:oleObj name="Formel" r:id="rId7" imgW="1739880" imgH="39348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836750"/>
                        <a:ext cx="3613694" cy="62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7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9943" y="872219"/>
            <a:ext cx="8695857" cy="368754"/>
          </a:xfrm>
        </p:spPr>
        <p:txBody>
          <a:bodyPr/>
          <a:lstStyle/>
          <a:p>
            <a:r>
              <a:rPr lang="de-DE" dirty="0" smtClean="0"/>
              <a:t>Cobb-</a:t>
            </a:r>
            <a:r>
              <a:rPr lang="de-DE" dirty="0" err="1" smtClean="0"/>
              <a:t>douglas</a:t>
            </a:r>
            <a:r>
              <a:rPr lang="de-DE" dirty="0" smtClean="0"/>
              <a:t> </a:t>
            </a:r>
            <a:r>
              <a:rPr lang="de-DE" dirty="0" err="1" smtClean="0"/>
              <a:t>technologie</a:t>
            </a:r>
            <a:r>
              <a:rPr lang="de-DE" dirty="0"/>
              <a:t> –  </a:t>
            </a:r>
            <a:r>
              <a:rPr lang="de-DE" dirty="0" smtClean="0"/>
              <a:t>grafisch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Grp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34" y="1371600"/>
            <a:ext cx="6439989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3"/>
          <p:cNvSpPr>
            <a:spLocks noChangeShapeType="1"/>
          </p:cNvSpPr>
          <p:nvPr/>
        </p:nvSpPr>
        <p:spPr bwMode="auto">
          <a:xfrm flipV="1">
            <a:off x="1847850" y="1593668"/>
            <a:ext cx="0" cy="3987981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847850" y="5560423"/>
            <a:ext cx="5415099" cy="21226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4453799" y="1874409"/>
            <a:ext cx="35853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ALLE ISOQUANTEN SIND ASYMPTOTISCHE HYPERBELN,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SIE BERÜHREN DIE ACHSEN NIE.</a:t>
            </a:r>
            <a:endParaRPr lang="en-US" alt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359893" y="1408681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2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063375" y="5597751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graphicFrame>
        <p:nvGraphicFramePr>
          <p:cNvPr id="12" name="Objek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6500539"/>
              </p:ext>
            </p:extLst>
          </p:nvPr>
        </p:nvGraphicFramePr>
        <p:xfrm>
          <a:off x="5956663" y="3060700"/>
          <a:ext cx="1650637" cy="526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84" name="Formel" r:id="rId4" imgW="634680" imgH="228600" progId="Equation.3">
                  <p:embed/>
                </p:oleObj>
              </mc:Choice>
              <mc:Fallback>
                <p:oleObj name="Formel" r:id="rId4" imgW="634680" imgH="22860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6663" y="3060700"/>
                        <a:ext cx="1650637" cy="5269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397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Technologie mit konstanten </a:t>
            </a:r>
            <a:r>
              <a:rPr lang="de-DE" dirty="0" err="1" smtClean="0"/>
              <a:t>proportionen</a:t>
            </a:r>
            <a:r>
              <a:rPr lang="de-DE" dirty="0"/>
              <a:t> – </a:t>
            </a:r>
            <a:r>
              <a:rPr lang="de-DE" dirty="0" smtClean="0"/>
              <a:t>ALGEBRAISCH 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technologie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konstanten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proportionen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der inputs hat die form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de-DE" b="0" dirty="0" smtClean="0"/>
          </a:p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345616"/>
              </p:ext>
            </p:extLst>
          </p:nvPr>
        </p:nvGraphicFramePr>
        <p:xfrm>
          <a:off x="2493237" y="2717800"/>
          <a:ext cx="4390163" cy="473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4" name="Formel" r:id="rId3" imgW="1777680" imgH="228600" progId="Equation.3">
                  <p:embed/>
                </p:oleObj>
              </mc:Choice>
              <mc:Fallback>
                <p:oleObj name="Formel" r:id="rId3" imgW="177768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3237" y="2717800"/>
                        <a:ext cx="4390163" cy="473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/>
        </p:nvSpPr>
        <p:spPr>
          <a:xfrm>
            <a:off x="827162" y="3429000"/>
            <a:ext cx="6303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rPr>
              <a:t>Z.</a:t>
            </a:r>
            <a:r>
              <a:rPr kumimoji="0" lang="en-US" altLang="de-DE" sz="16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rPr>
              <a:t> B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rPr>
              <a:t>.</a:t>
            </a: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0" name="Objek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594433"/>
              </p:ext>
            </p:extLst>
          </p:nvPr>
        </p:nvGraphicFramePr>
        <p:xfrm>
          <a:off x="2890248" y="3581231"/>
          <a:ext cx="2354852" cy="450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5" name="Formel" r:id="rId5" imgW="1015920" imgH="215640" progId="Equation.3">
                  <p:embed/>
                </p:oleObj>
              </mc:Choice>
              <mc:Fallback>
                <p:oleObj name="Formel" r:id="rId5" imgW="1015920" imgH="215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0248" y="3581231"/>
                        <a:ext cx="2354852" cy="4506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hteck 10"/>
          <p:cNvSpPr/>
          <p:nvPr/>
        </p:nvSpPr>
        <p:spPr>
          <a:xfrm>
            <a:off x="862428" y="4459179"/>
            <a:ext cx="5389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MIT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Objek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177241"/>
              </p:ext>
            </p:extLst>
          </p:nvPr>
        </p:nvGraphicFramePr>
        <p:xfrm>
          <a:off x="2713447" y="4588823"/>
          <a:ext cx="3534953" cy="417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6" name="Formel" r:id="rId7" imgW="1307880" imgH="215640" progId="Equation.3">
                  <p:embed/>
                </p:oleObj>
              </mc:Choice>
              <mc:Fallback>
                <p:oleObj name="Formel" r:id="rId7" imgW="1307880" imgH="215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447" y="4588823"/>
                        <a:ext cx="3534953" cy="4178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980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314" y="687752"/>
            <a:ext cx="8695857" cy="422591"/>
          </a:xfrm>
        </p:spPr>
        <p:txBody>
          <a:bodyPr/>
          <a:lstStyle/>
          <a:p>
            <a:r>
              <a:rPr lang="de-DE" dirty="0"/>
              <a:t>Technologie mit konstanten </a:t>
            </a:r>
            <a:r>
              <a:rPr lang="de-DE" dirty="0" err="1"/>
              <a:t>proportionen</a:t>
            </a:r>
            <a:r>
              <a:rPr lang="de-DE" dirty="0"/>
              <a:t> –</a:t>
            </a:r>
            <a:r>
              <a:rPr lang="de-DE" dirty="0" smtClean="0"/>
              <a:t> GRAFISCH 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476375" y="1833563"/>
            <a:ext cx="4095750" cy="3552825"/>
            <a:chOff x="930" y="1155"/>
            <a:chExt cx="2580" cy="2238"/>
          </a:xfrm>
        </p:grpSpPr>
        <p:sp>
          <p:nvSpPr>
            <p:cNvPr id="7" name="Line 3"/>
            <p:cNvSpPr>
              <a:spLocks noChangeShapeType="1"/>
            </p:cNvSpPr>
            <p:nvPr/>
          </p:nvSpPr>
          <p:spPr bwMode="auto">
            <a:xfrm>
              <a:off x="930" y="1155"/>
              <a:ext cx="0" cy="22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930" y="3393"/>
              <a:ext cx="25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9" name="Group 17"/>
          <p:cNvGrpSpPr>
            <a:grpSpLocks/>
          </p:cNvGrpSpPr>
          <p:nvPr/>
        </p:nvGrpSpPr>
        <p:grpSpPr bwMode="auto">
          <a:xfrm>
            <a:off x="3700463" y="2274888"/>
            <a:ext cx="1978025" cy="1990725"/>
            <a:chOff x="2331" y="1433"/>
            <a:chExt cx="1246" cy="1254"/>
          </a:xfrm>
        </p:grpSpPr>
        <p:sp>
          <p:nvSpPr>
            <p:cNvPr id="10" name="Line 15"/>
            <p:cNvSpPr>
              <a:spLocks noChangeShapeType="1"/>
            </p:cNvSpPr>
            <p:nvPr/>
          </p:nvSpPr>
          <p:spPr bwMode="auto">
            <a:xfrm flipV="1">
              <a:off x="2331" y="1433"/>
              <a:ext cx="0" cy="124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" name="Line 16"/>
            <p:cNvSpPr>
              <a:spLocks noChangeShapeType="1"/>
            </p:cNvSpPr>
            <p:nvPr/>
          </p:nvSpPr>
          <p:spPr bwMode="auto">
            <a:xfrm flipH="1">
              <a:off x="2332" y="2687"/>
              <a:ext cx="124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12" name="Group 20"/>
          <p:cNvGrpSpPr>
            <a:grpSpLocks/>
          </p:cNvGrpSpPr>
          <p:nvPr/>
        </p:nvGrpSpPr>
        <p:grpSpPr bwMode="auto">
          <a:xfrm>
            <a:off x="2867025" y="2676525"/>
            <a:ext cx="1978025" cy="1990725"/>
            <a:chOff x="1806" y="1686"/>
            <a:chExt cx="1246" cy="1254"/>
          </a:xfrm>
        </p:grpSpPr>
        <p:sp>
          <p:nvSpPr>
            <p:cNvPr id="13" name="Line 18"/>
            <p:cNvSpPr>
              <a:spLocks noChangeShapeType="1"/>
            </p:cNvSpPr>
            <p:nvPr/>
          </p:nvSpPr>
          <p:spPr bwMode="auto">
            <a:xfrm flipV="1">
              <a:off x="1806" y="1686"/>
              <a:ext cx="0" cy="1245"/>
            </a:xfrm>
            <a:prstGeom prst="line">
              <a:avLst/>
            </a:prstGeom>
            <a:noFill/>
            <a:ln w="50800">
              <a:solidFill>
                <a:srgbClr val="00FF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 flipH="1">
              <a:off x="1807" y="2940"/>
              <a:ext cx="1245" cy="0"/>
            </a:xfrm>
            <a:prstGeom prst="line">
              <a:avLst/>
            </a:prstGeom>
            <a:noFill/>
            <a:ln w="50800">
              <a:solidFill>
                <a:srgbClr val="00FF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15" name="Group 23"/>
          <p:cNvGrpSpPr>
            <a:grpSpLocks/>
          </p:cNvGrpSpPr>
          <p:nvPr/>
        </p:nvGrpSpPr>
        <p:grpSpPr bwMode="auto">
          <a:xfrm>
            <a:off x="2124075" y="3014663"/>
            <a:ext cx="1997075" cy="2009775"/>
            <a:chOff x="1350" y="1911"/>
            <a:chExt cx="1246" cy="1254"/>
          </a:xfrm>
        </p:grpSpPr>
        <p:sp>
          <p:nvSpPr>
            <p:cNvPr id="16" name="Line 21"/>
            <p:cNvSpPr>
              <a:spLocks noChangeShapeType="1"/>
            </p:cNvSpPr>
            <p:nvPr/>
          </p:nvSpPr>
          <p:spPr bwMode="auto">
            <a:xfrm flipV="1">
              <a:off x="1350" y="1911"/>
              <a:ext cx="0" cy="1245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 flipH="1">
              <a:off x="1351" y="3165"/>
              <a:ext cx="1245" cy="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9" name="Line 8"/>
          <p:cNvSpPr>
            <a:spLocks noChangeShapeType="1"/>
          </p:cNvSpPr>
          <p:nvPr/>
        </p:nvSpPr>
        <p:spPr bwMode="auto">
          <a:xfrm flipV="1">
            <a:off x="1476375" y="3444875"/>
            <a:ext cx="3846513" cy="1912938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356225" y="5391150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047428" y="1638655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22" name="Rectangle 33"/>
          <p:cNvSpPr>
            <a:spLocks noChangeArrowheads="1"/>
          </p:cNvSpPr>
          <p:nvPr/>
        </p:nvSpPr>
        <p:spPr bwMode="auto">
          <a:xfrm>
            <a:off x="5359400" y="3017838"/>
            <a:ext cx="91371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= 2x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5705475" y="3905250"/>
            <a:ext cx="172483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</a:rPr>
              <a:t>min{x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</a:rPr>
              <a:t>,2x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itchFamily="34" charset="0"/>
              </a:rPr>
              <a:t>} = 14</a:t>
            </a:r>
          </a:p>
        </p:txBody>
      </p: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4923383" y="4401344"/>
            <a:ext cx="161101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min{x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,2x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} = 8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Rectangle 32"/>
          <p:cNvSpPr>
            <a:spLocks noChangeArrowheads="1"/>
          </p:cNvSpPr>
          <p:nvPr/>
        </p:nvSpPr>
        <p:spPr bwMode="auto">
          <a:xfrm>
            <a:off x="4165600" y="4818063"/>
            <a:ext cx="1611018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min{x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,2x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} = 4</a:t>
            </a:r>
          </a:p>
        </p:txBody>
      </p:sp>
      <p:sp>
        <p:nvSpPr>
          <p:cNvPr id="26" name="Line 13"/>
          <p:cNvSpPr>
            <a:spLocks noChangeShapeType="1"/>
          </p:cNvSpPr>
          <p:nvPr/>
        </p:nvSpPr>
        <p:spPr bwMode="auto">
          <a:xfrm flipH="1">
            <a:off x="1484313" y="4257675"/>
            <a:ext cx="222250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H="1">
            <a:off x="1470025" y="4651375"/>
            <a:ext cx="138430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1484313" y="5013325"/>
            <a:ext cx="649287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9" name="Line 10"/>
          <p:cNvSpPr>
            <a:spLocks noChangeShapeType="1"/>
          </p:cNvSpPr>
          <p:nvPr/>
        </p:nvSpPr>
        <p:spPr bwMode="auto">
          <a:xfrm>
            <a:off x="2147888" y="5030788"/>
            <a:ext cx="0" cy="360362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2852738" y="4670425"/>
            <a:ext cx="0" cy="72072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3703638" y="4251325"/>
            <a:ext cx="0" cy="113982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1134538" y="4047861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7</a:t>
            </a: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1122769" y="4401344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4</a:t>
            </a:r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1134538" y="4814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2012294" y="53546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4</a:t>
            </a: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2704444" y="53546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8</a:t>
            </a: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3441670" y="5354638"/>
            <a:ext cx="4135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14</a:t>
            </a:r>
          </a:p>
        </p:txBody>
      </p:sp>
      <p:graphicFrame>
        <p:nvGraphicFramePr>
          <p:cNvPr id="100352" name="Inhaltsplatzhalter 10035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4486223"/>
              </p:ext>
            </p:extLst>
          </p:nvPr>
        </p:nvGraphicFramePr>
        <p:xfrm>
          <a:off x="5171302" y="1792728"/>
          <a:ext cx="2383155" cy="48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2" name="Formel" r:id="rId3" imgW="1015920" imgH="215640" progId="Equation.3">
                  <p:embed/>
                </p:oleObj>
              </mc:Choice>
              <mc:Fallback>
                <p:oleObj name="Formel" r:id="rId3" imgW="1015920" imgH="2156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1302" y="1792728"/>
                        <a:ext cx="2383155" cy="4821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49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TECHNOLOGIE MIT PERFEKTEN SUBSTITUTEN – ALGEBRAISCH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Eine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technologie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mit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PERFEKTEN SUBSTITUTEN der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inputs hat die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form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4962869"/>
              </p:ext>
            </p:extLst>
          </p:nvPr>
        </p:nvGraphicFramePr>
        <p:xfrm>
          <a:off x="2769053" y="2678657"/>
          <a:ext cx="3466647" cy="496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6" name="Formel" r:id="rId3" imgW="1574640" imgH="228600" progId="Equation.3">
                  <p:embed/>
                </p:oleObj>
              </mc:Choice>
              <mc:Fallback>
                <p:oleObj name="Formel" r:id="rId3" imgW="157464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9053" y="2678657"/>
                        <a:ext cx="3466647" cy="4963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/>
          <p:cNvSpPr/>
          <p:nvPr/>
        </p:nvSpPr>
        <p:spPr>
          <a:xfrm>
            <a:off x="847301" y="3433745"/>
            <a:ext cx="6303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600" b="1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Z. B.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709139"/>
              </p:ext>
            </p:extLst>
          </p:nvPr>
        </p:nvGraphicFramePr>
        <p:xfrm>
          <a:off x="3112589" y="3559789"/>
          <a:ext cx="2030911" cy="425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7" name="Formel" r:id="rId5" imgW="736560" imgH="215640" progId="Equation.3">
                  <p:embed/>
                </p:oleObj>
              </mc:Choice>
              <mc:Fallback>
                <p:oleObj name="Formel" r:id="rId5" imgW="736560" imgH="215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589" y="3559789"/>
                        <a:ext cx="2030911" cy="4250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/>
        </p:nvSpPr>
        <p:spPr>
          <a:xfrm>
            <a:off x="958693" y="4563683"/>
            <a:ext cx="5389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Objek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119096"/>
              </p:ext>
            </p:extLst>
          </p:nvPr>
        </p:nvGraphicFramePr>
        <p:xfrm>
          <a:off x="2908300" y="4572243"/>
          <a:ext cx="3377655" cy="410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8" name="Formel" r:id="rId7" imgW="1346040" imgH="215640" progId="Equation.3">
                  <p:embed/>
                </p:oleObj>
              </mc:Choice>
              <mc:Fallback>
                <p:oleObj name="Formel" r:id="rId7" imgW="1346040" imgH="215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300" y="4572243"/>
                        <a:ext cx="3377655" cy="4105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270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126" y="726940"/>
            <a:ext cx="8695857" cy="409529"/>
          </a:xfrm>
        </p:spPr>
        <p:txBody>
          <a:bodyPr/>
          <a:lstStyle/>
          <a:p>
            <a:r>
              <a:rPr lang="de-DE" dirty="0"/>
              <a:t>TECHNOLOGIE MIT PERFEKTEN SUBSTITUTEN – </a:t>
            </a:r>
            <a:r>
              <a:rPr lang="de-DE" dirty="0" smtClean="0"/>
              <a:t>GRAFISCH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476375" y="1833563"/>
            <a:ext cx="4095750" cy="3552825"/>
            <a:chOff x="930" y="1155"/>
            <a:chExt cx="2580" cy="2238"/>
          </a:xfrm>
        </p:grpSpPr>
        <p:sp>
          <p:nvSpPr>
            <p:cNvPr id="7" name="Line 3"/>
            <p:cNvSpPr>
              <a:spLocks noChangeShapeType="1"/>
            </p:cNvSpPr>
            <p:nvPr/>
          </p:nvSpPr>
          <p:spPr bwMode="auto">
            <a:xfrm>
              <a:off x="930" y="1155"/>
              <a:ext cx="0" cy="22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930" y="3393"/>
              <a:ext cx="25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592956"/>
              </p:ext>
            </p:extLst>
          </p:nvPr>
        </p:nvGraphicFramePr>
        <p:xfrm>
          <a:off x="6159941" y="1952868"/>
          <a:ext cx="1942659" cy="409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9" name="Formel" r:id="rId3" imgW="736560" imgH="215640" progId="Equation.3">
                  <p:embed/>
                </p:oleObj>
              </mc:Choice>
              <mc:Fallback>
                <p:oleObj name="Formel" r:id="rId3" imgW="736560" imgH="2156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941" y="1952868"/>
                        <a:ext cx="1942659" cy="409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Arc 18"/>
          <p:cNvSpPr>
            <a:spLocks/>
          </p:cNvSpPr>
          <p:nvPr/>
        </p:nvSpPr>
        <p:spPr bwMode="auto">
          <a:xfrm>
            <a:off x="1673225" y="2168525"/>
            <a:ext cx="1924050" cy="2662238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Arc 19"/>
          <p:cNvSpPr>
            <a:spLocks/>
          </p:cNvSpPr>
          <p:nvPr/>
        </p:nvSpPr>
        <p:spPr bwMode="auto">
          <a:xfrm>
            <a:off x="2192338" y="2978150"/>
            <a:ext cx="1952625" cy="1649413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7"/>
                  <a:pt x="9659" y="9"/>
                  <a:pt x="21582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Arc 20"/>
          <p:cNvSpPr>
            <a:spLocks/>
          </p:cNvSpPr>
          <p:nvPr/>
        </p:nvSpPr>
        <p:spPr bwMode="auto">
          <a:xfrm>
            <a:off x="3232150" y="3716338"/>
            <a:ext cx="1627188" cy="85407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21599"/>
                </a:moveTo>
                <a:cubicBezTo>
                  <a:pt x="-1" y="9678"/>
                  <a:pt x="9657" y="11"/>
                  <a:pt x="21579" y="0"/>
                </a:cubicBezTo>
              </a:path>
              <a:path w="21600" h="21600" stroke="0" extrusionOk="0">
                <a:moveTo>
                  <a:pt x="-1" y="21599"/>
                </a:moveTo>
                <a:cubicBezTo>
                  <a:pt x="-1" y="9678"/>
                  <a:pt x="9657" y="11"/>
                  <a:pt x="21579" y="0"/>
                </a:cubicBezTo>
                <a:lnTo>
                  <a:pt x="21600" y="21600"/>
                </a:lnTo>
                <a:lnTo>
                  <a:pt x="-1" y="2159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auto">
          <a:xfrm>
            <a:off x="1470025" y="3992563"/>
            <a:ext cx="3814763" cy="1392237"/>
          </a:xfrm>
          <a:prstGeom prst="line">
            <a:avLst/>
          </a:prstGeom>
          <a:noFill/>
          <a:ln w="50800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470025" y="4395788"/>
            <a:ext cx="2695575" cy="98425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Line 23"/>
          <p:cNvSpPr>
            <a:spLocks noChangeShapeType="1"/>
          </p:cNvSpPr>
          <p:nvPr/>
        </p:nvSpPr>
        <p:spPr bwMode="auto">
          <a:xfrm>
            <a:off x="1470025" y="4827588"/>
            <a:ext cx="1527175" cy="557212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694113" y="1851025"/>
            <a:ext cx="137698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chemeClr val="tx2"/>
                </a:solidFill>
              </a:rPr>
              <a:t>x</a:t>
            </a:r>
            <a:r>
              <a:rPr lang="en-US" altLang="de-DE" sz="1600" baseline="-25000" dirty="0">
                <a:solidFill>
                  <a:schemeClr val="tx2"/>
                </a:solidFill>
              </a:rPr>
              <a:t>1</a:t>
            </a:r>
            <a:r>
              <a:rPr lang="en-US" altLang="de-DE" sz="1600" dirty="0">
                <a:solidFill>
                  <a:schemeClr val="tx2"/>
                </a:solidFill>
              </a:rPr>
              <a:t> + 3x</a:t>
            </a:r>
            <a:r>
              <a:rPr lang="en-US" altLang="de-DE" sz="1600" baseline="-25000" dirty="0">
                <a:solidFill>
                  <a:schemeClr val="tx2"/>
                </a:solidFill>
              </a:rPr>
              <a:t>2</a:t>
            </a:r>
            <a:r>
              <a:rPr lang="en-US" altLang="de-DE" sz="1600" dirty="0">
                <a:solidFill>
                  <a:schemeClr val="tx2"/>
                </a:solidFill>
              </a:rPr>
              <a:t> = 18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217988" y="2636838"/>
            <a:ext cx="137698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FF00"/>
                </a:solidFill>
              </a:rPr>
              <a:t>x</a:t>
            </a:r>
            <a:r>
              <a:rPr lang="en-US" altLang="de-DE" sz="1600" baseline="-25000" dirty="0">
                <a:solidFill>
                  <a:srgbClr val="00FF00"/>
                </a:solidFill>
              </a:rPr>
              <a:t>1</a:t>
            </a:r>
            <a:r>
              <a:rPr lang="en-US" altLang="de-DE" sz="1600" dirty="0">
                <a:solidFill>
                  <a:srgbClr val="00FF00"/>
                </a:solidFill>
              </a:rPr>
              <a:t> + 3x</a:t>
            </a:r>
            <a:r>
              <a:rPr lang="en-US" altLang="de-DE" sz="1600" baseline="-25000" dirty="0">
                <a:solidFill>
                  <a:srgbClr val="00FF00"/>
                </a:solidFill>
              </a:rPr>
              <a:t>2</a:t>
            </a:r>
            <a:r>
              <a:rPr lang="en-US" altLang="de-DE" sz="1600" dirty="0">
                <a:solidFill>
                  <a:srgbClr val="00FF00"/>
                </a:solidFill>
              </a:rPr>
              <a:t> = 36</a:t>
            </a:r>
            <a:endParaRPr lang="en-US" altLang="de-DE" sz="1600" dirty="0">
              <a:solidFill>
                <a:srgbClr val="33CC33"/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979988" y="3422650"/>
            <a:ext cx="137698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chemeClr val="hlink"/>
                </a:solidFill>
              </a:rPr>
              <a:t>x</a:t>
            </a:r>
            <a:r>
              <a:rPr lang="en-US" altLang="de-DE" sz="1600" baseline="-25000" dirty="0">
                <a:solidFill>
                  <a:schemeClr val="hlink"/>
                </a:solidFill>
              </a:rPr>
              <a:t>1</a:t>
            </a:r>
            <a:r>
              <a:rPr lang="en-US" altLang="de-DE" sz="1600" dirty="0">
                <a:solidFill>
                  <a:schemeClr val="hlink"/>
                </a:solidFill>
              </a:rPr>
              <a:t> + 3x</a:t>
            </a:r>
            <a:r>
              <a:rPr lang="en-US" altLang="de-DE" sz="1600" baseline="-25000" dirty="0">
                <a:solidFill>
                  <a:schemeClr val="hlink"/>
                </a:solidFill>
              </a:rPr>
              <a:t>2</a:t>
            </a:r>
            <a:r>
              <a:rPr lang="en-US" altLang="de-DE" sz="1600" dirty="0">
                <a:solidFill>
                  <a:schemeClr val="hlink"/>
                </a:solidFill>
              </a:rPr>
              <a:t> = 48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1061380" y="1663965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2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5407416" y="5341674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4946650" y="5405438"/>
            <a:ext cx="4135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24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3992563" y="5405438"/>
            <a:ext cx="4135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18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2811463" y="54054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9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1073150" y="4619625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3</a:t>
            </a: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1073150" y="416083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6</a:t>
            </a:r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1093787" y="3752169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8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4588855" y="4304076"/>
            <a:ext cx="3417602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ISOQUANTEN SIND LINEAR UND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VERLAUFEN PARALLEL.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333213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GRENZPRODUKT – BEGRIFF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b="0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GRENZPRODUKT DES INPUTS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i, </a:t>
            </a:r>
            <a:r>
              <a:rPr lang="de-DE" sz="1600" b="0" i="1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MP</a:t>
            </a:r>
            <a:r>
              <a:rPr lang="de-DE" sz="1600" b="0" i="1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GIBT DIE ÄNDERUNG DES OUTPUTS AUFGRUND EINER ÄNDERUNG DES INPUTS </a:t>
            </a:r>
            <a:r>
              <a:rPr lang="de-DE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AN, WOBEI ALLE ANDEREN FAKTOREN KONSTANT GEHALTEN WERDEN.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OUTPUT UND INPUTS WERDEN IN PHYSISCHEN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GRÖßEN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GEMESSEN.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FORMAL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352941"/>
              </p:ext>
            </p:extLst>
          </p:nvPr>
        </p:nvGraphicFramePr>
        <p:xfrm>
          <a:off x="3683727" y="4336869"/>
          <a:ext cx="1802673" cy="692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8" name="Formel" r:id="rId3" imgW="698400" imgH="431640" progId="Equation.3">
                  <p:embed/>
                </p:oleObj>
              </mc:Choice>
              <mc:Fallback>
                <p:oleObj name="Formel" r:id="rId3" imgW="698400" imgH="431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727" y="4336869"/>
                        <a:ext cx="1802673" cy="692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414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62154"/>
            <a:ext cx="8695857" cy="357277"/>
          </a:xfrm>
        </p:spPr>
        <p:txBody>
          <a:bodyPr/>
          <a:lstStyle/>
          <a:p>
            <a:r>
              <a:rPr lang="de-DE" dirty="0" smtClean="0"/>
              <a:t>GRENZPRODUKT – COBB-DOUGLAS TECHNOLOGIE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93801"/>
            <a:ext cx="8697417" cy="5006976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PRODUKTIONSFUNKTION SEI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DANN IST DAS GRENZPRODUKT DES INPUTS 1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 DAS GRENZPRODUKT DES INPUTS 2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GRENZPRODUKT EINES INPUTS HÄNGT VON DER MENGE DES ANDEREN INPUTS AB: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= 8, DANN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= 27, DANN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95609"/>
              </p:ext>
            </p:extLst>
          </p:nvPr>
        </p:nvGraphicFramePr>
        <p:xfrm>
          <a:off x="2895599" y="1580607"/>
          <a:ext cx="2747555" cy="400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0" name="Formel" r:id="rId3" imgW="1396800" imgH="228600" progId="Equation.3">
                  <p:embed/>
                </p:oleObj>
              </mc:Choice>
              <mc:Fallback>
                <p:oleObj name="Formel" r:id="rId3" imgW="139680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9" y="1580607"/>
                        <a:ext cx="2747555" cy="4005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3352222"/>
              </p:ext>
            </p:extLst>
          </p:nvPr>
        </p:nvGraphicFramePr>
        <p:xfrm>
          <a:off x="3035299" y="2557780"/>
          <a:ext cx="2222863" cy="604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1" name="Formel" r:id="rId5" imgW="1447560" imgH="431640" progId="Equation.3">
                  <p:embed/>
                </p:oleObj>
              </mc:Choice>
              <mc:Fallback>
                <p:oleObj name="Formel" r:id="rId5" imgW="1447560" imgH="431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299" y="2557780"/>
                        <a:ext cx="2222863" cy="604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178505"/>
              </p:ext>
            </p:extLst>
          </p:nvPr>
        </p:nvGraphicFramePr>
        <p:xfrm>
          <a:off x="3157219" y="3568700"/>
          <a:ext cx="2468881" cy="58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2" name="Formel" r:id="rId7" imgW="1498320" imgH="431640" progId="Equation.3">
                  <p:embed/>
                </p:oleObj>
              </mc:Choice>
              <mc:Fallback>
                <p:oleObj name="Formel" r:id="rId7" imgW="1498320" imgH="431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7219" y="3568700"/>
                        <a:ext cx="2468881" cy="58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736768"/>
              </p:ext>
            </p:extLst>
          </p:nvPr>
        </p:nvGraphicFramePr>
        <p:xfrm>
          <a:off x="3122749" y="4914900"/>
          <a:ext cx="1995351" cy="529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3" name="Formel" r:id="rId9" imgW="1612800" imgH="393480" progId="Equation.3">
                  <p:embed/>
                </p:oleObj>
              </mc:Choice>
              <mc:Fallback>
                <p:oleObj name="Formel" r:id="rId9" imgW="1612800" imgH="39348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749" y="4914900"/>
                        <a:ext cx="1995351" cy="529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8226959"/>
              </p:ext>
            </p:extLst>
          </p:nvPr>
        </p:nvGraphicFramePr>
        <p:xfrm>
          <a:off x="3123473" y="5702300"/>
          <a:ext cx="2451827" cy="528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14" name="Formel" r:id="rId11" imgW="1688760" imgH="393480" progId="Equation.3">
                  <p:embed/>
                </p:oleObj>
              </mc:Choice>
              <mc:Fallback>
                <p:oleObj name="Formel" r:id="rId11" imgW="1688760" imgH="39348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3473" y="5702300"/>
                        <a:ext cx="2451827" cy="5286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281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126" y="1027387"/>
            <a:ext cx="8695857" cy="370340"/>
          </a:xfrm>
        </p:spPr>
        <p:txBody>
          <a:bodyPr/>
          <a:lstStyle/>
          <a:p>
            <a:r>
              <a:rPr lang="de-DE" dirty="0" smtClean="0"/>
              <a:t>ABNEHMENDES GRENZPRODUKT – COBB-DOUGLAS TECHNOLOGIE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815737"/>
            <a:ext cx="8697417" cy="4385039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DAS GRENZPRODUKT DES INPUTS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NIMMT MIT STEIGENDER EINSATZMENGE AB: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FÜR DIE c.-d. PRODUKTIONSFUNKTION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FINDEN WIR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676847"/>
              </p:ext>
            </p:extLst>
          </p:nvPr>
        </p:nvGraphicFramePr>
        <p:xfrm>
          <a:off x="2667001" y="2260600"/>
          <a:ext cx="3200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48" name="Formel" r:id="rId3" imgW="1892160" imgH="482400" progId="Equation.3">
                  <p:embed/>
                </p:oleObj>
              </mc:Choice>
              <mc:Fallback>
                <p:oleObj name="Formel" r:id="rId3" imgW="1892160" imgH="4824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1" y="2260600"/>
                        <a:ext cx="3200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3876818"/>
              </p:ext>
            </p:extLst>
          </p:nvPr>
        </p:nvGraphicFramePr>
        <p:xfrm>
          <a:off x="5143500" y="3251199"/>
          <a:ext cx="1778726" cy="40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49" name="Formel" r:id="rId5" imgW="711000" imgH="228600" progId="Equation.3">
                  <p:embed/>
                </p:oleObj>
              </mc:Choice>
              <mc:Fallback>
                <p:oleObj name="Formel" r:id="rId5" imgW="711000" imgH="22860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3251199"/>
                        <a:ext cx="1778726" cy="40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2327360"/>
              </p:ext>
            </p:extLst>
          </p:nvPr>
        </p:nvGraphicFramePr>
        <p:xfrm>
          <a:off x="2946400" y="4241800"/>
          <a:ext cx="2438400" cy="644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50" name="Formel" r:id="rId7" imgW="1523880" imgH="431640" progId="Equation.3">
                  <p:embed/>
                </p:oleObj>
              </mc:Choice>
              <mc:Fallback>
                <p:oleObj name="Formel" r:id="rId7" imgW="1523880" imgH="431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6400" y="4241800"/>
                        <a:ext cx="2438400" cy="6440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4260533"/>
              </p:ext>
            </p:extLst>
          </p:nvPr>
        </p:nvGraphicFramePr>
        <p:xfrm>
          <a:off x="2921000" y="5232399"/>
          <a:ext cx="2738846" cy="68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51" name="Formel" r:id="rId9" imgW="1562040" imgH="431640" progId="Equation.3">
                  <p:embed/>
                </p:oleObj>
              </mc:Choice>
              <mc:Fallback>
                <p:oleObj name="Formel" r:id="rId9" imgW="1562040" imgH="43164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5232399"/>
                        <a:ext cx="2738846" cy="685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22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686" y="700814"/>
            <a:ext cx="8695857" cy="357277"/>
          </a:xfrm>
        </p:spPr>
        <p:txBody>
          <a:bodyPr/>
          <a:lstStyle/>
          <a:p>
            <a:r>
              <a:rPr lang="de-DE" dirty="0" smtClean="0"/>
              <a:t>TECHNISCHE RATE DER SUBSTITUTION – GRAFISCH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123407"/>
            <a:ext cx="8697417" cy="5077370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Substitution eines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durch einen anderen, sodass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unverändert bleibt.</a:t>
            </a:r>
          </a:p>
          <a:p>
            <a:endParaRPr lang="de-DE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1662113"/>
            <a:ext cx="0" cy="3624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300663"/>
            <a:ext cx="39100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Arc 6"/>
          <p:cNvSpPr>
            <a:spLocks/>
          </p:cNvSpPr>
          <p:nvPr/>
        </p:nvSpPr>
        <p:spPr bwMode="auto">
          <a:xfrm rot="10800000">
            <a:off x="1908175" y="1504950"/>
            <a:ext cx="3333750" cy="3425825"/>
          </a:xfrm>
          <a:custGeom>
            <a:avLst/>
            <a:gdLst>
              <a:gd name="T0" fmla="*/ 2147483647 w 21267"/>
              <a:gd name="T1" fmla="*/ 0 h 21294"/>
              <a:gd name="T2" fmla="*/ 2147483647 w 21267"/>
              <a:gd name="T3" fmla="*/ 2147483647 h 21294"/>
              <a:gd name="T4" fmla="*/ 0 w 21267"/>
              <a:gd name="T5" fmla="*/ 2147483647 h 21294"/>
              <a:gd name="T6" fmla="*/ 0 60000 65536"/>
              <a:gd name="T7" fmla="*/ 0 60000 65536"/>
              <a:gd name="T8" fmla="*/ 0 60000 65536"/>
              <a:gd name="T9" fmla="*/ 0 w 21267"/>
              <a:gd name="T10" fmla="*/ 0 h 21294"/>
              <a:gd name="T11" fmla="*/ 21267 w 21267"/>
              <a:gd name="T12" fmla="*/ 21294 h 2129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67" h="21294" fill="none" extrusionOk="0">
                <a:moveTo>
                  <a:pt x="3624" y="0"/>
                </a:moveTo>
                <a:cubicBezTo>
                  <a:pt x="12612" y="1530"/>
                  <a:pt x="19671" y="8538"/>
                  <a:pt x="21266" y="17515"/>
                </a:cubicBezTo>
              </a:path>
              <a:path w="21267" h="21294" stroke="0" extrusionOk="0">
                <a:moveTo>
                  <a:pt x="3624" y="0"/>
                </a:moveTo>
                <a:cubicBezTo>
                  <a:pt x="12612" y="1530"/>
                  <a:pt x="19671" y="8538"/>
                  <a:pt x="21266" y="17515"/>
                </a:cubicBezTo>
                <a:lnTo>
                  <a:pt x="0" y="21294"/>
                </a:lnTo>
                <a:lnTo>
                  <a:pt x="3624" y="0"/>
                </a:lnTo>
                <a:close/>
              </a:path>
            </a:pathLst>
          </a:custGeom>
          <a:noFill/>
          <a:ln w="25400" cap="rnd">
            <a:solidFill>
              <a:schemeClr val="hlink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320925" y="3414713"/>
            <a:ext cx="660400" cy="7667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Oval 16"/>
          <p:cNvSpPr>
            <a:spLocks noChangeArrowheads="1"/>
          </p:cNvSpPr>
          <p:nvPr/>
        </p:nvSpPr>
        <p:spPr bwMode="auto">
          <a:xfrm>
            <a:off x="2595563" y="3660775"/>
            <a:ext cx="201612" cy="201613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 flipH="1">
            <a:off x="1439863" y="3775075"/>
            <a:ext cx="125571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2695575" y="3760788"/>
            <a:ext cx="0" cy="15144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024164" y="1636184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2</a:t>
            </a:r>
          </a:p>
        </p:txBody>
      </p:sp>
      <p:graphicFrame>
        <p:nvGraphicFramePr>
          <p:cNvPr id="14" name="Objek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319048"/>
              </p:ext>
            </p:extLst>
          </p:nvPr>
        </p:nvGraphicFramePr>
        <p:xfrm>
          <a:off x="1024164" y="3560064"/>
          <a:ext cx="316933" cy="302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32" name="Formel" r:id="rId3" imgW="333487" imgH="485675" progId="Equation.3">
                  <p:embed/>
                </p:oleObj>
              </mc:Choice>
              <mc:Fallback>
                <p:oleObj name="Formel" r:id="rId3" imgW="333487" imgH="485675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4164" y="3560064"/>
                        <a:ext cx="316933" cy="302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313363" y="5372100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en-US" altLang="de-DE" sz="1600" baseline="-25000" dirty="0"/>
              <a:t>1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710113" y="4753770"/>
            <a:ext cx="895566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cs typeface="Arial" panose="020B0604020202020204" pitchFamily="34" charset="0"/>
              </a:rPr>
              <a:t>y = 100</a:t>
            </a:r>
            <a:endParaRPr lang="en-US" altLang="de-DE" sz="1600" dirty="0">
              <a:cs typeface="Arial" panose="020B0604020202020204" pitchFamily="34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170236" y="2247403"/>
            <a:ext cx="5046301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ja-JP" sz="1600" dirty="0" smtClean="0"/>
              <a:t>DIE STEIGUNG EINER ISOQUANTE IST IHRE TECHNISCHE RATE DER SUBSTITUTION</a:t>
            </a:r>
            <a:r>
              <a:rPr lang="en-US" altLang="ja-JP" sz="1600" dirty="0" smtClean="0"/>
              <a:t>.</a:t>
            </a:r>
            <a:endParaRPr lang="en-US" altLang="de-DE" sz="1600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479963" y="5372100"/>
            <a:ext cx="432811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x’</a:t>
            </a:r>
            <a:r>
              <a:rPr lang="en-US" altLang="de-DE" sz="1600" baseline="-25000" dirty="0" smtClean="0"/>
              <a:t>1</a:t>
            </a:r>
            <a:endParaRPr lang="en-US" altLang="de-DE" sz="1600" baseline="-25000" dirty="0"/>
          </a:p>
        </p:txBody>
      </p:sp>
    </p:spTree>
    <p:extLst>
      <p:ext uri="{BB962C8B-B14F-4D97-AF65-F5344CB8AC3E}">
        <p14:creationId xmlns:p14="http://schemas.microsoft.com/office/powerpoint/2010/main" val="314308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Begriff der </a:t>
            </a:r>
            <a:r>
              <a:rPr lang="de-DE" dirty="0" err="1" smtClean="0"/>
              <a:t>technologie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74363" y="2054226"/>
            <a:ext cx="8697417" cy="4032250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Technologie ist ein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prozess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bei dem inputs (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produktionsfaktoren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 in 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(Produkt) umgewandelt werden.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z. b. ein raum, ein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computer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ein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projektor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elektrizität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software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menschliche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arbeitskraft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werden kombiniert, um diese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lehrveranstaltung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zu produzieren.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Kann auch mit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tafel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kreide und menschlicher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arbeitskraft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produziert werden.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Wie kann man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technologien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vergleichen, um herauszufinden, welche die „beste“ ist?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Instrument: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454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888909"/>
            <a:ext cx="8695857" cy="497205"/>
          </a:xfrm>
        </p:spPr>
        <p:txBody>
          <a:bodyPr/>
          <a:lstStyle/>
          <a:p>
            <a:r>
              <a:rPr lang="de-DE" dirty="0"/>
              <a:t>TECHNISCHE RATE DER SUBSTITUTION </a:t>
            </a:r>
            <a:r>
              <a:rPr lang="de-DE" dirty="0" smtClean="0"/>
              <a:t>(</a:t>
            </a:r>
            <a:r>
              <a:rPr lang="de-DE" dirty="0" err="1" smtClean="0"/>
              <a:t>trs</a:t>
            </a:r>
            <a:r>
              <a:rPr lang="de-DE" dirty="0" smtClean="0"/>
              <a:t>) – ALGEBRAISCH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436913"/>
            <a:ext cx="8697417" cy="4885509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PRODUKTIONSFUNKTION LAUTET </a:t>
            </a:r>
          </a:p>
          <a:p>
            <a: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alt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EINE KLEINE ÄNDERUNG DER INPUTS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(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dx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dx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</a:t>
            </a:r>
            <a:r>
              <a:rPr lang="de-DE" alt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IN DER FORM, DASS DER OUTPUT  UNVERÄNDERT BLEIBT: 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NACH UMFORMUNG ERHALTEN WIR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ODER </a:t>
            </a:r>
          </a:p>
          <a:p>
            <a:r>
              <a:rPr lang="de-DE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STEIGUNG DER ISOQUANTE IST DAS Verhältnis der Grenzprodukte,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9309785"/>
              </p:ext>
            </p:extLst>
          </p:nvPr>
        </p:nvGraphicFramePr>
        <p:xfrm>
          <a:off x="3276599" y="1751149"/>
          <a:ext cx="1962695" cy="357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7" name="Formel" r:id="rId3" imgW="838080" imgH="215640" progId="Equation.3">
                  <p:embed/>
                </p:oleObj>
              </mc:Choice>
              <mc:Fallback>
                <p:oleObj name="Formel" r:id="rId3" imgW="838080" imgH="2156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599" y="1751149"/>
                        <a:ext cx="1962695" cy="3570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196717"/>
              </p:ext>
            </p:extLst>
          </p:nvPr>
        </p:nvGraphicFramePr>
        <p:xfrm>
          <a:off x="2984500" y="2838269"/>
          <a:ext cx="2530928" cy="654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8" name="Formel" r:id="rId5" imgW="1676160" imgH="431640" progId="Equation.3">
                  <p:embed/>
                </p:oleObj>
              </mc:Choice>
              <mc:Fallback>
                <p:oleObj name="Formel" r:id="rId5" imgW="1676160" imgH="431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500" y="2838269"/>
                        <a:ext cx="2530928" cy="654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8433493"/>
              </p:ext>
            </p:extLst>
          </p:nvPr>
        </p:nvGraphicFramePr>
        <p:xfrm>
          <a:off x="3022600" y="3993970"/>
          <a:ext cx="2379254" cy="603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9" name="Formel" r:id="rId7" imgW="1218960" imgH="431640" progId="Equation.3">
                  <p:embed/>
                </p:oleObj>
              </mc:Choice>
              <mc:Fallback>
                <p:oleObj name="Formel" r:id="rId7" imgW="1218960" imgH="431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2600" y="3993970"/>
                        <a:ext cx="2379254" cy="6034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742688"/>
              </p:ext>
            </p:extLst>
          </p:nvPr>
        </p:nvGraphicFramePr>
        <p:xfrm>
          <a:off x="3098800" y="4673600"/>
          <a:ext cx="2108200" cy="622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90" name="Formel" r:id="rId9" imgW="1104840" imgH="431640" progId="Equation.3">
                  <p:embed/>
                </p:oleObj>
              </mc:Choice>
              <mc:Fallback>
                <p:oleObj name="Formel" r:id="rId9" imgW="1104840" imgH="431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800" y="4673600"/>
                        <a:ext cx="2108200" cy="6222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376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1645" y="1309214"/>
            <a:ext cx="8695857" cy="369251"/>
          </a:xfrm>
        </p:spPr>
        <p:txBody>
          <a:bodyPr/>
          <a:lstStyle/>
          <a:p>
            <a:r>
              <a:rPr lang="de-DE" dirty="0" smtClean="0"/>
              <a:t>Technische rate der </a:t>
            </a:r>
            <a:r>
              <a:rPr lang="de-DE" dirty="0" err="1" smtClean="0"/>
              <a:t>substitution</a:t>
            </a:r>
            <a:r>
              <a:rPr lang="de-DE" dirty="0" smtClean="0"/>
              <a:t> – </a:t>
            </a:r>
            <a:r>
              <a:rPr lang="de-DE" dirty="0" err="1" smtClean="0"/>
              <a:t>cobb-douglas</a:t>
            </a:r>
            <a:r>
              <a:rPr lang="de-DE" dirty="0" smtClean="0"/>
              <a:t> </a:t>
            </a:r>
            <a:r>
              <a:rPr lang="de-DE" dirty="0" err="1" smtClean="0"/>
              <a:t>beispiel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C.D.-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lautet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grenzprodukte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sind dann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	und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Was als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ergibt </a:t>
            </a:r>
          </a:p>
          <a:p>
            <a:endParaRPr lang="de-DE" b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6172057"/>
              </p:ext>
            </p:extLst>
          </p:nvPr>
        </p:nvGraphicFramePr>
        <p:xfrm>
          <a:off x="3441700" y="2598603"/>
          <a:ext cx="2135777" cy="423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02" name="Formel" r:id="rId3" imgW="1231560" imgH="228600" progId="Equation.3">
                  <p:embed/>
                </p:oleObj>
              </mc:Choice>
              <mc:Fallback>
                <p:oleObj name="Formel" r:id="rId3" imgW="123156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700" y="2598603"/>
                        <a:ext cx="2135777" cy="4239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0060180"/>
              </p:ext>
            </p:extLst>
          </p:nvPr>
        </p:nvGraphicFramePr>
        <p:xfrm>
          <a:off x="2032000" y="3556000"/>
          <a:ext cx="1866900" cy="774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03" name="Formel" r:id="rId5" imgW="863280" imgH="431640" progId="Equation.3">
                  <p:embed/>
                </p:oleObj>
              </mc:Choice>
              <mc:Fallback>
                <p:oleObj name="Formel" r:id="rId5" imgW="863280" imgH="4316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556000"/>
                        <a:ext cx="1866900" cy="7747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359435"/>
              </p:ext>
            </p:extLst>
          </p:nvPr>
        </p:nvGraphicFramePr>
        <p:xfrm>
          <a:off x="3035301" y="4921024"/>
          <a:ext cx="4220028" cy="78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04" name="Formel" r:id="rId7" imgW="2323800" imgH="457200" progId="Equation.3">
                  <p:embed/>
                </p:oleObj>
              </mc:Choice>
              <mc:Fallback>
                <p:oleObj name="Formel" r:id="rId7" imgW="2323800" imgH="45720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1" y="4921024"/>
                        <a:ext cx="4220028" cy="78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7502227"/>
              </p:ext>
            </p:extLst>
          </p:nvPr>
        </p:nvGraphicFramePr>
        <p:xfrm>
          <a:off x="5346700" y="3517900"/>
          <a:ext cx="1892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05" name="Formel" r:id="rId9" imgW="914400" imgH="431640" progId="Equation.3">
                  <p:embed/>
                </p:oleObj>
              </mc:Choice>
              <mc:Fallback>
                <p:oleObj name="Formel" r:id="rId9" imgW="914400" imgH="431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700" y="3517900"/>
                        <a:ext cx="1892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790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3177" y="762864"/>
            <a:ext cx="8695857" cy="370340"/>
          </a:xfrm>
        </p:spPr>
        <p:txBody>
          <a:bodyPr/>
          <a:lstStyle/>
          <a:p>
            <a:r>
              <a:rPr lang="de-DE" dirty="0" smtClean="0"/>
              <a:t>Abnehmende grenzrate der </a:t>
            </a:r>
            <a:r>
              <a:rPr lang="de-DE" dirty="0" err="1" smtClean="0"/>
              <a:t>substitution</a:t>
            </a:r>
            <a:r>
              <a:rPr lang="de-DE" dirty="0" smtClean="0"/>
              <a:t> – Cobb-</a:t>
            </a:r>
            <a:r>
              <a:rPr lang="de-DE" dirty="0" err="1" smtClean="0"/>
              <a:t>douglas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2"/>
          <p:cNvPicPr>
            <a:picLocks noGrp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52" y="1281863"/>
            <a:ext cx="6796490" cy="500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3"/>
          <p:cNvSpPr>
            <a:spLocks noChangeShapeType="1"/>
          </p:cNvSpPr>
          <p:nvPr/>
        </p:nvSpPr>
        <p:spPr bwMode="auto">
          <a:xfrm flipV="1">
            <a:off x="1538288" y="1466850"/>
            <a:ext cx="0" cy="45910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1538288" y="6055042"/>
            <a:ext cx="5633220" cy="285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102862" y="1281863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x</a:t>
            </a:r>
            <a:r>
              <a:rPr lang="en-US" altLang="de-DE" sz="1800" baseline="-25000" dirty="0"/>
              <a:t>2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892902" y="6057900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x</a:t>
            </a:r>
            <a:r>
              <a:rPr lang="en-US" altLang="de-DE" sz="1800" baseline="-25000" dirty="0"/>
              <a:t>1</a:t>
            </a: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794409" y="4249738"/>
            <a:ext cx="201612" cy="201612"/>
          </a:xfrm>
          <a:prstGeom prst="ellipse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541462" y="4350544"/>
            <a:ext cx="1353752" cy="13494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895215" y="4350544"/>
            <a:ext cx="0" cy="17018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2431665" y="3762374"/>
            <a:ext cx="725488" cy="111342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3760672" y="4993458"/>
            <a:ext cx="1184275" cy="296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H="1">
            <a:off x="1502010" y="5141539"/>
            <a:ext cx="2749994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252004" y="5053364"/>
            <a:ext cx="31614" cy="100310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4151197" y="4999831"/>
            <a:ext cx="201613" cy="201613"/>
          </a:xfrm>
          <a:prstGeom prst="ellipse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145341" y="4172304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8</a:t>
            </a: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2690426" y="6078220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4</a:t>
            </a:r>
          </a:p>
        </p:txBody>
      </p:sp>
      <p:graphicFrame>
        <p:nvGraphicFramePr>
          <p:cNvPr id="3" name="Objek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6277181"/>
              </p:ext>
            </p:extLst>
          </p:nvPr>
        </p:nvGraphicFramePr>
        <p:xfrm>
          <a:off x="3760672" y="3528646"/>
          <a:ext cx="2487728" cy="51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48" name="Formel" r:id="rId4" imgW="3991087" imgH="857369" progId="Equation.3">
                  <p:embed/>
                </p:oleObj>
              </mc:Choice>
              <mc:Fallback>
                <p:oleObj name="Formel" r:id="rId4" imgW="3991087" imgH="857369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0672" y="3528646"/>
                        <a:ext cx="2487728" cy="517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1183763" y="499345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4</a:t>
            </a: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4151197" y="6052344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8</a:t>
            </a:r>
          </a:p>
        </p:txBody>
      </p:sp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971222"/>
              </p:ext>
            </p:extLst>
          </p:nvPr>
        </p:nvGraphicFramePr>
        <p:xfrm>
          <a:off x="4865915" y="4761079"/>
          <a:ext cx="2226561" cy="679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49" name="Formel" r:id="rId6" imgW="1688760" imgH="431640" progId="Equation.3">
                  <p:embed/>
                </p:oleObj>
              </mc:Choice>
              <mc:Fallback>
                <p:oleObj name="Formel" r:id="rId6" imgW="1688760" imgH="43164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5915" y="4761079"/>
                        <a:ext cx="2226561" cy="6791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k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470582"/>
              </p:ext>
            </p:extLst>
          </p:nvPr>
        </p:nvGraphicFramePr>
        <p:xfrm>
          <a:off x="5369587" y="1466850"/>
          <a:ext cx="1523315" cy="494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50" name="Formel" r:id="rId8" imgW="711000" imgH="228600" progId="Equation.3">
                  <p:embed/>
                </p:oleObj>
              </mc:Choice>
              <mc:Fallback>
                <p:oleObj name="Formel" r:id="rId8" imgW="711000" imgH="22860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9587" y="1466850"/>
                        <a:ext cx="1523315" cy="4945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k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7533230"/>
              </p:ext>
            </p:extLst>
          </p:nvPr>
        </p:nvGraphicFramePr>
        <p:xfrm>
          <a:off x="4151197" y="2286000"/>
          <a:ext cx="3406890" cy="730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51" name="Formel" r:id="rId10" imgW="2019240" imgH="431640" progId="Equation.3">
                  <p:embed/>
                </p:oleObj>
              </mc:Choice>
              <mc:Fallback>
                <p:oleObj name="Formel" r:id="rId10" imgW="2019240" imgH="43164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1197" y="2286000"/>
                        <a:ext cx="3406890" cy="7300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Gerade Verbindung mit Pfeil 26"/>
          <p:cNvCxnSpPr/>
          <p:nvPr/>
        </p:nvCxnSpPr>
        <p:spPr>
          <a:xfrm flipH="1">
            <a:off x="3004615" y="3861887"/>
            <a:ext cx="948927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4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3205" y="1318941"/>
            <a:ext cx="8695857" cy="357277"/>
          </a:xfrm>
        </p:spPr>
        <p:txBody>
          <a:bodyPr/>
          <a:lstStyle/>
          <a:p>
            <a:r>
              <a:rPr lang="de-DE" dirty="0" err="1" smtClean="0"/>
              <a:t>skalenerträge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955800"/>
            <a:ext cx="8697417" cy="4206876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Wie ändert sich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wenn alle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im selben ausmaß erhöht werden, wenn z. B. alle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verdoppelt werden?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Konstante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Fallende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Steigende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526255"/>
              </p:ext>
            </p:extLst>
          </p:nvPr>
        </p:nvGraphicFramePr>
        <p:xfrm>
          <a:off x="3238500" y="3162301"/>
          <a:ext cx="3479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01" name="Formel" r:id="rId3" imgW="2260440" imgH="228600" progId="Equation.3">
                  <p:embed/>
                </p:oleObj>
              </mc:Choice>
              <mc:Fallback>
                <p:oleObj name="Formel" r:id="rId3" imgW="226044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3162301"/>
                        <a:ext cx="3479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4434735"/>
              </p:ext>
            </p:extLst>
          </p:nvPr>
        </p:nvGraphicFramePr>
        <p:xfrm>
          <a:off x="3245711" y="4127864"/>
          <a:ext cx="3938860" cy="428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02" name="Formel" r:id="rId5" imgW="2260440" imgH="228600" progId="Equation.3">
                  <p:embed/>
                </p:oleObj>
              </mc:Choice>
              <mc:Fallback>
                <p:oleObj name="Formel" r:id="rId5" imgW="226044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5711" y="4127864"/>
                        <a:ext cx="3938860" cy="4284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064224"/>
              </p:ext>
            </p:extLst>
          </p:nvPr>
        </p:nvGraphicFramePr>
        <p:xfrm>
          <a:off x="3389403" y="5238206"/>
          <a:ext cx="3899671" cy="415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03" name="Formel" r:id="rId7" imgW="2260440" imgH="228600" progId="Equation.3">
                  <p:embed/>
                </p:oleObj>
              </mc:Choice>
              <mc:Fallback>
                <p:oleObj name="Formel" r:id="rId7" imgW="226044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9403" y="5238206"/>
                        <a:ext cx="3899671" cy="415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891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6251" y="700814"/>
            <a:ext cx="8695857" cy="344215"/>
          </a:xfrm>
        </p:spPr>
        <p:txBody>
          <a:bodyPr/>
          <a:lstStyle/>
          <a:p>
            <a:r>
              <a:rPr lang="de-DE" dirty="0" smtClean="0"/>
              <a:t>Konstante </a:t>
            </a:r>
            <a:r>
              <a:rPr lang="de-DE" dirty="0" err="1" smtClean="0"/>
              <a:t>skalenerträge</a:t>
            </a:r>
            <a:r>
              <a:rPr lang="de-DE" dirty="0" smtClean="0"/>
              <a:t> – GRAFISCH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71599"/>
            <a:ext cx="8697417" cy="4924697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2209800"/>
            <a:ext cx="0" cy="3352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456763" y="5607666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609358" y="5777264"/>
            <a:ext cx="184740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INPUTNIVEAU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85314" y="1839826"/>
            <a:ext cx="23780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OUTPUTNIVEAU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090248" y="2179022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V="1">
            <a:off x="1439863" y="2649538"/>
            <a:ext cx="4416425" cy="291465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 flipH="1">
            <a:off x="1439863" y="2941638"/>
            <a:ext cx="396875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flipH="1">
            <a:off x="1447800" y="4262438"/>
            <a:ext cx="1984375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3438525" y="4251325"/>
            <a:ext cx="0" cy="13112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5427663" y="2938463"/>
            <a:ext cx="0" cy="26241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3309938" y="4141788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5300663" y="2814638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943601" y="2400300"/>
            <a:ext cx="100330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y = f(x)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6633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974725" y="2759340"/>
            <a:ext cx="51777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2y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088538" y="4024842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3241675" y="5576888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5087938" y="5576888"/>
            <a:ext cx="51777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91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6251" y="700814"/>
            <a:ext cx="8695857" cy="344215"/>
          </a:xfrm>
        </p:spPr>
        <p:txBody>
          <a:bodyPr/>
          <a:lstStyle/>
          <a:p>
            <a:r>
              <a:rPr lang="de-DE" dirty="0"/>
              <a:t>FALLENDE SKALENERTRÄGE – GRAFISCH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71599"/>
            <a:ext cx="8697417" cy="4924697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2209800"/>
            <a:ext cx="0" cy="3352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534551" y="5592277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248551" y="5743652"/>
            <a:ext cx="228600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INPUTNIVEAU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85314" y="1839826"/>
            <a:ext cx="23780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OUTPUTNIVEAU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061476" y="220980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V="1">
            <a:off x="1439863" y="2357438"/>
            <a:ext cx="2549525" cy="32067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14"/>
          <p:cNvSpPr>
            <a:spLocks/>
          </p:cNvSpPr>
          <p:nvPr/>
        </p:nvSpPr>
        <p:spPr bwMode="auto">
          <a:xfrm rot="10500000">
            <a:off x="1365250" y="30480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508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 flipH="1">
            <a:off x="1439863" y="2760663"/>
            <a:ext cx="222250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1439863" y="3540125"/>
            <a:ext cx="222250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 flipH="1">
            <a:off x="1447800" y="4219575"/>
            <a:ext cx="1074738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3683000" y="2765425"/>
            <a:ext cx="0" cy="27971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>
            <a:off x="2538413" y="4208463"/>
            <a:ext cx="0" cy="13541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6400801" y="2514600"/>
            <a:ext cx="93980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y = f(x)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357563" y="5576888"/>
            <a:ext cx="51777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341563" y="5576888"/>
            <a:ext cx="418384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868169" y="4023476"/>
            <a:ext cx="61074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f(x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781295" y="3311217"/>
            <a:ext cx="7245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f(2x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752753" y="2545378"/>
            <a:ext cx="7245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2f(x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401888" y="4087813"/>
            <a:ext cx="231775" cy="2317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auto">
          <a:xfrm>
            <a:off x="3563938" y="3416300"/>
            <a:ext cx="231775" cy="2317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3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6251" y="700814"/>
            <a:ext cx="8695857" cy="344215"/>
          </a:xfrm>
        </p:spPr>
        <p:txBody>
          <a:bodyPr/>
          <a:lstStyle/>
          <a:p>
            <a:r>
              <a:rPr lang="de-DE" dirty="0" smtClean="0"/>
              <a:t>STEIGENDE SKALENERTRÄGE </a:t>
            </a:r>
            <a:r>
              <a:rPr lang="de-DE" dirty="0"/>
              <a:t>– GRAFISCH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371599"/>
            <a:ext cx="8697417" cy="4924697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2209800"/>
            <a:ext cx="0" cy="3352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622519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032499" y="5737258"/>
            <a:ext cx="159001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INPUTNIVEAU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85314" y="1839826"/>
            <a:ext cx="23780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OUTPUTNIVEAU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061476" y="220980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 flipV="1">
            <a:off x="1439863" y="4410075"/>
            <a:ext cx="5094287" cy="11541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Arc 15"/>
          <p:cNvSpPr>
            <a:spLocks/>
          </p:cNvSpPr>
          <p:nvPr/>
        </p:nvSpPr>
        <p:spPr bwMode="auto">
          <a:xfrm rot="21300000">
            <a:off x="1308100" y="2166938"/>
            <a:ext cx="5140325" cy="3173412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508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 flipH="1">
            <a:off x="1439863" y="3568700"/>
            <a:ext cx="4459287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5911850" y="3568700"/>
            <a:ext cx="0" cy="199390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>
            <a:off x="1439863" y="4535488"/>
            <a:ext cx="4459287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 flipH="1">
            <a:off x="1439863" y="5056188"/>
            <a:ext cx="223520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>
            <a:off x="3690938" y="5045075"/>
            <a:ext cx="0" cy="503238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6400801" y="2514600"/>
            <a:ext cx="97790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y = f(x)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763315" y="3383713"/>
            <a:ext cx="7245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f(2x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785314" y="4396052"/>
            <a:ext cx="7245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2f(x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874216" y="4871201"/>
            <a:ext cx="61074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f(x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570288" y="5607666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5640265" y="5576888"/>
            <a:ext cx="51777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2x</a:t>
            </a:r>
            <a:r>
              <a:rPr kumimoji="0" lang="ja-JP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’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5800725" y="3446463"/>
            <a:ext cx="231775" cy="2317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3570288" y="4924425"/>
            <a:ext cx="231775" cy="23177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52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6251" y="700814"/>
            <a:ext cx="8695857" cy="344215"/>
          </a:xfrm>
        </p:spPr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TECHNOLOGIE MIT STEIGENDEN UND FALLENDEN SKALENERTRÄGEN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2209800"/>
            <a:ext cx="0" cy="3352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756525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x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429000" y="5946862"/>
            <a:ext cx="1727200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INPUTNIVEAU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85314" y="1839826"/>
            <a:ext cx="237807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000000"/>
                </a:solidFill>
              </a:rPr>
              <a:t>OUTPUTNIVEAU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061476" y="2209800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y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756865" y="2829222"/>
            <a:ext cx="111034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" pitchFamily="34" charset="0"/>
              </a:rPr>
              <a:t>y = f(x)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6633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4" name="Freeform 19"/>
          <p:cNvSpPr>
            <a:spLocks/>
          </p:cNvSpPr>
          <p:nvPr/>
        </p:nvSpPr>
        <p:spPr bwMode="auto">
          <a:xfrm>
            <a:off x="1457325" y="3030538"/>
            <a:ext cx="6075363" cy="2525712"/>
          </a:xfrm>
          <a:custGeom>
            <a:avLst/>
            <a:gdLst>
              <a:gd name="T0" fmla="*/ 0 w 3827"/>
              <a:gd name="T1" fmla="*/ 2147483647 h 1591"/>
              <a:gd name="T2" fmla="*/ 2147483647 w 3827"/>
              <a:gd name="T3" fmla="*/ 2147483647 h 1591"/>
              <a:gd name="T4" fmla="*/ 2147483647 w 3827"/>
              <a:gd name="T5" fmla="*/ 2147483647 h 1591"/>
              <a:gd name="T6" fmla="*/ 2147483647 w 3827"/>
              <a:gd name="T7" fmla="*/ 2147483647 h 1591"/>
              <a:gd name="T8" fmla="*/ 2147483647 w 3827"/>
              <a:gd name="T9" fmla="*/ 2147483647 h 1591"/>
              <a:gd name="T10" fmla="*/ 2147483647 w 3827"/>
              <a:gd name="T11" fmla="*/ 2147483647 h 1591"/>
              <a:gd name="T12" fmla="*/ 2147483647 w 3827"/>
              <a:gd name="T13" fmla="*/ 2147483647 h 1591"/>
              <a:gd name="T14" fmla="*/ 2147483647 w 3827"/>
              <a:gd name="T15" fmla="*/ 2147483647 h 1591"/>
              <a:gd name="T16" fmla="*/ 2147483647 w 3827"/>
              <a:gd name="T17" fmla="*/ 0 h 159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827"/>
              <a:gd name="T28" fmla="*/ 0 h 1591"/>
              <a:gd name="T29" fmla="*/ 3827 w 3827"/>
              <a:gd name="T30" fmla="*/ 1591 h 159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827" h="1591">
                <a:moveTo>
                  <a:pt x="0" y="1591"/>
                </a:moveTo>
                <a:cubicBezTo>
                  <a:pt x="413" y="1525"/>
                  <a:pt x="826" y="1459"/>
                  <a:pt x="1127" y="1382"/>
                </a:cubicBezTo>
                <a:cubicBezTo>
                  <a:pt x="1428" y="1305"/>
                  <a:pt x="1626" y="1223"/>
                  <a:pt x="1809" y="1128"/>
                </a:cubicBezTo>
                <a:cubicBezTo>
                  <a:pt x="1992" y="1033"/>
                  <a:pt x="2120" y="901"/>
                  <a:pt x="2227" y="809"/>
                </a:cubicBezTo>
                <a:cubicBezTo>
                  <a:pt x="2334" y="717"/>
                  <a:pt x="2368" y="650"/>
                  <a:pt x="2454" y="573"/>
                </a:cubicBezTo>
                <a:cubicBezTo>
                  <a:pt x="2540" y="496"/>
                  <a:pt x="2639" y="413"/>
                  <a:pt x="2745" y="346"/>
                </a:cubicBezTo>
                <a:cubicBezTo>
                  <a:pt x="2851" y="279"/>
                  <a:pt x="2970" y="221"/>
                  <a:pt x="3091" y="173"/>
                </a:cubicBezTo>
                <a:cubicBezTo>
                  <a:pt x="3212" y="125"/>
                  <a:pt x="3349" y="84"/>
                  <a:pt x="3472" y="55"/>
                </a:cubicBezTo>
                <a:cubicBezTo>
                  <a:pt x="3595" y="26"/>
                  <a:pt x="3760" y="9"/>
                  <a:pt x="3827" y="0"/>
                </a:cubicBezTo>
              </a:path>
            </a:pathLst>
          </a:custGeom>
          <a:noFill/>
          <a:ln w="38100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5" name="Line 11"/>
          <p:cNvSpPr>
            <a:spLocks noChangeShapeType="1"/>
          </p:cNvSpPr>
          <p:nvPr/>
        </p:nvSpPr>
        <p:spPr bwMode="auto">
          <a:xfrm>
            <a:off x="5011738" y="2765425"/>
            <a:ext cx="0" cy="27971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>
            <a:off x="5003800" y="5289550"/>
            <a:ext cx="2663825" cy="0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269248" y="4528774"/>
            <a:ext cx="2026196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FALLENDE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5F5F5F"/>
                </a:solidFill>
              </a:rPr>
              <a:t>SKALENERTRÄGE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33CC33"/>
              </a:solidFill>
              <a:effectLst/>
              <a:uLnTx/>
              <a:uFillTx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1851360" y="3881054"/>
            <a:ext cx="2026196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STEIGENDE</a:t>
            </a:r>
          </a:p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600" kern="0" dirty="0" smtClean="0">
                <a:solidFill>
                  <a:srgbClr val="5F5F5F"/>
                </a:solidFill>
              </a:rPr>
              <a:t>SKALENERTRÄGE</a:t>
            </a:r>
            <a:endParaRPr kumimoji="0" lang="en-US" alt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33CC33"/>
              </a:solidFill>
              <a:effectLst/>
              <a:uLnTx/>
              <a:uFillTx/>
            </a:endParaRPr>
          </a:p>
        </p:txBody>
      </p:sp>
      <p:sp>
        <p:nvSpPr>
          <p:cNvPr id="31" name="Inhaltsplatzhalter 30"/>
          <p:cNvSpPr>
            <a:spLocks noGrp="1"/>
          </p:cNvSpPr>
          <p:nvPr>
            <p:ph idx="1"/>
          </p:nvPr>
        </p:nvSpPr>
        <p:spPr>
          <a:xfrm flipV="1">
            <a:off x="787063" y="1524000"/>
            <a:ext cx="8697417" cy="4838554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20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1645" y="1496951"/>
            <a:ext cx="8695857" cy="497205"/>
          </a:xfrm>
        </p:spPr>
        <p:txBody>
          <a:bodyPr/>
          <a:lstStyle/>
          <a:p>
            <a:r>
              <a:rPr lang="de-DE" dirty="0" smtClean="0"/>
              <a:t>SKALENERTRÄGE UND PERFEKT </a:t>
            </a:r>
            <a:r>
              <a:rPr lang="de-DE" dirty="0" err="1" smtClean="0"/>
              <a:t>SUBSTITUTIERBARe</a:t>
            </a:r>
            <a:r>
              <a:rPr lang="de-DE" dirty="0" smtClean="0"/>
              <a:t> INPUTS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mit perfekt substituierbaren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lautet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Proportionale Erweiterung mit </a:t>
            </a:r>
            <a:r>
              <a:rPr lang="de-DE" sz="1600" b="0" i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&gt; 1 ergibt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mit perfekt substituierbaren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weist konstante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auf.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485972"/>
              </p:ext>
            </p:extLst>
          </p:nvPr>
        </p:nvGraphicFramePr>
        <p:xfrm>
          <a:off x="2743201" y="4064000"/>
          <a:ext cx="3136900" cy="1119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4" name="Formel" r:id="rId3" imgW="1828800" imgH="672840" progId="Equation.3">
                  <p:embed/>
                </p:oleObj>
              </mc:Choice>
              <mc:Fallback>
                <p:oleObj name="Formel" r:id="rId3" imgW="1828800" imgH="6728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1" y="4064000"/>
                        <a:ext cx="3136900" cy="11197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5367623"/>
              </p:ext>
            </p:extLst>
          </p:nvPr>
        </p:nvGraphicFramePr>
        <p:xfrm>
          <a:off x="2782388" y="3073400"/>
          <a:ext cx="2831012" cy="414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5" name="Formel" r:id="rId5" imgW="1574640" imgH="228600" progId="Equation.3">
                  <p:embed/>
                </p:oleObj>
              </mc:Choice>
              <mc:Fallback>
                <p:oleObj name="Formel" r:id="rId5" imgW="157464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388" y="3073400"/>
                        <a:ext cx="2831012" cy="4143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32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SKALENERTRÄGE UND </a:t>
            </a:r>
            <a:r>
              <a:rPr lang="de-DE" dirty="0" err="1" smtClean="0"/>
              <a:t>PERFEKTe</a:t>
            </a:r>
            <a:r>
              <a:rPr lang="de-DE" dirty="0" smtClean="0"/>
              <a:t> </a:t>
            </a:r>
            <a:r>
              <a:rPr lang="de-DE" dirty="0" err="1" smtClean="0"/>
              <a:t>komplemente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8963" y="2181226"/>
            <a:ext cx="8697417" cy="4032250"/>
          </a:xfrm>
        </p:spPr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mit perfekt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komplementären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lautet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Proportionale Erweiterung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de-DE" sz="1600" b="0" i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&gt; 1 ergibt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mit perfekt komplementären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weist konstante </a:t>
            </a:r>
            <a:r>
              <a:rPr lang="de-DE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auf.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5254972"/>
              </p:ext>
            </p:extLst>
          </p:nvPr>
        </p:nvGraphicFramePr>
        <p:xfrm>
          <a:off x="2063931" y="4114801"/>
          <a:ext cx="3524069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66" name="Formel" r:id="rId3" imgW="1981080" imgH="672840" progId="Equation.3">
                  <p:embed/>
                </p:oleObj>
              </mc:Choice>
              <mc:Fallback>
                <p:oleObj name="Formel" r:id="rId3" imgW="1981080" imgH="67284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931" y="4114801"/>
                        <a:ext cx="3524069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9682607"/>
              </p:ext>
            </p:extLst>
          </p:nvPr>
        </p:nvGraphicFramePr>
        <p:xfrm>
          <a:off x="2070826" y="3145246"/>
          <a:ext cx="3644537" cy="37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67" name="Formel" r:id="rId5" imgW="1726920" imgH="228600" progId="Equation.3">
                  <p:embed/>
                </p:oleObj>
              </mc:Choice>
              <mc:Fallback>
                <p:oleObj name="Formel" r:id="rId5" imgW="172692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826" y="3145246"/>
                        <a:ext cx="3644537" cy="375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625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9768" y="1197399"/>
            <a:ext cx="8695857" cy="497205"/>
          </a:xfrm>
        </p:spPr>
        <p:txBody>
          <a:bodyPr/>
          <a:lstStyle/>
          <a:p>
            <a:r>
              <a:rPr lang="de-DE" dirty="0" err="1" smtClean="0"/>
              <a:t>Technolgie</a:t>
            </a:r>
            <a:r>
              <a:rPr lang="de-DE" dirty="0" smtClean="0"/>
              <a:t> und Produktionsfunktion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5163" y="1882871"/>
            <a:ext cx="8697417" cy="4032250"/>
          </a:xfrm>
        </p:spPr>
        <p:txBody>
          <a:bodyPr/>
          <a:lstStyle/>
          <a:p>
            <a:r>
              <a:rPr lang="de-DE" b="0" dirty="0"/>
              <a:t/>
            </a:r>
            <a:br>
              <a:rPr lang="de-DE" b="0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Eine technologie kann durch eine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beschrieben werden.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gibt den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maximale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an, den man mit einem gegebenen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(-bündel) erzielen kann.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, 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, …, </a:t>
            </a:r>
            <a:r>
              <a:rPr lang="de-DE" sz="1600" b="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Wobei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ist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= 1, 2, …, n die </a:t>
            </a:r>
            <a:r>
              <a:rPr lang="de-DE" sz="1600" b="0" cap="none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inputs sind.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Alle möglichen – technologisch machbaren – Kombinationen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sind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produktionsmöglichkeitenmenge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222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3189" y="687753"/>
            <a:ext cx="8695857" cy="370340"/>
          </a:xfrm>
        </p:spPr>
        <p:txBody>
          <a:bodyPr/>
          <a:lstStyle/>
          <a:p>
            <a:r>
              <a:rPr lang="de-DE" dirty="0"/>
              <a:t>SKALENERTRÄGE UND </a:t>
            </a:r>
            <a:r>
              <a:rPr lang="de-DE" dirty="0" err="1" smtClean="0"/>
              <a:t>cobb</a:t>
            </a:r>
            <a:r>
              <a:rPr lang="de-DE" dirty="0" smtClean="0"/>
              <a:t>-Douglas </a:t>
            </a:r>
            <a:r>
              <a:rPr lang="de-DE" dirty="0" err="1" smtClean="0"/>
              <a:t>produktionsfunktionen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14847"/>
            <a:ext cx="8697417" cy="5055324"/>
          </a:xfrm>
        </p:spPr>
        <p:txBody>
          <a:bodyPr/>
          <a:lstStyle/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verallgemeinerte C.-D.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lautet 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Proportionale Erweiterung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mit </a:t>
            </a:r>
            <a:r>
              <a:rPr lang="de-DE" sz="1600" b="0" i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&gt; 1 ergibt </a:t>
            </a: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Die Skalenerträge Einer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cobb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-Douglas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technologie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sind </a:t>
            </a:r>
          </a:p>
          <a:p>
            <a:r>
              <a:rPr lang="en-US" altLang="ja-JP" sz="1600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ja-JP" sz="1600" dirty="0" err="1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konstant</a:t>
            </a: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	</a:t>
            </a:r>
            <a:r>
              <a:rPr lang="en-US" altLang="ja-JP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altLang="ja-JP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ja-JP" sz="1600" cap="none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1600" cap="none" baseline="-25000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ja-JP" sz="1600" cap="none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… + a</a:t>
            </a:r>
            <a:r>
              <a:rPr lang="en-US" altLang="ja-JP" sz="1600" cap="none" baseline="-25000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ja-JP" sz="1600" cap="none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= 1</a:t>
            </a:r>
            <a:r>
              <a:rPr lang="en-US" altLang="ja-JP" sz="1600" cap="none" dirty="0" smtClean="0">
                <a:solidFill>
                  <a:srgbClr val="33CC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ja-JP" sz="1600" cap="none" dirty="0" smtClean="0">
                <a:solidFill>
                  <a:srgbClr val="33CC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600" dirty="0" smtClean="0">
                <a:solidFill>
                  <a:srgbClr val="33CC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ja-JP" sz="1600" dirty="0" err="1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steigend</a:t>
            </a:r>
            <a:r>
              <a:rPr lang="en-US" altLang="ja-JP" sz="16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ja-JP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lang="en-US" altLang="ja-JP" sz="1600" cap="none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1600" cap="none" baseline="-250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ja-JP" sz="1600" cap="none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… + a</a:t>
            </a:r>
            <a:r>
              <a:rPr lang="en-US" altLang="ja-JP" sz="1600" cap="none" baseline="-250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ja-JP" sz="1600" cap="none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&gt; 1</a:t>
            </a:r>
            <a:r>
              <a:rPr lang="en-US" altLang="ja-JP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ja-JP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ja-JP" sz="1600" dirty="0" err="1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fallend</a:t>
            </a:r>
            <a:r>
              <a:rPr lang="en-US" altLang="ja-JP" sz="1600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altLang="ja-JP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lang="en-US" altLang="ja-JP" sz="1600" cap="none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1600" cap="none" baseline="-25000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ja-JP" sz="1600" cap="none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… + a</a:t>
            </a:r>
            <a:r>
              <a:rPr lang="en-US" altLang="ja-JP" sz="1600" cap="none" baseline="-25000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ja-JP" sz="1600" cap="none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ja-JP" sz="1600" dirty="0" smtClean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lang="en-US" altLang="ja-JP" sz="1600" dirty="0">
                <a:solidFill>
                  <a:srgbClr val="D768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7760673"/>
              </p:ext>
            </p:extLst>
          </p:nvPr>
        </p:nvGraphicFramePr>
        <p:xfrm>
          <a:off x="2769327" y="1574800"/>
          <a:ext cx="2615474" cy="489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88" name="Formel" r:id="rId3" imgW="977760" imgH="241200" progId="Equation.3">
                  <p:embed/>
                </p:oleObj>
              </mc:Choice>
              <mc:Fallback>
                <p:oleObj name="Formel" r:id="rId3" imgW="977760" imgH="2412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9327" y="1574800"/>
                        <a:ext cx="2615474" cy="489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52478"/>
              </p:ext>
            </p:extLst>
          </p:nvPr>
        </p:nvGraphicFramePr>
        <p:xfrm>
          <a:off x="2377439" y="2692399"/>
          <a:ext cx="4074161" cy="1827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89" name="Formel" r:id="rId5" imgW="1600200" imgH="990360" progId="Equation.3">
                  <p:embed/>
                </p:oleObj>
              </mc:Choice>
              <mc:Fallback>
                <p:oleObj name="Formel" r:id="rId5" imgW="1600200" imgH="99036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7439" y="2692399"/>
                        <a:ext cx="4074161" cy="18273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64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842" y="635058"/>
            <a:ext cx="8695857" cy="357277"/>
          </a:xfrm>
        </p:spPr>
        <p:txBody>
          <a:bodyPr/>
          <a:lstStyle/>
          <a:p>
            <a:r>
              <a:rPr lang="de-DE" dirty="0" smtClean="0"/>
              <a:t>Steigende </a:t>
            </a:r>
            <a:r>
              <a:rPr lang="de-DE" dirty="0" err="1" smtClean="0"/>
              <a:t>skalenerträge</a:t>
            </a:r>
            <a:r>
              <a:rPr lang="de-DE" dirty="0" smtClean="0"/>
              <a:t> bei sinkenden </a:t>
            </a:r>
            <a:r>
              <a:rPr lang="de-DE" dirty="0" err="1" smtClean="0"/>
              <a:t>grenzprodukten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27910"/>
            <a:ext cx="8697417" cy="4728754"/>
          </a:xfrm>
        </p:spPr>
        <p:txBody>
          <a:bodyPr/>
          <a:lstStyle/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Nehmen wir z. b. die folgende c.-d. technologie: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Wir haben hier steigende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Obwohl Diese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sinkende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grenzprodukte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hat :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		sinkt mit steigendem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		sinkt mit steigendem </a:t>
            </a:r>
            <a:r>
              <a:rPr lang="de-DE" sz="1600" b="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de-DE" sz="1600" b="0" cap="non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3057866"/>
              </p:ext>
            </p:extLst>
          </p:nvPr>
        </p:nvGraphicFramePr>
        <p:xfrm>
          <a:off x="2991393" y="1587499"/>
          <a:ext cx="2672807" cy="437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00" name="Formel" r:id="rId3" imgW="1244520" imgH="228600" progId="Equation.3">
                  <p:embed/>
                </p:oleObj>
              </mc:Choice>
              <mc:Fallback>
                <p:oleObj name="Formel" r:id="rId3" imgW="124452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1393" y="1587499"/>
                        <a:ext cx="2672807" cy="4372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6027336"/>
              </p:ext>
            </p:extLst>
          </p:nvPr>
        </p:nvGraphicFramePr>
        <p:xfrm>
          <a:off x="2952207" y="2578099"/>
          <a:ext cx="1988094" cy="543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01" name="Formel" r:id="rId5" imgW="901440" imgH="393480" progId="Equation.3">
                  <p:embed/>
                </p:oleObj>
              </mc:Choice>
              <mc:Fallback>
                <p:oleObj name="Formel" r:id="rId5" imgW="901440" imgH="39348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207" y="2578099"/>
                        <a:ext cx="1988094" cy="543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3386400"/>
              </p:ext>
            </p:extLst>
          </p:nvPr>
        </p:nvGraphicFramePr>
        <p:xfrm>
          <a:off x="2247765" y="4203700"/>
          <a:ext cx="208293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02" name="Formel" r:id="rId7" imgW="1041120" imgH="393480" progId="Equation.3">
                  <p:embed/>
                </p:oleObj>
              </mc:Choice>
              <mc:Fallback>
                <p:oleObj name="Formel" r:id="rId7" imgW="1041120" imgH="39348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765" y="4203700"/>
                        <a:ext cx="208293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372360"/>
              </p:ext>
            </p:extLst>
          </p:nvPr>
        </p:nvGraphicFramePr>
        <p:xfrm>
          <a:off x="2285637" y="5156199"/>
          <a:ext cx="2095863" cy="685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03" name="Formel" r:id="rId9" imgW="1066680" imgH="393480" progId="Equation.3">
                  <p:embed/>
                </p:oleObj>
              </mc:Choice>
              <mc:Fallback>
                <p:oleObj name="Formel" r:id="rId9" imgW="1066680" imgH="39348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637" y="5156199"/>
                        <a:ext cx="2095863" cy="6858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47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Erläuterung zu steigenden </a:t>
            </a:r>
            <a:r>
              <a:rPr lang="de-DE" dirty="0" err="1" smtClean="0"/>
              <a:t>skalenerträgen</a:t>
            </a:r>
            <a:r>
              <a:rPr lang="de-DE" dirty="0" smtClean="0"/>
              <a:t> bei sinkenden </a:t>
            </a:r>
            <a:r>
              <a:rPr lang="de-DE" dirty="0" err="1" smtClean="0"/>
              <a:t>grenzprodukten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382587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/>
            </a:r>
            <a:br>
              <a:rPr lang="de-DE" dirty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Grenzprodukt misst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outputänderung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aufgrund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änderung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eines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inputs bei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konstanz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aller anderen inputs;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grenzprodukt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dieses einen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faktors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sinkt (kann sinken), weil – relativ – immer weniger der anderen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faktoren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vorhanden sind. </a:t>
            </a:r>
          </a:p>
          <a:p>
            <a:pPr>
              <a:lnSpc>
                <a:spcPct val="150000"/>
              </a:lnSpc>
            </a:pP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Wenn alle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faktoren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im selben ausmaß erhöht werden, muss es zu keinem sinken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grenzprodukte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kommen, da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relationen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der einzelnen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zueinander unverändert bleiben, daher können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skalenerträge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konstant bleiben oder steigen.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84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Eigenschaften von </a:t>
            </a:r>
            <a:r>
              <a:rPr lang="de-DE" dirty="0" err="1" smtClean="0"/>
              <a:t>technologien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Technologien sind 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monoton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 mehr von einem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führt zumindest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zu demselben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(in der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regel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zu höherem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konvex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wenn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zwei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inputbündel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ja-JP" altLang="en-US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’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and 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ja-JP" altLang="en-US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”</a:t>
            </a:r>
            <a:r>
              <a:rPr lang="de-DE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ja-JP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jeweils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y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einheiten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	output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erzeugen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dann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werden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mit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der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kombination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en-US" altLang="ja-JP" sz="1600" b="0" cap="none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tx</a:t>
            </a:r>
            <a:r>
              <a:rPr lang="ja-JP" altLang="en-US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’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+ (1 – t)x</a:t>
            </a:r>
            <a:r>
              <a:rPr lang="ja-JP" altLang="en-US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”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mindestens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y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einheiten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output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erzeugt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und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zwar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	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für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jedes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0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&lt; </a:t>
            </a:r>
            <a:r>
              <a:rPr lang="en-US" altLang="ja-JP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</a:t>
            </a:r>
            <a:r>
              <a:rPr lang="en-US" altLang="ja-JP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ja-JP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&lt; 1. </a:t>
            </a:r>
            <a:endParaRPr lang="en-US" altLang="ja-JP" sz="1600" b="0" dirty="0" smtClean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konvexität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impliziert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(in </a:t>
            </a:r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absolutwerten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</a:t>
            </a:r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fallende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technische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	rate der substitution.</a:t>
            </a:r>
            <a:endParaRPr lang="en-US" altLang="de-DE" sz="1600" b="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de-DE" dirty="0" smtClean="0"/>
          </a:p>
          <a:p>
            <a:r>
              <a:rPr lang="de-DE" dirty="0"/>
              <a:t>	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52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8988" y="762440"/>
            <a:ext cx="8695857" cy="344214"/>
          </a:xfrm>
        </p:spPr>
        <p:txBody>
          <a:bodyPr/>
          <a:lstStyle/>
          <a:p>
            <a:r>
              <a:rPr lang="de-DE" dirty="0" err="1" smtClean="0"/>
              <a:t>monotonie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1267097"/>
            <a:ext cx="8697417" cy="4933679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28750" y="1571625"/>
            <a:ext cx="0" cy="35480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28750" y="5143500"/>
            <a:ext cx="4000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8" name="Arc 10"/>
          <p:cNvSpPr>
            <a:spLocks/>
          </p:cNvSpPr>
          <p:nvPr/>
        </p:nvSpPr>
        <p:spPr bwMode="auto">
          <a:xfrm rot="10800000">
            <a:off x="2408238" y="828675"/>
            <a:ext cx="4297362" cy="3405188"/>
          </a:xfrm>
          <a:custGeom>
            <a:avLst/>
            <a:gdLst>
              <a:gd name="T0" fmla="*/ 2147483647 w 21040"/>
              <a:gd name="T1" fmla="*/ 0 h 20588"/>
              <a:gd name="T2" fmla="*/ 2147483647 w 21040"/>
              <a:gd name="T3" fmla="*/ 2147483647 h 20588"/>
              <a:gd name="T4" fmla="*/ 0 w 21040"/>
              <a:gd name="T5" fmla="*/ 2147483647 h 20588"/>
              <a:gd name="T6" fmla="*/ 0 60000 65536"/>
              <a:gd name="T7" fmla="*/ 0 60000 65536"/>
              <a:gd name="T8" fmla="*/ 0 60000 65536"/>
              <a:gd name="T9" fmla="*/ 0 w 21040"/>
              <a:gd name="T10" fmla="*/ 0 h 20588"/>
              <a:gd name="T11" fmla="*/ 21040 w 21040"/>
              <a:gd name="T12" fmla="*/ 20588 h 20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40" h="20588" fill="none" extrusionOk="0">
                <a:moveTo>
                  <a:pt x="6534" y="0"/>
                </a:moveTo>
                <a:cubicBezTo>
                  <a:pt x="13802" y="2307"/>
                  <a:pt x="19315" y="8274"/>
                  <a:pt x="21040" y="15701"/>
                </a:cubicBezTo>
              </a:path>
              <a:path w="21040" h="20588" stroke="0" extrusionOk="0">
                <a:moveTo>
                  <a:pt x="6534" y="0"/>
                </a:moveTo>
                <a:cubicBezTo>
                  <a:pt x="13802" y="2307"/>
                  <a:pt x="19315" y="8274"/>
                  <a:pt x="21040" y="15701"/>
                </a:cubicBezTo>
                <a:lnTo>
                  <a:pt x="0" y="20588"/>
                </a:lnTo>
                <a:lnTo>
                  <a:pt x="6534" y="0"/>
                </a:lnTo>
                <a:close/>
              </a:path>
            </a:pathLst>
          </a:custGeom>
          <a:noFill/>
          <a:ln w="25400" cap="rnd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9" name="Arc 5"/>
          <p:cNvSpPr>
            <a:spLocks/>
          </p:cNvSpPr>
          <p:nvPr/>
        </p:nvSpPr>
        <p:spPr bwMode="auto">
          <a:xfrm rot="10800000">
            <a:off x="1995488" y="1717675"/>
            <a:ext cx="3503612" cy="2957513"/>
          </a:xfrm>
          <a:custGeom>
            <a:avLst/>
            <a:gdLst>
              <a:gd name="T0" fmla="*/ 2147483647 w 21382"/>
              <a:gd name="T1" fmla="*/ 0 h 21053"/>
              <a:gd name="T2" fmla="*/ 2147483647 w 21382"/>
              <a:gd name="T3" fmla="*/ 2147483647 h 21053"/>
              <a:gd name="T4" fmla="*/ 0 w 21382"/>
              <a:gd name="T5" fmla="*/ 2147483647 h 21053"/>
              <a:gd name="T6" fmla="*/ 0 60000 65536"/>
              <a:gd name="T7" fmla="*/ 0 60000 65536"/>
              <a:gd name="T8" fmla="*/ 0 60000 65536"/>
              <a:gd name="T9" fmla="*/ 0 w 21382"/>
              <a:gd name="T10" fmla="*/ 0 h 21053"/>
              <a:gd name="T11" fmla="*/ 21382 w 21382"/>
              <a:gd name="T12" fmla="*/ 21053 h 210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82" h="21053" fill="none" extrusionOk="0">
                <a:moveTo>
                  <a:pt x="4831" y="0"/>
                </a:moveTo>
                <a:cubicBezTo>
                  <a:pt x="13537" y="1998"/>
                  <a:pt x="20114" y="9147"/>
                  <a:pt x="21381" y="17989"/>
                </a:cubicBezTo>
              </a:path>
              <a:path w="21382" h="21053" stroke="0" extrusionOk="0">
                <a:moveTo>
                  <a:pt x="4831" y="0"/>
                </a:moveTo>
                <a:cubicBezTo>
                  <a:pt x="13537" y="1998"/>
                  <a:pt x="20114" y="9147"/>
                  <a:pt x="21381" y="17989"/>
                </a:cubicBezTo>
                <a:lnTo>
                  <a:pt x="0" y="21053"/>
                </a:lnTo>
                <a:lnTo>
                  <a:pt x="4831" y="0"/>
                </a:lnTo>
                <a:close/>
              </a:path>
            </a:pathLst>
          </a:custGeom>
          <a:noFill/>
          <a:ln w="25400" cap="rnd">
            <a:solidFill>
              <a:srgbClr val="33CC33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FFFFFF"/>
              </a:solidFill>
              <a:latin typeface="Arial" pitchFamily="34" charset="0"/>
              <a:ea typeface="ＭＳ Ｐゴシック"/>
            </a:endParaRPr>
          </a:p>
        </p:txBody>
      </p:sp>
      <p:sp>
        <p:nvSpPr>
          <p:cNvPr id="10" name="Arc 9"/>
          <p:cNvSpPr>
            <a:spLocks/>
          </p:cNvSpPr>
          <p:nvPr/>
        </p:nvSpPr>
        <p:spPr bwMode="auto">
          <a:xfrm rot="10800000">
            <a:off x="1851025" y="2708275"/>
            <a:ext cx="2271713" cy="2090738"/>
          </a:xfrm>
          <a:custGeom>
            <a:avLst/>
            <a:gdLst>
              <a:gd name="T0" fmla="*/ 2147483647 w 21383"/>
              <a:gd name="T1" fmla="*/ 0 h 21054"/>
              <a:gd name="T2" fmla="*/ 2147483647 w 21383"/>
              <a:gd name="T3" fmla="*/ 2147483647 h 21054"/>
              <a:gd name="T4" fmla="*/ 0 w 21383"/>
              <a:gd name="T5" fmla="*/ 2147483647 h 21054"/>
              <a:gd name="T6" fmla="*/ 0 60000 65536"/>
              <a:gd name="T7" fmla="*/ 0 60000 65536"/>
              <a:gd name="T8" fmla="*/ 0 60000 65536"/>
              <a:gd name="T9" fmla="*/ 0 w 21383"/>
              <a:gd name="T10" fmla="*/ 0 h 21054"/>
              <a:gd name="T11" fmla="*/ 21383 w 21383"/>
              <a:gd name="T12" fmla="*/ 21054 h 210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83" h="21054" fill="none" extrusionOk="0">
                <a:moveTo>
                  <a:pt x="4824" y="-1"/>
                </a:moveTo>
                <a:cubicBezTo>
                  <a:pt x="13536" y="1995"/>
                  <a:pt x="20118" y="9151"/>
                  <a:pt x="21382" y="17999"/>
                </a:cubicBezTo>
              </a:path>
              <a:path w="21383" h="21054" stroke="0" extrusionOk="0">
                <a:moveTo>
                  <a:pt x="4824" y="-1"/>
                </a:moveTo>
                <a:cubicBezTo>
                  <a:pt x="13536" y="1995"/>
                  <a:pt x="20118" y="9151"/>
                  <a:pt x="21382" y="17999"/>
                </a:cubicBezTo>
                <a:lnTo>
                  <a:pt x="0" y="21054"/>
                </a:lnTo>
                <a:lnTo>
                  <a:pt x="4824" y="-1"/>
                </a:lnTo>
                <a:close/>
              </a:path>
            </a:pathLst>
          </a:custGeom>
          <a:noFill/>
          <a:ln w="25400" cap="rnd">
            <a:solidFill>
              <a:srgbClr val="FF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 b="1" smtClean="0">
              <a:solidFill>
                <a:srgbClr val="FFFFFF"/>
              </a:solidFill>
              <a:latin typeface="Arial" pitchFamily="34" charset="0"/>
              <a:ea typeface="ＭＳ Ｐゴシック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88988" y="1398588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2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265738" y="5232400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1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348288" y="3895725"/>
            <a:ext cx="787075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ea typeface="ＭＳ Ｐゴシック"/>
              </a:rPr>
              <a:t>y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Symbol" pitchFamily="18" charset="2"/>
                <a:ea typeface="ＭＳ Ｐゴシック"/>
              </a:rPr>
              <a:t>º200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740275" y="4502150"/>
            <a:ext cx="787075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ea typeface="ＭＳ Ｐゴシック"/>
              </a:rPr>
              <a:t>y</a:t>
            </a:r>
            <a:r>
              <a:rPr kumimoji="0" lang="en-US" alt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Symbol" pitchFamily="18" charset="2"/>
                <a:ea typeface="ＭＳ Ｐゴシック"/>
              </a:rPr>
              <a:t>º100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 rot="19080000">
            <a:off x="1481138" y="2681288"/>
            <a:ext cx="4922837" cy="563562"/>
          </a:xfrm>
          <a:prstGeom prst="rightArrow">
            <a:avLst>
              <a:gd name="adj1" fmla="val 50000"/>
              <a:gd name="adj2" fmla="val 436801"/>
            </a:avLst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65738" y="1912954"/>
            <a:ext cx="210794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HÖHERER OUTPUT</a:t>
            </a:r>
          </a:p>
        </p:txBody>
      </p:sp>
    </p:spTree>
    <p:extLst>
      <p:ext uri="{BB962C8B-B14F-4D97-AF65-F5344CB8AC3E}">
        <p14:creationId xmlns:p14="http://schemas.microsoft.com/office/powerpoint/2010/main" val="276493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126" y="779193"/>
            <a:ext cx="8695857" cy="344214"/>
          </a:xfrm>
        </p:spPr>
        <p:txBody>
          <a:bodyPr/>
          <a:lstStyle/>
          <a:p>
            <a:r>
              <a:rPr lang="de-DE" dirty="0" err="1" smtClean="0"/>
              <a:t>konvexität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06525" y="1605869"/>
            <a:ext cx="0" cy="35480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428750" y="5143500"/>
            <a:ext cx="4000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9" name="Arc 22"/>
          <p:cNvSpPr>
            <a:spLocks/>
          </p:cNvSpPr>
          <p:nvPr/>
        </p:nvSpPr>
        <p:spPr bwMode="auto">
          <a:xfrm rot="10800000">
            <a:off x="1985963" y="1541463"/>
            <a:ext cx="3503612" cy="2957512"/>
          </a:xfrm>
          <a:custGeom>
            <a:avLst/>
            <a:gdLst>
              <a:gd name="T0" fmla="*/ 2147483647 w 21382"/>
              <a:gd name="T1" fmla="*/ 0 h 21053"/>
              <a:gd name="T2" fmla="*/ 2147483647 w 21382"/>
              <a:gd name="T3" fmla="*/ 2147483647 h 21053"/>
              <a:gd name="T4" fmla="*/ 0 w 21382"/>
              <a:gd name="T5" fmla="*/ 2147483647 h 21053"/>
              <a:gd name="T6" fmla="*/ 0 60000 65536"/>
              <a:gd name="T7" fmla="*/ 0 60000 65536"/>
              <a:gd name="T8" fmla="*/ 0 60000 65536"/>
              <a:gd name="T9" fmla="*/ 0 w 21382"/>
              <a:gd name="T10" fmla="*/ 0 h 21053"/>
              <a:gd name="T11" fmla="*/ 21382 w 21382"/>
              <a:gd name="T12" fmla="*/ 21053 h 210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82" h="21053" fill="none" extrusionOk="0">
                <a:moveTo>
                  <a:pt x="4831" y="0"/>
                </a:moveTo>
                <a:cubicBezTo>
                  <a:pt x="13537" y="1998"/>
                  <a:pt x="20114" y="9147"/>
                  <a:pt x="21381" y="17989"/>
                </a:cubicBezTo>
              </a:path>
              <a:path w="21382" h="21053" stroke="0" extrusionOk="0">
                <a:moveTo>
                  <a:pt x="4831" y="0"/>
                </a:moveTo>
                <a:cubicBezTo>
                  <a:pt x="13537" y="1998"/>
                  <a:pt x="20114" y="9147"/>
                  <a:pt x="21381" y="17989"/>
                </a:cubicBezTo>
                <a:lnTo>
                  <a:pt x="0" y="21053"/>
                </a:lnTo>
                <a:lnTo>
                  <a:pt x="4831" y="0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0" name="Arc 5"/>
          <p:cNvSpPr>
            <a:spLocks/>
          </p:cNvSpPr>
          <p:nvPr/>
        </p:nvSpPr>
        <p:spPr bwMode="auto">
          <a:xfrm rot="10800000">
            <a:off x="1924050" y="1812925"/>
            <a:ext cx="3503613" cy="2957513"/>
          </a:xfrm>
          <a:custGeom>
            <a:avLst/>
            <a:gdLst>
              <a:gd name="T0" fmla="*/ 2147483647 w 21382"/>
              <a:gd name="T1" fmla="*/ 0 h 21053"/>
              <a:gd name="T2" fmla="*/ 2147483647 w 21382"/>
              <a:gd name="T3" fmla="*/ 2147483647 h 21053"/>
              <a:gd name="T4" fmla="*/ 0 w 21382"/>
              <a:gd name="T5" fmla="*/ 2147483647 h 21053"/>
              <a:gd name="T6" fmla="*/ 0 60000 65536"/>
              <a:gd name="T7" fmla="*/ 0 60000 65536"/>
              <a:gd name="T8" fmla="*/ 0 60000 65536"/>
              <a:gd name="T9" fmla="*/ 0 w 21382"/>
              <a:gd name="T10" fmla="*/ 0 h 21053"/>
              <a:gd name="T11" fmla="*/ 21382 w 21382"/>
              <a:gd name="T12" fmla="*/ 21053 h 210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82" h="21053" fill="none" extrusionOk="0">
                <a:moveTo>
                  <a:pt x="4831" y="0"/>
                </a:moveTo>
                <a:cubicBezTo>
                  <a:pt x="13537" y="1998"/>
                  <a:pt x="20114" y="9147"/>
                  <a:pt x="21381" y="17989"/>
                </a:cubicBezTo>
              </a:path>
              <a:path w="21382" h="21053" stroke="0" extrusionOk="0">
                <a:moveTo>
                  <a:pt x="4831" y="0"/>
                </a:moveTo>
                <a:cubicBezTo>
                  <a:pt x="13537" y="1998"/>
                  <a:pt x="20114" y="9147"/>
                  <a:pt x="21381" y="17989"/>
                </a:cubicBezTo>
                <a:lnTo>
                  <a:pt x="0" y="21053"/>
                </a:lnTo>
                <a:lnTo>
                  <a:pt x="4831" y="0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2147888" y="2867025"/>
            <a:ext cx="1947862" cy="1725613"/>
          </a:xfrm>
          <a:prstGeom prst="line">
            <a:avLst/>
          </a:prstGeom>
          <a:noFill/>
          <a:ln w="25400">
            <a:solidFill>
              <a:srgbClr val="5F5F5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2019300" y="2738438"/>
            <a:ext cx="238125" cy="23812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3990975" y="4471988"/>
            <a:ext cx="238125" cy="238125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3332163" y="3878263"/>
            <a:ext cx="238125" cy="238125"/>
          </a:xfrm>
          <a:prstGeom prst="ellipse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1425575" y="2867025"/>
            <a:ext cx="70802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>
            <a:off x="2133600" y="2867025"/>
            <a:ext cx="0" cy="22796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1425575" y="4583113"/>
            <a:ext cx="2684463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4110038" y="4583113"/>
            <a:ext cx="0" cy="5476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/>
            </a:endParaRPr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4351699"/>
              </p:ext>
            </p:extLst>
          </p:nvPr>
        </p:nvGraphicFramePr>
        <p:xfrm>
          <a:off x="3570288" y="3711909"/>
          <a:ext cx="3071812" cy="404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26" name="Formel" r:id="rId3" imgW="1688760" imgH="228600" progId="Equation.3">
                  <p:embed/>
                </p:oleObj>
              </mc:Choice>
              <mc:Fallback>
                <p:oleObj name="Formel" r:id="rId3" imgW="1688760" imgH="22860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711909"/>
                        <a:ext cx="3071812" cy="4044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88562" y="1386638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2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5232242" y="5153932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marL="0" marR="0" lvl="0" indent="0" defTabSz="912813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x</a:t>
            </a:r>
            <a:r>
              <a:rPr kumimoji="0" lang="en-US" altLang="de-DE" sz="16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</a:rPr>
              <a:t>1</a:t>
            </a:r>
          </a:p>
        </p:txBody>
      </p:sp>
      <p:graphicFrame>
        <p:nvGraphicFramePr>
          <p:cNvPr id="20" name="Objek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6949948"/>
              </p:ext>
            </p:extLst>
          </p:nvPr>
        </p:nvGraphicFramePr>
        <p:xfrm>
          <a:off x="988562" y="2551906"/>
          <a:ext cx="32827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27" name="Formel" r:id="rId5" imgW="323805" imgH="476356" progId="Equation.3">
                  <p:embed/>
                </p:oleObj>
              </mc:Choice>
              <mc:Fallback>
                <p:oleObj name="Formel" r:id="rId5" imgW="323805" imgH="476356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8562" y="2551906"/>
                        <a:ext cx="328270" cy="37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k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50478"/>
              </p:ext>
            </p:extLst>
          </p:nvPr>
        </p:nvGraphicFramePr>
        <p:xfrm>
          <a:off x="988562" y="4381500"/>
          <a:ext cx="373863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28" name="Formel" r:id="rId7" imgW="323805" imgH="476356" progId="Equation.3">
                  <p:embed/>
                </p:oleObj>
              </mc:Choice>
              <mc:Fallback>
                <p:oleObj name="Formel" r:id="rId7" imgW="323805" imgH="476356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8562" y="4381500"/>
                        <a:ext cx="373863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k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366195"/>
              </p:ext>
            </p:extLst>
          </p:nvPr>
        </p:nvGraphicFramePr>
        <p:xfrm>
          <a:off x="2019300" y="5187869"/>
          <a:ext cx="247650" cy="305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29" name="Formel" r:id="rId9" imgW="304800" imgH="476356" progId="Equation.3">
                  <p:embed/>
                </p:oleObj>
              </mc:Choice>
              <mc:Fallback>
                <p:oleObj name="Formel" r:id="rId9" imgW="304800" imgH="476356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5187869"/>
                        <a:ext cx="247650" cy="3052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k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954445"/>
              </p:ext>
            </p:extLst>
          </p:nvPr>
        </p:nvGraphicFramePr>
        <p:xfrm>
          <a:off x="3990975" y="5194300"/>
          <a:ext cx="238125" cy="329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30" name="Formel" r:id="rId11" imgW="314482" imgH="476356" progId="Equation.3">
                  <p:embed/>
                </p:oleObj>
              </mc:Choice>
              <mc:Fallback>
                <p:oleObj name="Formel" r:id="rId11" imgW="314482" imgH="476356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975" y="5194300"/>
                        <a:ext cx="238125" cy="329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4757269" y="4287001"/>
            <a:ext cx="847476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y </a:t>
            </a:r>
            <a:r>
              <a:rPr lang="en-US" altLang="de-DE" sz="1600" dirty="0" smtClean="0">
                <a:latin typeface="Symbol" pitchFamily="18" charset="2"/>
              </a:rPr>
              <a:t>º 120</a:t>
            </a:r>
            <a:endParaRPr lang="en-US" altLang="de-DE" sz="1600" dirty="0">
              <a:latin typeface="Symbol" pitchFamily="18" charset="2"/>
            </a:endParaRP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4640588" y="4592638"/>
            <a:ext cx="847476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y </a:t>
            </a:r>
            <a:r>
              <a:rPr lang="en-US" altLang="de-DE" sz="1600" dirty="0" smtClean="0">
                <a:latin typeface="Symbol" pitchFamily="18" charset="2"/>
              </a:rPr>
              <a:t>º 100</a:t>
            </a:r>
            <a:endParaRPr lang="en-US" altLang="de-DE" sz="1600" dirty="0"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676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Kurzfristig und langfristig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Kurzfristig: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zumindest ein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produktionsfaktor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kann nicht verändert 	werden, d. h. es gibt zumindest einen fixen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faktor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beispiele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	Errichtung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gebäuden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					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anschaffung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maschinen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kündigungsfristen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bei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arbeitskräften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					</a:t>
            </a: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Langfristig sind alle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produktionsfaktoren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variabel.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661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787966"/>
            <a:ext cx="8695857" cy="497205"/>
          </a:xfrm>
        </p:spPr>
        <p:txBody>
          <a:bodyPr/>
          <a:lstStyle/>
          <a:p>
            <a:r>
              <a:rPr lang="de-DE" dirty="0" smtClean="0"/>
              <a:t>Produktionsfunktion – ein </a:t>
            </a:r>
            <a:r>
              <a:rPr lang="de-DE" dirty="0" err="1" smtClean="0"/>
              <a:t>input</a:t>
            </a:r>
            <a:r>
              <a:rPr lang="de-DE" dirty="0" smtClean="0"/>
              <a:t>, ein </a:t>
            </a:r>
            <a:r>
              <a:rPr lang="de-DE" dirty="0" err="1" smtClean="0"/>
              <a:t>output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2209800"/>
            <a:ext cx="0" cy="3352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idx="1"/>
          </p:nvPr>
        </p:nvSpPr>
        <p:spPr bwMode="auto">
          <a:xfrm>
            <a:off x="463076" y="1748202"/>
            <a:ext cx="196944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Outputniveau</a:t>
            </a:r>
            <a:endParaRPr lang="en-US" altLang="de-DE" sz="1600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181952" y="5761875"/>
            <a:ext cx="1668294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INPUTNIVEAU</a:t>
            </a:r>
            <a:endParaRPr lang="en-US" altLang="de-DE" sz="16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756525" y="5576888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x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870325" y="5576888"/>
            <a:ext cx="37830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x</a:t>
            </a:r>
            <a:r>
              <a:rPr lang="ja-JP" altLang="en-US" sz="1800" dirty="0"/>
              <a:t>’</a:t>
            </a:r>
            <a:endParaRPr lang="en-US" altLang="de-DE" sz="1800" dirty="0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4038600" y="3357563"/>
            <a:ext cx="0" cy="2205037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1447800" y="3362325"/>
            <a:ext cx="25908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H="1">
            <a:off x="1447800" y="4606925"/>
            <a:ext cx="25908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Arc 17"/>
          <p:cNvSpPr>
            <a:spLocks/>
          </p:cNvSpPr>
          <p:nvPr/>
        </p:nvSpPr>
        <p:spPr bwMode="auto">
          <a:xfrm rot="10500000">
            <a:off x="1403350" y="30480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254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003717" y="4465108"/>
            <a:ext cx="444083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y</a:t>
            </a:r>
            <a:r>
              <a:rPr lang="ja-JP" altLang="en-US" sz="1800" dirty="0"/>
              <a:t>”</a:t>
            </a:r>
            <a:endParaRPr lang="en-US" altLang="de-DE" sz="1800" dirty="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937930" y="3192727"/>
            <a:ext cx="37830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/>
              <a:t>y</a:t>
            </a:r>
            <a:r>
              <a:rPr lang="ja-JP" altLang="en-US" sz="1800" dirty="0"/>
              <a:t>’</a:t>
            </a:r>
            <a:endParaRPr lang="en-US" altLang="de-DE" sz="1800" dirty="0"/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3930650" y="3248025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3930650" y="4487863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087811" y="2164022"/>
            <a:ext cx="314189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 smtClean="0"/>
              <a:t>y</a:t>
            </a:r>
            <a:endParaRPr lang="en-US" altLang="de-DE" sz="1800" dirty="0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5912263" y="1917800"/>
            <a:ext cx="1937983" cy="83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FF00"/>
                </a:solidFill>
              </a:rPr>
              <a:t>y = f(x) </a:t>
            </a:r>
            <a:r>
              <a:rPr lang="en-US" altLang="de-DE" sz="1600" dirty="0" smtClean="0">
                <a:solidFill>
                  <a:srgbClr val="00FF00"/>
                </a:solidFill>
              </a:rPr>
              <a:t>IST DIE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err="1" smtClean="0">
                <a:solidFill>
                  <a:srgbClr val="00FF00"/>
                </a:solidFill>
              </a:rPr>
              <a:t>PRODUkTIONS</a:t>
            </a:r>
            <a:r>
              <a:rPr lang="en-US" altLang="de-DE" sz="1600" dirty="0">
                <a:solidFill>
                  <a:srgbClr val="00FF00"/>
                </a:solidFill>
              </a:rPr>
              <a:t>-</a:t>
            </a:r>
            <a:endParaRPr lang="en-US" altLang="de-DE" sz="1600" dirty="0" smtClean="0">
              <a:solidFill>
                <a:srgbClr val="00FF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FF00"/>
                </a:solidFill>
              </a:rPr>
              <a:t>FUNKTION.</a:t>
            </a:r>
            <a:endParaRPr lang="en-US" altLang="de-DE" sz="1600" dirty="0">
              <a:solidFill>
                <a:srgbClr val="33CC33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348086" y="3192727"/>
            <a:ext cx="4648200" cy="53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  <a:r>
              <a:rPr lang="ja-JP" altLang="en-US" sz="1600" dirty="0"/>
              <a:t>’</a:t>
            </a:r>
            <a:r>
              <a:rPr lang="en-US" altLang="ja-JP" sz="1600" dirty="0"/>
              <a:t> = f(x</a:t>
            </a:r>
            <a:r>
              <a:rPr lang="ja-JP" altLang="en-US" sz="1600" dirty="0"/>
              <a:t>’</a:t>
            </a:r>
            <a:r>
              <a:rPr lang="en-US" altLang="ja-JP" sz="1600" dirty="0"/>
              <a:t>) </a:t>
            </a:r>
            <a:r>
              <a:rPr lang="en-US" altLang="ja-JP" sz="1600" dirty="0" smtClean="0"/>
              <a:t>IST DER </a:t>
            </a:r>
            <a:r>
              <a:rPr lang="en-US" altLang="ja-JP" sz="1600" i="1" dirty="0" smtClean="0"/>
              <a:t>MAXIMALE</a:t>
            </a:r>
            <a:r>
              <a:rPr lang="en-US" altLang="ja-JP" sz="1600" dirty="0" smtClean="0"/>
              <a:t> OUTPUT FÜR x</a:t>
            </a:r>
            <a:r>
              <a:rPr lang="ja-JP" altLang="en-US" sz="1600" dirty="0" smtClean="0"/>
              <a:t>’</a:t>
            </a:r>
            <a:r>
              <a:rPr lang="en-US" altLang="ja-JP" sz="1600" dirty="0" smtClean="0"/>
              <a:t> INPUTEINHEITEN.</a:t>
            </a:r>
            <a:endParaRPr lang="en-US" altLang="de-DE" sz="1600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4343400" y="4319588"/>
            <a:ext cx="4648200" cy="53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  <a:r>
              <a:rPr lang="ja-JP" altLang="en-US" sz="1600" dirty="0"/>
              <a:t>”</a:t>
            </a:r>
            <a:r>
              <a:rPr lang="en-US" altLang="ja-JP" sz="1600" dirty="0"/>
              <a:t> = f(x</a:t>
            </a:r>
            <a:r>
              <a:rPr lang="ja-JP" altLang="en-US" sz="1600" dirty="0"/>
              <a:t>’</a:t>
            </a:r>
            <a:r>
              <a:rPr lang="en-US" altLang="ja-JP" sz="1600" dirty="0"/>
              <a:t>) </a:t>
            </a:r>
            <a:r>
              <a:rPr lang="en-US" altLang="ja-JP" sz="1600" dirty="0" smtClean="0"/>
              <a:t>IST EIN </a:t>
            </a:r>
            <a:r>
              <a:rPr lang="en-US" altLang="ja-JP" sz="1600" i="1" dirty="0" smtClean="0"/>
              <a:t>MÖGLICHES</a:t>
            </a:r>
            <a:r>
              <a:rPr lang="en-US" altLang="ja-JP" sz="1600" dirty="0" smtClean="0"/>
              <a:t> OUTPUTNIVEAU BEI x</a:t>
            </a:r>
            <a:r>
              <a:rPr lang="ja-JP" altLang="en-US" sz="1600" dirty="0" smtClean="0"/>
              <a:t>’</a:t>
            </a:r>
            <a:r>
              <a:rPr lang="en-US" altLang="ja-JP" sz="1600" dirty="0" smtClean="0"/>
              <a:t> INPUTEINHEITEN.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79655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7063" y="787966"/>
            <a:ext cx="8695857" cy="497205"/>
          </a:xfrm>
        </p:spPr>
        <p:txBody>
          <a:bodyPr/>
          <a:lstStyle/>
          <a:p>
            <a:r>
              <a:rPr lang="de-DE" dirty="0" err="1" smtClean="0"/>
              <a:t>ProduktionsPLÄNE</a:t>
            </a:r>
            <a:r>
              <a:rPr lang="de-DE" dirty="0" smtClean="0"/>
              <a:t> – EFFIZIENTE PLÄNE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447800" y="2209800"/>
            <a:ext cx="0" cy="3352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447800" y="5562600"/>
            <a:ext cx="6324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3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idx="1"/>
          </p:nvPr>
        </p:nvSpPr>
        <p:spPr bwMode="auto">
          <a:xfrm>
            <a:off x="512156" y="1824826"/>
            <a:ext cx="196944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Outputniveau</a:t>
            </a:r>
            <a:endParaRPr lang="en-US" altLang="de-DE" sz="1600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845729" y="5839058"/>
            <a:ext cx="164015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INPUTNIVEAU</a:t>
            </a:r>
            <a:endParaRPr lang="en-US" altLang="de-DE" sz="16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756525" y="5576888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870325" y="5576888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x</a:t>
            </a:r>
            <a:r>
              <a:rPr lang="ja-JP" altLang="en-US" sz="1600" dirty="0"/>
              <a:t>’</a:t>
            </a:r>
            <a:endParaRPr lang="en-US" altLang="de-DE" sz="1600" dirty="0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4038600" y="3357563"/>
            <a:ext cx="0" cy="2205037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1447800" y="3362325"/>
            <a:ext cx="25908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Arc 17"/>
          <p:cNvSpPr>
            <a:spLocks/>
          </p:cNvSpPr>
          <p:nvPr/>
        </p:nvSpPr>
        <p:spPr bwMode="auto">
          <a:xfrm rot="10500000">
            <a:off x="1403350" y="30480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254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052797" y="4591314"/>
            <a:ext cx="44408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  <a:r>
              <a:rPr lang="ja-JP" altLang="en-US" sz="1600" dirty="0"/>
              <a:t>”</a:t>
            </a:r>
            <a:endParaRPr lang="en-US" altLang="de-DE" sz="1600" dirty="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043843" y="3248554"/>
            <a:ext cx="403957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/>
              <a:t>y</a:t>
            </a:r>
            <a:r>
              <a:rPr lang="ja-JP" altLang="en-US" sz="1600" dirty="0"/>
              <a:t>’</a:t>
            </a:r>
            <a:endParaRPr lang="en-US" altLang="de-DE" sz="1600" dirty="0"/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3930650" y="3248025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3930650" y="4487863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087811" y="2164022"/>
            <a:ext cx="299762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/>
              <a:t>y</a:t>
            </a:r>
            <a:endParaRPr lang="en-US" altLang="de-DE" sz="1600" dirty="0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5845729" y="2164022"/>
            <a:ext cx="2144024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FF00"/>
                </a:solidFill>
              </a:rPr>
              <a:t>TECHNISCH EFFIZIENTE PLÄNE</a:t>
            </a:r>
            <a:endParaRPr lang="en-US" altLang="de-DE" sz="1600" dirty="0">
              <a:solidFill>
                <a:srgbClr val="33CC33"/>
              </a:solidFill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6667500" y="4319588"/>
            <a:ext cx="1862351" cy="75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dirty="0" smtClean="0"/>
              <a:t>TECHNISCH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de-DE" altLang="ja-JP" sz="1600" dirty="0" smtClean="0"/>
              <a:t>INEFFIZIENTE PLÄNE</a:t>
            </a:r>
            <a:r>
              <a:rPr lang="en-US" altLang="ja-JP" sz="1600" dirty="0" smtClean="0"/>
              <a:t>.</a:t>
            </a:r>
            <a:endParaRPr lang="en-US" altLang="de-DE" sz="1600" dirty="0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447800" y="2859088"/>
            <a:ext cx="4902200" cy="2717800"/>
          </a:xfrm>
          <a:custGeom>
            <a:avLst/>
            <a:gdLst>
              <a:gd name="T0" fmla="*/ 2147483647 w 3088"/>
              <a:gd name="T1" fmla="*/ 0 h 1712"/>
              <a:gd name="T2" fmla="*/ 2147483647 w 3088"/>
              <a:gd name="T3" fmla="*/ 2147483647 h 1712"/>
              <a:gd name="T4" fmla="*/ 0 w 3088"/>
              <a:gd name="T5" fmla="*/ 2147483647 h 1712"/>
              <a:gd name="T6" fmla="*/ 262096250 w 3088"/>
              <a:gd name="T7" fmla="*/ 2147483647 h 1712"/>
              <a:gd name="T8" fmla="*/ 504031250 w 3088"/>
              <a:gd name="T9" fmla="*/ 2147483647 h 1712"/>
              <a:gd name="T10" fmla="*/ 725805000 w 3088"/>
              <a:gd name="T11" fmla="*/ 2147483647 h 1712"/>
              <a:gd name="T12" fmla="*/ 1008062500 w 3088"/>
              <a:gd name="T13" fmla="*/ 2147483647 h 1712"/>
              <a:gd name="T14" fmla="*/ 1491932500 w 3088"/>
              <a:gd name="T15" fmla="*/ 2147483647 h 1712"/>
              <a:gd name="T16" fmla="*/ 1955641250 w 3088"/>
              <a:gd name="T17" fmla="*/ 1995963750 h 1712"/>
              <a:gd name="T18" fmla="*/ 2147483647 w 3088"/>
              <a:gd name="T19" fmla="*/ 1693545000 h 1712"/>
              <a:gd name="T20" fmla="*/ 2147483647 w 3088"/>
              <a:gd name="T21" fmla="*/ 1431448750 h 1712"/>
              <a:gd name="T22" fmla="*/ 2147483647 w 3088"/>
              <a:gd name="T23" fmla="*/ 1088707500 h 1712"/>
              <a:gd name="T24" fmla="*/ 2147483647 w 3088"/>
              <a:gd name="T25" fmla="*/ 866933750 h 1712"/>
              <a:gd name="T26" fmla="*/ 2147483647 w 3088"/>
              <a:gd name="T27" fmla="*/ 624998750 h 1712"/>
              <a:gd name="T28" fmla="*/ 2147483647 w 3088"/>
              <a:gd name="T29" fmla="*/ 423386250 h 1712"/>
              <a:gd name="T30" fmla="*/ 2147483647 w 3088"/>
              <a:gd name="T31" fmla="*/ 241935000 h 1712"/>
              <a:gd name="T32" fmla="*/ 2147483647 w 3088"/>
              <a:gd name="T33" fmla="*/ 120967500 h 1712"/>
              <a:gd name="T34" fmla="*/ 2147483647 w 3088"/>
              <a:gd name="T35" fmla="*/ 20161250 h 1712"/>
              <a:gd name="T36" fmla="*/ 2147483647 w 3088"/>
              <a:gd name="T37" fmla="*/ 0 h 17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88"/>
              <a:gd name="T58" fmla="*/ 0 h 1712"/>
              <a:gd name="T59" fmla="*/ 3088 w 3088"/>
              <a:gd name="T60" fmla="*/ 1712 h 17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88" h="1712">
                <a:moveTo>
                  <a:pt x="3088" y="0"/>
                </a:moveTo>
                <a:lnTo>
                  <a:pt x="3088" y="1712"/>
                </a:lnTo>
                <a:lnTo>
                  <a:pt x="0" y="1712"/>
                </a:lnTo>
                <a:lnTo>
                  <a:pt x="104" y="1504"/>
                </a:lnTo>
                <a:lnTo>
                  <a:pt x="200" y="1376"/>
                </a:lnTo>
                <a:lnTo>
                  <a:pt x="288" y="1240"/>
                </a:lnTo>
                <a:lnTo>
                  <a:pt x="400" y="1104"/>
                </a:lnTo>
                <a:lnTo>
                  <a:pt x="592" y="936"/>
                </a:lnTo>
                <a:lnTo>
                  <a:pt x="776" y="792"/>
                </a:lnTo>
                <a:lnTo>
                  <a:pt x="952" y="672"/>
                </a:lnTo>
                <a:lnTo>
                  <a:pt x="1144" y="568"/>
                </a:lnTo>
                <a:lnTo>
                  <a:pt x="1376" y="432"/>
                </a:lnTo>
                <a:lnTo>
                  <a:pt x="1608" y="344"/>
                </a:lnTo>
                <a:lnTo>
                  <a:pt x="1848" y="248"/>
                </a:lnTo>
                <a:lnTo>
                  <a:pt x="2128" y="168"/>
                </a:lnTo>
                <a:lnTo>
                  <a:pt x="2400" y="96"/>
                </a:lnTo>
                <a:lnTo>
                  <a:pt x="2672" y="48"/>
                </a:lnTo>
                <a:lnTo>
                  <a:pt x="2896" y="8"/>
                </a:lnTo>
                <a:lnTo>
                  <a:pt x="30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5" name="Arc 14"/>
          <p:cNvSpPr>
            <a:spLocks/>
          </p:cNvSpPr>
          <p:nvPr/>
        </p:nvSpPr>
        <p:spPr bwMode="auto">
          <a:xfrm rot="10500000">
            <a:off x="1412875" y="3009900"/>
            <a:ext cx="5140325" cy="3173413"/>
          </a:xfrm>
          <a:custGeom>
            <a:avLst/>
            <a:gdLst>
              <a:gd name="T0" fmla="*/ 2147483647 w 20738"/>
              <a:gd name="T1" fmla="*/ 2147483647 h 21600"/>
              <a:gd name="T2" fmla="*/ 0 w 20738"/>
              <a:gd name="T3" fmla="*/ 2147483647 h 21600"/>
              <a:gd name="T4" fmla="*/ 0 w 20738"/>
              <a:gd name="T5" fmla="*/ 0 h 21600"/>
              <a:gd name="T6" fmla="*/ 0 60000 65536"/>
              <a:gd name="T7" fmla="*/ 0 60000 65536"/>
              <a:gd name="T8" fmla="*/ 0 60000 65536"/>
              <a:gd name="T9" fmla="*/ 0 w 20738"/>
              <a:gd name="T10" fmla="*/ 0 h 21600"/>
              <a:gd name="T11" fmla="*/ 20738 w 207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38" h="21600" fill="none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</a:path>
              <a:path w="20738" h="21600" stroke="0" extrusionOk="0">
                <a:moveTo>
                  <a:pt x="20738" y="6041"/>
                </a:moveTo>
                <a:cubicBezTo>
                  <a:pt x="18052" y="15260"/>
                  <a:pt x="9602" y="21600"/>
                  <a:pt x="-1" y="21600"/>
                </a:cubicBezTo>
                <a:lnTo>
                  <a:pt x="0" y="0"/>
                </a:lnTo>
                <a:lnTo>
                  <a:pt x="20738" y="6041"/>
                </a:lnTo>
                <a:close/>
              </a:path>
            </a:pathLst>
          </a:custGeom>
          <a:noFill/>
          <a:ln w="101600" cap="rnd">
            <a:solidFill>
              <a:srgbClr val="00FF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6" name="Line 20"/>
          <p:cNvSpPr>
            <a:spLocks noChangeShapeType="1"/>
          </p:cNvSpPr>
          <p:nvPr/>
        </p:nvSpPr>
        <p:spPr bwMode="auto">
          <a:xfrm flipH="1">
            <a:off x="4925567" y="4578266"/>
            <a:ext cx="1694067" cy="12020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>
            <a:off x="4201637" y="3368675"/>
            <a:ext cx="44450" cy="2238375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4083050" y="4640263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H="1" flipV="1">
            <a:off x="1447800" y="4754563"/>
            <a:ext cx="2743200" cy="4762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4006089" y="3243263"/>
            <a:ext cx="215900" cy="2286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9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3415" y="747023"/>
            <a:ext cx="8695857" cy="372094"/>
          </a:xfrm>
        </p:spPr>
        <p:txBody>
          <a:bodyPr/>
          <a:lstStyle/>
          <a:p>
            <a:r>
              <a:rPr lang="de-DE" dirty="0"/>
              <a:t>Produktionsfunktion </a:t>
            </a:r>
            <a:r>
              <a:rPr lang="de-DE" dirty="0" smtClean="0"/>
              <a:t>mit </a:t>
            </a:r>
            <a:r>
              <a:rPr lang="de-DE" dirty="0"/>
              <a:t>zwei </a:t>
            </a:r>
            <a:r>
              <a:rPr lang="de-DE" dirty="0" err="1" smtClean="0"/>
              <a:t>inputs</a:t>
            </a:r>
            <a:r>
              <a:rPr lang="de-DE" dirty="0" smtClean="0"/>
              <a:t>, algebraisch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72467" y="1435857"/>
            <a:ext cx="8697417" cy="4203512"/>
          </a:xfrm>
        </p:spPr>
        <p:txBody>
          <a:bodyPr/>
          <a:lstStyle/>
          <a:p>
            <a:r>
              <a:rPr lang="de-DE" sz="1600" b="0" dirty="0" smtClean="0"/>
              <a:t/>
            </a:r>
            <a:br>
              <a:rPr lang="de-DE" sz="1600" b="0" dirty="0" smtClean="0"/>
            </a:b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Angenommen die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produktionsfunktion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lautet </a:t>
            </a:r>
          </a:p>
          <a:p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Der maximal mögliche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DE" sz="16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inputbündels</a:t>
            </a:r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(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b="0" cap="none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b="0" baseline="-2500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= (1, 8)  </a:t>
            </a:r>
            <a:r>
              <a:rPr lang="en-US" altLang="de-DE" sz="1600" b="0" dirty="0" err="1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ist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/>
            </a:r>
            <a:b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</a:br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Und Der 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maximal mögliche </a:t>
            </a:r>
            <a:r>
              <a:rPr lang="de-DE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DE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inputbündels</a:t>
            </a:r>
            <a:r>
              <a:rPr lang="de-DE" sz="16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(</a:t>
            </a:r>
            <a:r>
              <a:rPr lang="en-US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1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</a:t>
            </a:r>
            <a:r>
              <a:rPr lang="en-US" altLang="de-DE" sz="1600" b="0" cap="none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x</a:t>
            </a:r>
            <a:r>
              <a:rPr lang="en-US" altLang="de-DE" sz="1600" b="0" baseline="-25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) = </a:t>
            </a:r>
            <a:r>
              <a:rPr lang="en-US" altLang="de-DE" sz="1600" b="0" dirty="0" smtClean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(8, </a:t>
            </a:r>
            <a:r>
              <a:rPr lang="en-US" altLang="de-DE" sz="1600" b="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8)  </a:t>
            </a:r>
            <a:r>
              <a:rPr lang="en-US" altLang="de-DE" sz="1600" b="0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ist</a:t>
            </a:r>
            <a:endParaRPr lang="de-DE"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graphicFrame>
        <p:nvGraphicFramePr>
          <p:cNvPr id="6" name="Objek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765974"/>
              </p:ext>
            </p:extLst>
          </p:nvPr>
        </p:nvGraphicFramePr>
        <p:xfrm>
          <a:off x="3098776" y="2070100"/>
          <a:ext cx="2794024" cy="431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07" name="Formel" r:id="rId3" imgW="1473120" imgH="228600" progId="Equation.3">
                  <p:embed/>
                </p:oleObj>
              </mc:Choice>
              <mc:Fallback>
                <p:oleObj name="Formel" r:id="rId3" imgW="147312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776" y="2070100"/>
                        <a:ext cx="2794024" cy="431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148516"/>
              </p:ext>
            </p:extLst>
          </p:nvPr>
        </p:nvGraphicFramePr>
        <p:xfrm>
          <a:off x="2107821" y="3251200"/>
          <a:ext cx="4800979" cy="37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08" name="Formel" r:id="rId5" imgW="2450880" imgH="228600" progId="Equation.3">
                  <p:embed/>
                </p:oleObj>
              </mc:Choice>
              <mc:Fallback>
                <p:oleObj name="Formel" r:id="rId5" imgW="2450880" imgH="22860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821" y="3251200"/>
                        <a:ext cx="4800979" cy="3796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289171"/>
              </p:ext>
            </p:extLst>
          </p:nvPr>
        </p:nvGraphicFramePr>
        <p:xfrm>
          <a:off x="2153313" y="4584700"/>
          <a:ext cx="4577687" cy="408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09" name="Formel" r:id="rId7" imgW="2489040" imgH="228600" progId="Equation.3">
                  <p:embed/>
                </p:oleObj>
              </mc:Choice>
              <mc:Fallback>
                <p:oleObj name="Formel" r:id="rId7" imgW="2489040" imgH="228600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3313" y="4584700"/>
                        <a:ext cx="4577687" cy="4080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65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3416" y="801614"/>
            <a:ext cx="8695857" cy="385742"/>
          </a:xfrm>
        </p:spPr>
        <p:txBody>
          <a:bodyPr/>
          <a:lstStyle/>
          <a:p>
            <a:r>
              <a:rPr lang="de-DE" dirty="0"/>
              <a:t>Produktionsfunktion mit zwei </a:t>
            </a:r>
            <a:r>
              <a:rPr lang="de-DE" dirty="0" smtClean="0"/>
              <a:t>inputs – </a:t>
            </a:r>
            <a:r>
              <a:rPr lang="de-DE" dirty="0" err="1" smtClean="0"/>
              <a:t>isoquanten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3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35" y="1442383"/>
            <a:ext cx="8696325" cy="462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54987" y="1808518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solidFill>
                  <a:srgbClr val="000000"/>
                </a:solidFill>
              </a:rPr>
              <a:t>x</a:t>
            </a:r>
            <a:r>
              <a:rPr lang="en-US" altLang="de-DE" sz="1800" baseline="-25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102142" y="5591814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solidFill>
                  <a:srgbClr val="000000"/>
                </a:solidFill>
              </a:rPr>
              <a:t>x</a:t>
            </a:r>
            <a:r>
              <a:rPr lang="en-US" altLang="de-DE" sz="1800" baseline="-250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823219" y="3353526"/>
            <a:ext cx="678071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solidFill>
                  <a:srgbClr val="000000"/>
                </a:solidFill>
              </a:rPr>
              <a:t>y </a:t>
            </a:r>
            <a:r>
              <a:rPr lang="en-US" altLang="de-DE" sz="1800" dirty="0">
                <a:solidFill>
                  <a:srgbClr val="000000"/>
                </a:solidFill>
                <a:latin typeface="Symbol" pitchFamily="18" charset="2"/>
              </a:rPr>
              <a:t>º 8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779713" y="5208844"/>
            <a:ext cx="678071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solidFill>
                  <a:srgbClr val="000000"/>
                </a:solidFill>
              </a:rPr>
              <a:t>y </a:t>
            </a:r>
            <a:r>
              <a:rPr lang="en-US" altLang="de-DE" sz="1800" dirty="0">
                <a:solidFill>
                  <a:srgbClr val="000000"/>
                </a:solidFill>
                <a:latin typeface="Symbol" pitchFamily="18" charset="2"/>
              </a:rPr>
              <a:t>º 4</a:t>
            </a:r>
          </a:p>
        </p:txBody>
      </p:sp>
    </p:spTree>
    <p:extLst>
      <p:ext uri="{BB962C8B-B14F-4D97-AF65-F5344CB8AC3E}">
        <p14:creationId xmlns:p14="http://schemas.microsoft.com/office/powerpoint/2010/main" val="33051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3189" y="622437"/>
            <a:ext cx="8695857" cy="497205"/>
          </a:xfrm>
        </p:spPr>
        <p:txBody>
          <a:bodyPr/>
          <a:lstStyle/>
          <a:p>
            <a:r>
              <a:rPr lang="de-DE" dirty="0"/>
              <a:t>Produktionsfunktion mit zwei </a:t>
            </a:r>
            <a:r>
              <a:rPr lang="de-DE" dirty="0" err="1" smtClean="0"/>
              <a:t>inputs</a:t>
            </a:r>
            <a:r>
              <a:rPr lang="de-DE" dirty="0" smtClean="0"/>
              <a:t> und mehr </a:t>
            </a:r>
            <a:r>
              <a:rPr lang="de-DE" dirty="0" err="1"/>
              <a:t>isoquanten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3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1436970"/>
            <a:ext cx="8696325" cy="462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668551" y="3055187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8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516704" y="4205787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6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667081" y="4968555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4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91430" y="5307751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2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746828" y="1617255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x</a:t>
            </a:r>
            <a:r>
              <a:rPr lang="en-US" altLang="de-DE" sz="1600" baseline="-25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943097" y="5562124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x</a:t>
            </a:r>
            <a:r>
              <a:rPr lang="en-US" altLang="de-DE" sz="1600" baseline="-25000" dirty="0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781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0126" y="661626"/>
            <a:ext cx="8695857" cy="497205"/>
          </a:xfrm>
        </p:spPr>
        <p:txBody>
          <a:bodyPr/>
          <a:lstStyle/>
          <a:p>
            <a:r>
              <a:rPr lang="de-DE" dirty="0"/>
              <a:t>Produktionsfunktion mit zwei </a:t>
            </a:r>
            <a:r>
              <a:rPr lang="de-DE" dirty="0" err="1"/>
              <a:t>inputs</a:t>
            </a:r>
            <a:r>
              <a:rPr lang="de-DE" dirty="0"/>
              <a:t> und </a:t>
            </a:r>
            <a:r>
              <a:rPr lang="de-DE" dirty="0" err="1" smtClean="0"/>
              <a:t>output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74000" y="1450069"/>
            <a:ext cx="8697417" cy="4780914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6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97" y="1024254"/>
            <a:ext cx="9118600" cy="44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05367" y="1535471"/>
            <a:ext cx="1252715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 smtClean="0">
                <a:solidFill>
                  <a:srgbClr val="000000"/>
                </a:solidFill>
              </a:rPr>
              <a:t>OUTPUT, y</a:t>
            </a:r>
            <a:endParaRPr lang="en-US" altLang="de-DE" sz="1600" dirty="0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683065" y="5107920"/>
            <a:ext cx="375103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x</a:t>
            </a:r>
            <a:r>
              <a:rPr lang="en-US" altLang="de-DE" sz="1600" baseline="-250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656671" y="2471219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8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005417" y="3212548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6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666382" y="3804401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4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543603" y="4412413"/>
            <a:ext cx="623569" cy="33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600" dirty="0">
                <a:solidFill>
                  <a:srgbClr val="000000"/>
                </a:solidFill>
              </a:rPr>
              <a:t>y </a:t>
            </a:r>
            <a:r>
              <a:rPr lang="en-US" altLang="de-DE" sz="1600" dirty="0">
                <a:solidFill>
                  <a:srgbClr val="000000"/>
                </a:solidFill>
                <a:latin typeface="Symbol" pitchFamily="18" charset="2"/>
              </a:rPr>
              <a:t>º 2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4237035" y="3936163"/>
            <a:ext cx="399148" cy="36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u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1363" indent="-285750" defTabSz="912813">
              <a:spcBef>
                <a:spcPct val="20000"/>
              </a:spcBef>
              <a:buClr>
                <a:schemeClr val="tx1"/>
              </a:buClr>
              <a:buChar char="–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1413" indent="-228600" defTabSz="912813">
              <a:spcBef>
                <a:spcPct val="20000"/>
              </a:spcBef>
              <a:buClr>
                <a:schemeClr val="tx2"/>
              </a:buClr>
              <a:buSzPct val="75000"/>
              <a:buFont typeface="Monotype Sorts" charset="2"/>
              <a:buChar char="v"/>
              <a:defRPr sz="3200" b="1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598613" indent="-228600" defTabSz="912813">
              <a:spcBef>
                <a:spcPct val="20000"/>
              </a:spcBef>
              <a:buClr>
                <a:schemeClr val="tx2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5813" indent="-228600" defTabSz="912813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30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02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74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4613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dirty="0">
                <a:solidFill>
                  <a:srgbClr val="000000"/>
                </a:solidFill>
              </a:rPr>
              <a:t>x</a:t>
            </a:r>
            <a:r>
              <a:rPr lang="en-US" altLang="de-DE" sz="1800" baseline="-25000" dirty="0">
                <a:solidFill>
                  <a:srgbClr val="0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58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1357</Words>
  <Application>Microsoft Office PowerPoint</Application>
  <PresentationFormat>A4-Papier (210x297 mm)</PresentationFormat>
  <Paragraphs>357</Paragraphs>
  <Slides>36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3" baseType="lpstr">
      <vt:lpstr>Times New Roman</vt:lpstr>
      <vt:lpstr>Symbol</vt:lpstr>
      <vt:lpstr>Arial</vt:lpstr>
      <vt:lpstr>Wingdings 3</vt:lpstr>
      <vt:lpstr>ＭＳ Ｐゴシック</vt:lpstr>
      <vt:lpstr>2015_deGruyter_ppt_screen_template_Arial</vt:lpstr>
      <vt:lpstr>Formel</vt:lpstr>
      <vt:lpstr>19. Kapitel</vt:lpstr>
      <vt:lpstr>Begriff der technologie</vt:lpstr>
      <vt:lpstr>Technolgie und Produktionsfunktion </vt:lpstr>
      <vt:lpstr>Produktionsfunktion – ein input, ein output</vt:lpstr>
      <vt:lpstr>ProduktionsPLÄNE – EFFIZIENTE PLÄNE </vt:lpstr>
      <vt:lpstr>Produktionsfunktion mit zwei inputs, algebraisch</vt:lpstr>
      <vt:lpstr>Produktionsfunktion mit zwei inputs – isoquanten</vt:lpstr>
      <vt:lpstr>Produktionsfunktion mit zwei inputs und mehr isoquanten</vt:lpstr>
      <vt:lpstr>Produktionsfunktion mit zwei inputs und output</vt:lpstr>
      <vt:lpstr>Cobb-douglas technologie – algebraisch </vt:lpstr>
      <vt:lpstr>Cobb-douglas technologie –  grafisch</vt:lpstr>
      <vt:lpstr>Technologie mit konstanten proportionen – ALGEBRAISCH  </vt:lpstr>
      <vt:lpstr>Technologie mit konstanten proportionen – GRAFISCH  </vt:lpstr>
      <vt:lpstr>TECHNOLOGIE MIT PERFEKTEN SUBSTITUTEN – ALGEBRAISCH </vt:lpstr>
      <vt:lpstr>TECHNOLOGIE MIT PERFEKTEN SUBSTITUTEN – GRAFISCH </vt:lpstr>
      <vt:lpstr>GRENZPRODUKT – BEGRIFF </vt:lpstr>
      <vt:lpstr>GRENZPRODUKT – COBB-DOUGLAS TECHNOLOGIE</vt:lpstr>
      <vt:lpstr>ABNEHMENDES GRENZPRODUKT – COBB-DOUGLAS TECHNOLOGIE</vt:lpstr>
      <vt:lpstr>TECHNISCHE RATE DER SUBSTITUTION – GRAFISCH </vt:lpstr>
      <vt:lpstr>TECHNISCHE RATE DER SUBSTITUTION (trs) – ALGEBRAISCH </vt:lpstr>
      <vt:lpstr>Technische rate der substitution – cobb-douglas beispiel </vt:lpstr>
      <vt:lpstr>Abnehmende grenzrate der substitution – Cobb-douglas </vt:lpstr>
      <vt:lpstr>skalenerträge</vt:lpstr>
      <vt:lpstr>Konstante skalenerträge – GRAFISCH </vt:lpstr>
      <vt:lpstr>FALLENDE SKALENERTRÄGE – GRAFISCH </vt:lpstr>
      <vt:lpstr>STEIGENDE SKALENERTRÄGE – GRAFISCH </vt:lpstr>
      <vt:lpstr>TECHNOLOGIE MIT STEIGENDEN UND FALLENDEN SKALENERTRÄGEN</vt:lpstr>
      <vt:lpstr>SKALENERTRÄGE UND PERFEKT SUBSTITUTIERBARe INPUTS</vt:lpstr>
      <vt:lpstr>SKALENERTRÄGE UND PERFEKTe komplemente</vt:lpstr>
      <vt:lpstr>SKALENERTRÄGE UND cobb-Douglas produktionsfunktionen</vt:lpstr>
      <vt:lpstr>Steigende skalenerträge bei sinkenden grenzprodukten</vt:lpstr>
      <vt:lpstr>Erläuterung zu steigenden skalenerträgen bei sinkenden grenzprodukten</vt:lpstr>
      <vt:lpstr>Eigenschaften von technologien</vt:lpstr>
      <vt:lpstr>monotonie</vt:lpstr>
      <vt:lpstr>konvexität</vt:lpstr>
      <vt:lpstr>Kurzfristig und langfristig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2016-08-17T09:01:58Z</dcterms:modified>
</cp:coreProperties>
</file>