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39"/>
  </p:notesMasterIdLst>
  <p:sldIdLst>
    <p:sldId id="403" r:id="rId2"/>
    <p:sldId id="358" r:id="rId3"/>
    <p:sldId id="361" r:id="rId4"/>
    <p:sldId id="381" r:id="rId5"/>
    <p:sldId id="368" r:id="rId6"/>
    <p:sldId id="372" r:id="rId7"/>
    <p:sldId id="373" r:id="rId8"/>
    <p:sldId id="374" r:id="rId9"/>
    <p:sldId id="370" r:id="rId10"/>
    <p:sldId id="367" r:id="rId11"/>
    <p:sldId id="380" r:id="rId12"/>
    <p:sldId id="379" r:id="rId13"/>
    <p:sldId id="376" r:id="rId14"/>
    <p:sldId id="377" r:id="rId15"/>
    <p:sldId id="365" r:id="rId16"/>
    <p:sldId id="364" r:id="rId17"/>
    <p:sldId id="363" r:id="rId18"/>
    <p:sldId id="359" r:id="rId19"/>
    <p:sldId id="375" r:id="rId20"/>
    <p:sldId id="399" r:id="rId21"/>
    <p:sldId id="360" r:id="rId22"/>
    <p:sldId id="386" r:id="rId23"/>
    <p:sldId id="387" r:id="rId24"/>
    <p:sldId id="393" r:id="rId25"/>
    <p:sldId id="392" r:id="rId26"/>
    <p:sldId id="385" r:id="rId27"/>
    <p:sldId id="384" r:id="rId28"/>
    <p:sldId id="391" r:id="rId29"/>
    <p:sldId id="402" r:id="rId30"/>
    <p:sldId id="398" r:id="rId31"/>
    <p:sldId id="389" r:id="rId32"/>
    <p:sldId id="390" r:id="rId33"/>
    <p:sldId id="395" r:id="rId34"/>
    <p:sldId id="388" r:id="rId35"/>
    <p:sldId id="401" r:id="rId36"/>
    <p:sldId id="394" r:id="rId37"/>
    <p:sldId id="400" r:id="rId38"/>
  </p:sldIdLst>
  <p:sldSz cx="9906000" cy="6858000" type="A4"/>
  <p:notesSz cx="7099300" cy="10234613"/>
  <p:embeddedFontLst>
    <p:embeddedFont>
      <p:font typeface="Wingdings 3" panose="05040102010807070707" pitchFamily="18" charset="2"/>
      <p:regular r:id="rId40"/>
    </p:embeddedFont>
    <p:embeddedFont>
      <p:font typeface="ＭＳ Ｐゴシック" panose="020B0600070205080204" pitchFamily="34" charset="-128"/>
      <p:regular r:id="rId4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2" autoAdjust="0"/>
    <p:restoredTop sz="95377" autoAdjust="0"/>
  </p:normalViewPr>
  <p:slideViewPr>
    <p:cSldViewPr snapToGrid="0">
      <p:cViewPr>
        <p:scale>
          <a:sx n="140" d="100"/>
          <a:sy n="140" d="100"/>
        </p:scale>
        <p:origin x="624" y="-324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16/08/2016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4.w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8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0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2.e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4.emf"/><Relationship Id="rId4" Type="http://schemas.openxmlformats.org/officeDocument/2006/relationships/image" Target="../media/image41.e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4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7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9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5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7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3.emf"/><Relationship Id="rId4" Type="http://schemas.openxmlformats.org/officeDocument/2006/relationships/image" Target="../media/image10.emf"/><Relationship Id="rId9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e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6. Kapitel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Nachfrage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2957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Perfekte Substitute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>
              <a:lnSpc>
                <a:spcPct val="150000"/>
              </a:lnSpc>
            </a:pPr>
            <a:endParaRPr lang="de-DE" altLang="de-DE" dirty="0" smtClean="0">
              <a:ea typeface="ＭＳ Ｐゴシック" charset="-128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sieht eine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-Preis-Konsumkurve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für eine Nutzenfunktion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     perfekter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Substitute aus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?</a:t>
            </a:r>
          </a:p>
          <a:p>
            <a:pPr defTabSz="912813">
              <a:lnSpc>
                <a:spcPct val="150000"/>
              </a:lnSpc>
            </a:pP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Die gewöhnlichen Nachfragekurven</a:t>
            </a:r>
          </a:p>
          <a:p>
            <a:pPr>
              <a:spcBef>
                <a:spcPct val="0"/>
              </a:spcBef>
            </a:pP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für Gut 1 und Gut 2 lauten dann …</a:t>
            </a:r>
          </a:p>
          <a:p>
            <a:pPr defTabSz="912813">
              <a:lnSpc>
                <a:spcPct val="150000"/>
              </a:lnSpc>
            </a:pPr>
            <a:endParaRPr lang="de-DE" altLang="de-DE" dirty="0">
              <a:ea typeface="ＭＳ Ｐゴシック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999281"/>
              </p:ext>
            </p:extLst>
          </p:nvPr>
        </p:nvGraphicFramePr>
        <p:xfrm>
          <a:off x="3205945" y="3900331"/>
          <a:ext cx="3117546" cy="356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1" name="Formel" r:id="rId3" imgW="2952616" imgH="371336" progId="Equation.3">
                  <p:embed/>
                </p:oleObj>
              </mc:Choice>
              <mc:Fallback>
                <p:oleObj name="Formel" r:id="rId3" imgW="2952616" imgH="37133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945" y="3900331"/>
                        <a:ext cx="3117546" cy="3561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73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9767" y="1511297"/>
            <a:ext cx="8695857" cy="331151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Nachfragefunktionen perfekter Substitute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4063465"/>
              </p:ext>
            </p:extLst>
          </p:nvPr>
        </p:nvGraphicFramePr>
        <p:xfrm>
          <a:off x="2215165" y="4012443"/>
          <a:ext cx="4171987" cy="726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1" name="Formel" r:id="rId3" imgW="4895805" imgH="952354" progId="Equation.3">
                  <p:embed/>
                </p:oleObj>
              </mc:Choice>
              <mc:Fallback>
                <p:oleObj name="Formel" r:id="rId3" imgW="4895805" imgH="952354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5165" y="4012443"/>
                        <a:ext cx="4171987" cy="7269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8673235"/>
              </p:ext>
            </p:extLst>
          </p:nvPr>
        </p:nvGraphicFramePr>
        <p:xfrm>
          <a:off x="2292439" y="4817659"/>
          <a:ext cx="4203895" cy="73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2" name="Formel" r:id="rId5" imgW="5029200" imgH="952354" progId="Equation.3">
                  <p:embed/>
                </p:oleObj>
              </mc:Choice>
              <mc:Fallback>
                <p:oleObj name="Formel" r:id="rId5" imgW="5029200" imgH="952354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439" y="4817659"/>
                        <a:ext cx="4203895" cy="7331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5307599"/>
              </p:ext>
            </p:extLst>
          </p:nvPr>
        </p:nvGraphicFramePr>
        <p:xfrm>
          <a:off x="2579427" y="2565779"/>
          <a:ext cx="2402006" cy="300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3" name="Formel" r:id="rId7" imgW="2943292" imgH="362016" progId="Equation.3">
                  <p:embed/>
                </p:oleObj>
              </mc:Choice>
              <mc:Fallback>
                <p:oleObj name="Formel" r:id="rId7" imgW="2943292" imgH="362016" progId="Equation.3">
                  <p:embed/>
                  <p:pic>
                    <p:nvPicPr>
                      <p:cNvPr id="0" name="Objek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427" y="2565779"/>
                        <a:ext cx="2402006" cy="3002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988894" y="3208742"/>
            <a:ext cx="53300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GEWÖHNLICHEN NACHFRAGEKURVEN</a:t>
            </a:r>
          </a:p>
          <a:p>
            <a:pPr>
              <a:spcBef>
                <a:spcPct val="0"/>
              </a:spcBef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1 UND GUT 2 LAUTEN DANN 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9703" y="645700"/>
            <a:ext cx="2900852" cy="562799"/>
          </a:xfrm>
        </p:spPr>
        <p:txBody>
          <a:bodyPr/>
          <a:lstStyle/>
          <a:p>
            <a:r>
              <a:rPr lang="de-DE" altLang="de-DE" dirty="0">
                <a:solidFill>
                  <a:schemeClr val="tx2"/>
                </a:solidFill>
              </a:rPr>
              <a:t>Preisänderungen – perfekte Substitute</a:t>
            </a:r>
            <a: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80160"/>
            <a:ext cx="8697417" cy="4920616"/>
          </a:xfrm>
        </p:spPr>
        <p:txBody>
          <a:bodyPr/>
          <a:lstStyle/>
          <a:p>
            <a:pPr lvl="0"/>
            <a:endParaRPr lang="de-DE" dirty="0">
              <a:solidFill>
                <a:srgbClr val="000000"/>
              </a:solidFill>
            </a:endParaRPr>
          </a:p>
          <a:p>
            <a:pPr lvl="0"/>
            <a:endParaRPr lang="de-DE" dirty="0" smtClean="0">
              <a:solidFill>
                <a:srgbClr val="000000"/>
              </a:solidFill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571625" y="1738313"/>
            <a:ext cx="0" cy="37861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571625" y="5548313"/>
            <a:ext cx="3548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3533775" y="5549900"/>
            <a:ext cx="1398588" cy="0"/>
          </a:xfrm>
          <a:prstGeom prst="line">
            <a:avLst/>
          </a:prstGeom>
          <a:noFill/>
          <a:ln w="762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1570038" y="3587750"/>
            <a:ext cx="1978025" cy="1978025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1571625" y="2619375"/>
            <a:ext cx="2952750" cy="295275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571625" y="4429125"/>
            <a:ext cx="1119188" cy="11191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1570038" y="3587750"/>
            <a:ext cx="1096962" cy="19621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28"/>
          <p:cNvSpPr>
            <a:spLocks noChangeShapeType="1"/>
          </p:cNvSpPr>
          <p:nvPr/>
        </p:nvSpPr>
        <p:spPr bwMode="auto">
          <a:xfrm>
            <a:off x="1584325" y="3587750"/>
            <a:ext cx="2930525" cy="19621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Oval 30"/>
          <p:cNvSpPr>
            <a:spLocks noChangeArrowheads="1"/>
          </p:cNvSpPr>
          <p:nvPr/>
        </p:nvSpPr>
        <p:spPr bwMode="auto">
          <a:xfrm>
            <a:off x="1462088" y="3476625"/>
            <a:ext cx="219075" cy="219075"/>
          </a:xfrm>
          <a:prstGeom prst="ellipse">
            <a:avLst/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Oval 33"/>
          <p:cNvSpPr>
            <a:spLocks noChangeArrowheads="1"/>
          </p:cNvSpPr>
          <p:nvPr/>
        </p:nvSpPr>
        <p:spPr bwMode="auto">
          <a:xfrm>
            <a:off x="3467100" y="5480050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32"/>
          <p:cNvSpPr>
            <a:spLocks noChangeArrowheads="1"/>
          </p:cNvSpPr>
          <p:nvPr/>
        </p:nvSpPr>
        <p:spPr bwMode="auto">
          <a:xfrm>
            <a:off x="4433888" y="5480050"/>
            <a:ext cx="144462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5176838" y="509588"/>
            <a:ext cx="0" cy="3505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5176838" y="4014788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34"/>
          <p:cNvSpPr>
            <a:spLocks noChangeShapeType="1"/>
          </p:cNvSpPr>
          <p:nvPr/>
        </p:nvSpPr>
        <p:spPr bwMode="auto">
          <a:xfrm flipV="1">
            <a:off x="5181600" y="927100"/>
            <a:ext cx="0" cy="16510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H="1">
            <a:off x="5178425" y="2578100"/>
            <a:ext cx="2005013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Arc 37"/>
          <p:cNvSpPr>
            <a:spLocks/>
          </p:cNvSpPr>
          <p:nvPr/>
        </p:nvSpPr>
        <p:spPr bwMode="auto">
          <a:xfrm rot="10620000">
            <a:off x="7169150" y="1868488"/>
            <a:ext cx="1911350" cy="1641475"/>
          </a:xfrm>
          <a:custGeom>
            <a:avLst/>
            <a:gdLst>
              <a:gd name="T0" fmla="*/ 2147483647 w 19827"/>
              <a:gd name="T1" fmla="*/ 0 h 20989"/>
              <a:gd name="T2" fmla="*/ 2147483647 w 19827"/>
              <a:gd name="T3" fmla="*/ 2147483647 h 20989"/>
              <a:gd name="T4" fmla="*/ 0 w 19827"/>
              <a:gd name="T5" fmla="*/ 2147483647 h 20989"/>
              <a:gd name="T6" fmla="*/ 0 60000 65536"/>
              <a:gd name="T7" fmla="*/ 0 60000 65536"/>
              <a:gd name="T8" fmla="*/ 0 60000 65536"/>
              <a:gd name="T9" fmla="*/ 0 w 19827"/>
              <a:gd name="T10" fmla="*/ 0 h 20989"/>
              <a:gd name="T11" fmla="*/ 19827 w 19827"/>
              <a:gd name="T12" fmla="*/ 20989 h 209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27" h="20989" fill="none" extrusionOk="0">
                <a:moveTo>
                  <a:pt x="5102" y="0"/>
                </a:moveTo>
                <a:cubicBezTo>
                  <a:pt x="11687" y="1601"/>
                  <a:pt x="17139" y="6199"/>
                  <a:pt x="19827" y="12419"/>
                </a:cubicBezTo>
              </a:path>
              <a:path w="19827" h="20989" stroke="0" extrusionOk="0">
                <a:moveTo>
                  <a:pt x="5102" y="0"/>
                </a:moveTo>
                <a:cubicBezTo>
                  <a:pt x="11687" y="1601"/>
                  <a:pt x="17139" y="6199"/>
                  <a:pt x="19827" y="12419"/>
                </a:cubicBezTo>
                <a:lnTo>
                  <a:pt x="0" y="20989"/>
                </a:lnTo>
                <a:lnTo>
                  <a:pt x="5102" y="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Oval 39"/>
          <p:cNvSpPr>
            <a:spLocks noChangeArrowheads="1"/>
          </p:cNvSpPr>
          <p:nvPr/>
        </p:nvSpPr>
        <p:spPr bwMode="auto">
          <a:xfrm>
            <a:off x="7102475" y="2508250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010525" y="3240088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5103813" y="1411288"/>
            <a:ext cx="144462" cy="1444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Oval 35"/>
          <p:cNvSpPr>
            <a:spLocks noChangeArrowheads="1"/>
          </p:cNvSpPr>
          <p:nvPr/>
        </p:nvSpPr>
        <p:spPr bwMode="auto">
          <a:xfrm>
            <a:off x="5111750" y="2508250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5124450" y="3963988"/>
            <a:ext cx="115888" cy="1158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Oval 22"/>
          <p:cNvSpPr>
            <a:spLocks noChangeArrowheads="1"/>
          </p:cNvSpPr>
          <p:nvPr/>
        </p:nvSpPr>
        <p:spPr bwMode="auto">
          <a:xfrm>
            <a:off x="8024813" y="3963988"/>
            <a:ext cx="115887" cy="1158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 flipH="1">
            <a:off x="5192713" y="3313113"/>
            <a:ext cx="290036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7169150" y="2578100"/>
            <a:ext cx="0" cy="14430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8085138" y="3313113"/>
            <a:ext cx="0" cy="7080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6180931" y="1113643"/>
            <a:ext cx="2573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GEWÖHNLICHE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NACHFRAGEKURVE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1 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2" name="Objekt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3887738"/>
              </p:ext>
            </p:extLst>
          </p:nvPr>
        </p:nvGraphicFramePr>
        <p:xfrm>
          <a:off x="8140700" y="2007972"/>
          <a:ext cx="848519" cy="442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5" name="Formel" r:id="rId3" imgW="1123816" imgH="866689" progId="Equation.3">
                  <p:embed/>
                </p:oleObj>
              </mc:Choice>
              <mc:Fallback>
                <p:oleObj name="Formel" r:id="rId3" imgW="1123816" imgH="86668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0700" y="2007972"/>
                        <a:ext cx="848519" cy="442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Line 41"/>
          <p:cNvSpPr>
            <a:spLocks noChangeShapeType="1"/>
          </p:cNvSpPr>
          <p:nvPr/>
        </p:nvSpPr>
        <p:spPr bwMode="auto">
          <a:xfrm flipH="1">
            <a:off x="7772400" y="2400300"/>
            <a:ext cx="704850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graphicFrame>
        <p:nvGraphicFramePr>
          <p:cNvPr id="34" name="Objekt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9132356"/>
              </p:ext>
            </p:extLst>
          </p:nvPr>
        </p:nvGraphicFramePr>
        <p:xfrm>
          <a:off x="999743" y="3476625"/>
          <a:ext cx="381781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6" name="Formel" r:id="rId5" imgW="400184" imgH="866689" progId="Equation.3">
                  <p:embed/>
                </p:oleObj>
              </mc:Choice>
              <mc:Fallback>
                <p:oleObj name="Formel" r:id="rId5" imgW="400184" imgH="866689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743" y="3476625"/>
                        <a:ext cx="381781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hteck 34"/>
          <p:cNvSpPr/>
          <p:nvPr/>
        </p:nvSpPr>
        <p:spPr>
          <a:xfrm>
            <a:off x="1751231" y="1575308"/>
            <a:ext cx="22356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UND y KONSTANT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Objek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256469"/>
              </p:ext>
            </p:extLst>
          </p:nvPr>
        </p:nvGraphicFramePr>
        <p:xfrm>
          <a:off x="5640946" y="4335464"/>
          <a:ext cx="1174382" cy="48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7" name="Formel" r:id="rId7" imgW="1695405" imgH="866689" progId="Equation.3">
                  <p:embed/>
                </p:oleObj>
              </mc:Choice>
              <mc:Fallback>
                <p:oleObj name="Formel" r:id="rId7" imgW="1695405" imgH="866689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0946" y="4335464"/>
                        <a:ext cx="1174382" cy="4812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kt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6748540"/>
              </p:ext>
            </p:extLst>
          </p:nvPr>
        </p:nvGraphicFramePr>
        <p:xfrm>
          <a:off x="6357938" y="4159250"/>
          <a:ext cx="1000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8" name="Formel" r:id="rId9" imgW="101520" imgH="380880" progId="Equation.3">
                  <p:embed/>
                </p:oleObj>
              </mc:Choice>
              <mc:Fallback>
                <p:oleObj name="Formel" r:id="rId9" imgW="101520" imgH="38088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4159250"/>
                        <a:ext cx="100012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hteck 37"/>
          <p:cNvSpPr/>
          <p:nvPr/>
        </p:nvSpPr>
        <p:spPr>
          <a:xfrm>
            <a:off x="1193012" y="1634930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b="1" dirty="0"/>
              <a:t>x</a:t>
            </a:r>
            <a:r>
              <a:rPr lang="en-US" altLang="de-DE" b="1" baseline="-25000" dirty="0"/>
              <a:t>2</a:t>
            </a:r>
            <a:endParaRPr lang="de-DE" b="1" dirty="0"/>
          </a:p>
        </p:txBody>
      </p:sp>
      <p:sp>
        <p:nvSpPr>
          <p:cNvPr id="39" name="Rechteck 38"/>
          <p:cNvSpPr/>
          <p:nvPr/>
        </p:nvSpPr>
        <p:spPr>
          <a:xfrm>
            <a:off x="4953000" y="5581333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8438221" y="4043785"/>
            <a:ext cx="487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en-US" altLang="de-DE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42" name="Rechteck 41"/>
          <p:cNvSpPr/>
          <p:nvPr/>
        </p:nvSpPr>
        <p:spPr>
          <a:xfrm>
            <a:off x="4782023" y="496706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</a:p>
        </p:txBody>
      </p:sp>
      <p:sp>
        <p:nvSpPr>
          <p:cNvPr id="43" name="Rechteck 42"/>
          <p:cNvSpPr/>
          <p:nvPr/>
        </p:nvSpPr>
        <p:spPr>
          <a:xfrm>
            <a:off x="2574528" y="3014960"/>
            <a:ext cx="1542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b="1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de-DE" altLang="de-DE" b="1" baseline="-25000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de-DE" altLang="de-DE" b="1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  <a:t>-PREIS-</a:t>
            </a:r>
            <a:br>
              <a:rPr lang="de-DE" altLang="de-DE" b="1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</a:br>
            <a:r>
              <a:rPr lang="de-DE" altLang="de-DE" b="1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  <a:t>    KONSUM-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b="1" dirty="0" smtClean="0">
                <a:solidFill>
                  <a:srgbClr val="00CC00"/>
                </a:solidFill>
                <a:latin typeface="Arial" pitchFamily="34" charset="0"/>
                <a:ea typeface="ＭＳ Ｐゴシック" charset="-128"/>
              </a:rPr>
              <a:t>       KURVE  </a:t>
            </a:r>
            <a:endParaRPr lang="de-DE" altLang="de-DE" b="1" dirty="0">
              <a:solidFill>
                <a:srgbClr val="00CC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4714058" y="3160313"/>
            <a:ext cx="4892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4140478" y="2393113"/>
            <a:ext cx="103073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p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 = p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1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’’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4576935" y="1265598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743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4871" y="766129"/>
            <a:ext cx="8695857" cy="326071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Inverse Nachfragefunktion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319213" y="1581150"/>
            <a:ext cx="0" cy="3505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1319213" y="508635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Arc 7"/>
          <p:cNvSpPr>
            <a:spLocks/>
          </p:cNvSpPr>
          <p:nvPr/>
        </p:nvSpPr>
        <p:spPr bwMode="auto">
          <a:xfrm rot="10920000">
            <a:off x="1833563" y="2073275"/>
            <a:ext cx="2549525" cy="2381250"/>
          </a:xfrm>
          <a:custGeom>
            <a:avLst/>
            <a:gdLst>
              <a:gd name="T0" fmla="*/ 0 w 21613"/>
              <a:gd name="T1" fmla="*/ 0 h 21600"/>
              <a:gd name="T2" fmla="*/ 2147483647 w 21613"/>
              <a:gd name="T3" fmla="*/ 2147483647 h 21600"/>
              <a:gd name="T4" fmla="*/ 2147483647 w 21613"/>
              <a:gd name="T5" fmla="*/ 2147483647 h 21600"/>
              <a:gd name="T6" fmla="*/ 0 60000 65536"/>
              <a:gd name="T7" fmla="*/ 0 60000 65536"/>
              <a:gd name="T8" fmla="*/ 0 60000 65536"/>
              <a:gd name="T9" fmla="*/ 0 w 21613"/>
              <a:gd name="T10" fmla="*/ 0 h 21600"/>
              <a:gd name="T11" fmla="*/ 21613 w 216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13" h="21600" fill="none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1942" y="-1"/>
                  <a:pt x="21613" y="9670"/>
                  <a:pt x="21613" y="21600"/>
                </a:cubicBezTo>
              </a:path>
              <a:path w="21613" h="21600" stroke="0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1942" y="-1"/>
                  <a:pt x="21613" y="9670"/>
                  <a:pt x="21613" y="21600"/>
                </a:cubicBezTo>
                <a:lnTo>
                  <a:pt x="13" y="21600"/>
                </a:ln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1214438" y="3643313"/>
            <a:ext cx="214312" cy="2143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2452688" y="5000625"/>
            <a:ext cx="214312" cy="2143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439863" y="3738563"/>
            <a:ext cx="1131887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547938" y="3738563"/>
            <a:ext cx="0" cy="1357312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476244" y="1860454"/>
            <a:ext cx="4472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GEGEBEN p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’, WIE HOCH IST DIE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NACHGEFRAGTE MENGE VON GUT 1?</a:t>
            </a:r>
            <a:b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ANTWORT:  x</a:t>
            </a:r>
            <a:r>
              <a:rPr lang="de-DE" altLang="ja-JP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 EINHEITEN.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3951732" y="2976848"/>
            <a:ext cx="46923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 INVERSE FRAGE LAUTET: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GEGEBEN x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 NACHGEFRAGTE EINHEITEN, WIE HOCH IST DER PREIS VON GUT 1?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ANTWORT:  p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505705" y="5107781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18" name="Rechteck 17"/>
          <p:cNvSpPr/>
          <p:nvPr/>
        </p:nvSpPr>
        <p:spPr>
          <a:xfrm>
            <a:off x="926376" y="1516768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363724" y="5191673"/>
            <a:ext cx="4315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760468" y="3506224"/>
            <a:ext cx="4427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95400"/>
            <a:ext cx="8697417" cy="4905375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214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Gewöhnliche und inverse Nachfragefunktionen: Cobb-Douglas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33367" y="2253870"/>
            <a:ext cx="8697417" cy="4032250"/>
          </a:xfrm>
        </p:spPr>
        <p:txBody>
          <a:bodyPr/>
          <a:lstStyle/>
          <a:p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 Cobb-Douglas Beispiel: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ist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die gewöhnliche 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Nachfragefunktion.</a:t>
            </a:r>
            <a:endParaRPr lang="de-DE" alt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ist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die inverse Nachfragefunktion.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159624"/>
              </p:ext>
            </p:extLst>
          </p:nvPr>
        </p:nvGraphicFramePr>
        <p:xfrm>
          <a:off x="3548418" y="2797790"/>
          <a:ext cx="1787856" cy="614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8" name="Formel" r:id="rId3" imgW="2162287" imgH="866689" progId="Equation.3">
                  <p:embed/>
                </p:oleObj>
              </mc:Choice>
              <mc:Fallback>
                <p:oleObj name="Formel" r:id="rId3" imgW="2162287" imgH="86668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418" y="2797790"/>
                        <a:ext cx="1787856" cy="6141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016789"/>
              </p:ext>
            </p:extLst>
          </p:nvPr>
        </p:nvGraphicFramePr>
        <p:xfrm>
          <a:off x="3602060" y="4380219"/>
          <a:ext cx="1757833" cy="669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9" name="Formel" r:id="rId5" imgW="2162287" imgH="943035" progId="Equation.3">
                  <p:embed/>
                </p:oleObj>
              </mc:Choice>
              <mc:Fallback>
                <p:oleObj name="Formel" r:id="rId5" imgW="2162287" imgH="94303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2060" y="4380219"/>
                        <a:ext cx="1757833" cy="669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642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14273"/>
            <a:ext cx="8695857" cy="580582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Gewöhnliche und inverse Nachfrage-funktionen: perfekte Komplemente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48023" y="2302638"/>
            <a:ext cx="8697417" cy="4032250"/>
          </a:xfrm>
        </p:spPr>
        <p:txBody>
          <a:bodyPr/>
          <a:lstStyle/>
          <a:p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 Beispiel für perfekte Komplemente: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ist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die gewöhnliche 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Nachfragefunktion.</a:t>
            </a:r>
            <a:endParaRPr lang="de-DE" alt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ist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die inverse Nachfragefunktion.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4873047"/>
              </p:ext>
            </p:extLst>
          </p:nvPr>
        </p:nvGraphicFramePr>
        <p:xfrm>
          <a:off x="3248168" y="2942641"/>
          <a:ext cx="1748186" cy="5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0" name="Formel" r:id="rId3" imgW="1857487" imgH="866689" progId="Equation.3">
                  <p:embed/>
                </p:oleObj>
              </mc:Choice>
              <mc:Fallback>
                <p:oleObj name="Formel" r:id="rId3" imgW="1857487" imgH="86668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168" y="2942641"/>
                        <a:ext cx="1748186" cy="537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1996117"/>
              </p:ext>
            </p:extLst>
          </p:nvPr>
        </p:nvGraphicFramePr>
        <p:xfrm>
          <a:off x="3425588" y="4271748"/>
          <a:ext cx="1583140" cy="614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1" name="Formel" r:id="rId5" imgW="1828800" imgH="943035" progId="Equation.3">
                  <p:embed/>
                </p:oleObj>
              </mc:Choice>
              <mc:Fallback>
                <p:oleObj name="Formel" r:id="rId5" imgW="1828800" imgH="94303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588" y="4271748"/>
                        <a:ext cx="1583140" cy="6141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05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8747" y="642244"/>
            <a:ext cx="8695857" cy="402335"/>
          </a:xfrm>
        </p:spPr>
        <p:txBody>
          <a:bodyPr/>
          <a:lstStyle/>
          <a:p>
            <a:r>
              <a:rPr lang="de-DE" altLang="de-DE" dirty="0" smtClean="0">
                <a:solidFill>
                  <a:schemeClr val="tx2"/>
                </a:solidFill>
                <a:latin typeface="Times New Roman" pitchFamily="18" charset="0"/>
              </a:rPr>
              <a:t>Einkommensänderungen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85" descr="06-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6" y="1044579"/>
            <a:ext cx="7613650" cy="562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573213" y="2700338"/>
            <a:ext cx="3460750" cy="2806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1573212" y="3543598"/>
            <a:ext cx="2465387" cy="199201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573213" y="4130675"/>
            <a:ext cx="1743075" cy="1412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 flipV="1">
            <a:off x="1960563" y="3602038"/>
            <a:ext cx="1860550" cy="1614487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 flipV="1">
            <a:off x="1573212" y="4077494"/>
            <a:ext cx="1714500" cy="794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 flipH="1">
            <a:off x="1570038" y="4497388"/>
            <a:ext cx="11842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>
            <a:off x="1570038" y="4829175"/>
            <a:ext cx="838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3287713" y="4078288"/>
            <a:ext cx="0" cy="14287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2754313" y="4525963"/>
            <a:ext cx="0" cy="10175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2408238" y="4829175"/>
            <a:ext cx="0" cy="6921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 flipV="1">
            <a:off x="5884863" y="919163"/>
            <a:ext cx="0" cy="2063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32"/>
          <p:cNvSpPr>
            <a:spLocks noChangeShapeType="1"/>
          </p:cNvSpPr>
          <p:nvPr/>
        </p:nvSpPr>
        <p:spPr bwMode="auto">
          <a:xfrm>
            <a:off x="5886450" y="3000375"/>
            <a:ext cx="2857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76"/>
          <p:cNvSpPr>
            <a:spLocks noChangeShapeType="1"/>
          </p:cNvSpPr>
          <p:nvPr/>
        </p:nvSpPr>
        <p:spPr bwMode="auto">
          <a:xfrm flipV="1">
            <a:off x="6318250" y="1308100"/>
            <a:ext cx="1341438" cy="14859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63"/>
          <p:cNvSpPr>
            <a:spLocks noChangeShapeType="1"/>
          </p:cNvSpPr>
          <p:nvPr/>
        </p:nvSpPr>
        <p:spPr bwMode="auto">
          <a:xfrm>
            <a:off x="5884863" y="1625600"/>
            <a:ext cx="14859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Line 62"/>
          <p:cNvSpPr>
            <a:spLocks noChangeShapeType="1"/>
          </p:cNvSpPr>
          <p:nvPr/>
        </p:nvSpPr>
        <p:spPr bwMode="auto">
          <a:xfrm>
            <a:off x="5884863" y="2085975"/>
            <a:ext cx="10398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61"/>
          <p:cNvSpPr>
            <a:spLocks noChangeShapeType="1"/>
          </p:cNvSpPr>
          <p:nvPr/>
        </p:nvSpPr>
        <p:spPr bwMode="auto">
          <a:xfrm>
            <a:off x="5884863" y="2505075"/>
            <a:ext cx="69373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64"/>
          <p:cNvSpPr>
            <a:spLocks noChangeShapeType="1"/>
          </p:cNvSpPr>
          <p:nvPr/>
        </p:nvSpPr>
        <p:spPr bwMode="auto">
          <a:xfrm flipV="1">
            <a:off x="6578600" y="2505075"/>
            <a:ext cx="0" cy="4905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Line 65"/>
          <p:cNvSpPr>
            <a:spLocks noChangeShapeType="1"/>
          </p:cNvSpPr>
          <p:nvPr/>
        </p:nvSpPr>
        <p:spPr bwMode="auto">
          <a:xfrm flipV="1">
            <a:off x="6924675" y="2087563"/>
            <a:ext cx="0" cy="9080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Line 66"/>
          <p:cNvSpPr>
            <a:spLocks noChangeShapeType="1"/>
          </p:cNvSpPr>
          <p:nvPr/>
        </p:nvSpPr>
        <p:spPr bwMode="auto">
          <a:xfrm flipV="1">
            <a:off x="7370763" y="1625600"/>
            <a:ext cx="0" cy="137001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Oval 77"/>
          <p:cNvSpPr>
            <a:spLocks noChangeArrowheads="1"/>
          </p:cNvSpPr>
          <p:nvPr/>
        </p:nvSpPr>
        <p:spPr bwMode="auto">
          <a:xfrm>
            <a:off x="7302500" y="1552575"/>
            <a:ext cx="144463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Oval 78"/>
          <p:cNvSpPr>
            <a:spLocks noChangeArrowheads="1"/>
          </p:cNvSpPr>
          <p:nvPr/>
        </p:nvSpPr>
        <p:spPr bwMode="auto">
          <a:xfrm>
            <a:off x="6858000" y="2019300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Oval 79"/>
          <p:cNvSpPr>
            <a:spLocks noChangeArrowheads="1"/>
          </p:cNvSpPr>
          <p:nvPr/>
        </p:nvSpPr>
        <p:spPr bwMode="auto">
          <a:xfrm>
            <a:off x="6503988" y="2436813"/>
            <a:ext cx="144462" cy="1444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Oval 30"/>
          <p:cNvSpPr>
            <a:spLocks noChangeArrowheads="1"/>
          </p:cNvSpPr>
          <p:nvPr/>
        </p:nvSpPr>
        <p:spPr bwMode="auto">
          <a:xfrm>
            <a:off x="3219450" y="4005263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687638" y="4427538"/>
            <a:ext cx="144462" cy="144462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333625" y="4759325"/>
            <a:ext cx="144463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 flipV="1">
            <a:off x="5884863" y="3443288"/>
            <a:ext cx="0" cy="2063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5881688" y="5524500"/>
            <a:ext cx="2857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4" name="Line 80"/>
          <p:cNvSpPr>
            <a:spLocks noChangeShapeType="1"/>
          </p:cNvSpPr>
          <p:nvPr/>
        </p:nvSpPr>
        <p:spPr bwMode="auto">
          <a:xfrm flipV="1">
            <a:off x="6448425" y="3832225"/>
            <a:ext cx="1543050" cy="147161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5" name="Line 60"/>
          <p:cNvSpPr>
            <a:spLocks noChangeShapeType="1"/>
          </p:cNvSpPr>
          <p:nvPr/>
        </p:nvSpPr>
        <p:spPr bwMode="auto">
          <a:xfrm>
            <a:off x="5884863" y="4165600"/>
            <a:ext cx="17748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" name="Line 59"/>
          <p:cNvSpPr>
            <a:spLocks noChangeShapeType="1"/>
          </p:cNvSpPr>
          <p:nvPr/>
        </p:nvSpPr>
        <p:spPr bwMode="auto">
          <a:xfrm>
            <a:off x="5884863" y="4625975"/>
            <a:ext cx="122713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" name="Line 58"/>
          <p:cNvSpPr>
            <a:spLocks noChangeShapeType="1"/>
          </p:cNvSpPr>
          <p:nvPr/>
        </p:nvSpPr>
        <p:spPr bwMode="auto">
          <a:xfrm>
            <a:off x="5884863" y="5045075"/>
            <a:ext cx="8509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9" name="Line 69"/>
          <p:cNvSpPr>
            <a:spLocks noChangeShapeType="1"/>
          </p:cNvSpPr>
          <p:nvPr/>
        </p:nvSpPr>
        <p:spPr bwMode="auto">
          <a:xfrm flipH="1" flipV="1">
            <a:off x="7659688" y="4046537"/>
            <a:ext cx="19050" cy="1477962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" name="Line 68"/>
          <p:cNvSpPr>
            <a:spLocks noChangeShapeType="1"/>
          </p:cNvSpPr>
          <p:nvPr/>
        </p:nvSpPr>
        <p:spPr bwMode="auto">
          <a:xfrm flipV="1">
            <a:off x="7112000" y="4625975"/>
            <a:ext cx="0" cy="8953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1" name="Line 67"/>
          <p:cNvSpPr>
            <a:spLocks noChangeShapeType="1"/>
          </p:cNvSpPr>
          <p:nvPr/>
        </p:nvSpPr>
        <p:spPr bwMode="auto">
          <a:xfrm flipV="1">
            <a:off x="6735763" y="5045075"/>
            <a:ext cx="0" cy="4762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2" name="Oval 81"/>
          <p:cNvSpPr>
            <a:spLocks noChangeArrowheads="1"/>
          </p:cNvSpPr>
          <p:nvPr/>
        </p:nvSpPr>
        <p:spPr bwMode="auto">
          <a:xfrm>
            <a:off x="7591425" y="4090988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3" name="Oval 82"/>
          <p:cNvSpPr>
            <a:spLocks noChangeArrowheads="1"/>
          </p:cNvSpPr>
          <p:nvPr/>
        </p:nvSpPr>
        <p:spPr bwMode="auto">
          <a:xfrm>
            <a:off x="7045326" y="4604543"/>
            <a:ext cx="122238" cy="97631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" name="Oval 83"/>
          <p:cNvSpPr>
            <a:spLocks noChangeArrowheads="1"/>
          </p:cNvSpPr>
          <p:nvPr/>
        </p:nvSpPr>
        <p:spPr bwMode="auto">
          <a:xfrm>
            <a:off x="6662738" y="49752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8601729" y="5535613"/>
            <a:ext cx="463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en-US" altLang="de-DE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46" name="Rechteck 45"/>
          <p:cNvSpPr/>
          <p:nvPr/>
        </p:nvSpPr>
        <p:spPr>
          <a:xfrm>
            <a:off x="5568782" y="3402567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5568782" y="956737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2687638" y="1255474"/>
            <a:ext cx="23222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UND p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KONSTANT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3077103" y="2624723"/>
            <a:ext cx="12980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 &lt; 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 &lt; 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7694486" y="1044579"/>
            <a:ext cx="1257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KURVE: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GUT 2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2890838" y="2924436"/>
            <a:ext cx="2119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EINKOMMENS-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KONSUMKURVE</a:t>
            </a:r>
            <a:endParaRPr lang="de-DE" altLang="de-DE" sz="1600" b="1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8050916" y="3543598"/>
            <a:ext cx="11016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KURVE: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GUT 1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088135" y="3883700"/>
            <a:ext cx="570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b="1" dirty="0"/>
              <a:t>’’’</a:t>
            </a:r>
            <a:endParaRPr lang="en-US" altLang="de-DE" b="1" dirty="0"/>
          </a:p>
        </p:txBody>
      </p:sp>
      <p:sp>
        <p:nvSpPr>
          <p:cNvPr id="54" name="Rechteck 53"/>
          <p:cNvSpPr/>
          <p:nvPr/>
        </p:nvSpPr>
        <p:spPr>
          <a:xfrm>
            <a:off x="1147959" y="4195310"/>
            <a:ext cx="4787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1177871" y="4646890"/>
            <a:ext cx="45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b="1" dirty="0"/>
              <a:t>’</a:t>
            </a:r>
            <a:endParaRPr lang="en-US" altLang="de-DE" b="1" dirty="0"/>
          </a:p>
        </p:txBody>
      </p:sp>
      <p:sp>
        <p:nvSpPr>
          <p:cNvPr id="56" name="Rechteck 55"/>
          <p:cNvSpPr/>
          <p:nvPr/>
        </p:nvSpPr>
        <p:spPr>
          <a:xfrm>
            <a:off x="2106640" y="5558527"/>
            <a:ext cx="4315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2521256" y="5563361"/>
            <a:ext cx="4787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3077103" y="5613391"/>
            <a:ext cx="5324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5475273" y="2356922"/>
            <a:ext cx="4026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402070" y="4010644"/>
            <a:ext cx="6110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88" name="Rechteck 37887"/>
          <p:cNvSpPr/>
          <p:nvPr/>
        </p:nvSpPr>
        <p:spPr>
          <a:xfrm>
            <a:off x="5449625" y="4441309"/>
            <a:ext cx="5068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89" name="Rechteck 37888"/>
          <p:cNvSpPr/>
          <p:nvPr/>
        </p:nvSpPr>
        <p:spPr>
          <a:xfrm>
            <a:off x="5500921" y="4857954"/>
            <a:ext cx="4026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91" name="Rechteck 37890"/>
          <p:cNvSpPr/>
          <p:nvPr/>
        </p:nvSpPr>
        <p:spPr>
          <a:xfrm>
            <a:off x="8500133" y="3033235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37892" name="Rechteck 37891"/>
          <p:cNvSpPr/>
          <p:nvPr/>
        </p:nvSpPr>
        <p:spPr>
          <a:xfrm>
            <a:off x="6323113" y="3033235"/>
            <a:ext cx="4780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893" name="Rechteck 37892"/>
          <p:cNvSpPr/>
          <p:nvPr/>
        </p:nvSpPr>
        <p:spPr>
          <a:xfrm>
            <a:off x="6680002" y="3019210"/>
            <a:ext cx="582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94" name="Rechteck 37893"/>
          <p:cNvSpPr/>
          <p:nvPr/>
        </p:nvSpPr>
        <p:spPr>
          <a:xfrm>
            <a:off x="7094886" y="302063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95" name="Rechteck 37894"/>
          <p:cNvSpPr/>
          <p:nvPr/>
        </p:nvSpPr>
        <p:spPr>
          <a:xfrm>
            <a:off x="5466190" y="1901309"/>
            <a:ext cx="5068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96" name="Rechteck 37895"/>
          <p:cNvSpPr/>
          <p:nvPr/>
        </p:nvSpPr>
        <p:spPr>
          <a:xfrm>
            <a:off x="5449625" y="1455601"/>
            <a:ext cx="6110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7897" name="Rechteck 37896"/>
          <p:cNvSpPr/>
          <p:nvPr/>
        </p:nvSpPr>
        <p:spPr>
          <a:xfrm>
            <a:off x="6404769" y="5524500"/>
            <a:ext cx="4780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898" name="Rechteck 37897"/>
          <p:cNvSpPr/>
          <p:nvPr/>
        </p:nvSpPr>
        <p:spPr>
          <a:xfrm>
            <a:off x="6880596" y="5512182"/>
            <a:ext cx="582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899" name="Rechteck 37898"/>
          <p:cNvSpPr/>
          <p:nvPr/>
        </p:nvSpPr>
        <p:spPr>
          <a:xfrm>
            <a:off x="7402861" y="5512182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44579"/>
            <a:ext cx="8697417" cy="5156197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586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Einkommensänderungen und Cobb-Douglas Präferenzen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 Beispiel zur Berechnung von Engel-Kurven: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Cobb-Douglas Fall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gewöhnlichen Nachfragekurven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lauten: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704089"/>
              </p:ext>
            </p:extLst>
          </p:nvPr>
        </p:nvGraphicFramePr>
        <p:xfrm>
          <a:off x="3194139" y="3360572"/>
          <a:ext cx="2306856" cy="35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6" name="Formel" r:id="rId3" imgW="2647816" imgH="495353" progId="Equation.3">
                  <p:embed/>
                </p:oleObj>
              </mc:Choice>
              <mc:Fallback>
                <p:oleObj name="Formel" r:id="rId3" imgW="2647816" imgH="495353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4139" y="3360572"/>
                        <a:ext cx="2306856" cy="3594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7304763"/>
              </p:ext>
            </p:extLst>
          </p:nvPr>
        </p:nvGraphicFramePr>
        <p:xfrm>
          <a:off x="2768600" y="4812216"/>
          <a:ext cx="4331617" cy="594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7" name="Formel" r:id="rId5" imgW="4953179" imgH="866689" progId="Equation.3">
                  <p:embed/>
                </p:oleObj>
              </mc:Choice>
              <mc:Fallback>
                <p:oleObj name="Formel" r:id="rId5" imgW="4953179" imgH="866689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4812216"/>
                        <a:ext cx="4331617" cy="5944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5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6103" y="1229425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Engel-Kurven und Cobb-Douglas Präferenzen – algebraisch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1335474"/>
              </p:ext>
            </p:extLst>
          </p:nvPr>
        </p:nvGraphicFramePr>
        <p:xfrm>
          <a:off x="2820472" y="1987296"/>
          <a:ext cx="4102011" cy="704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8" name="Formel" r:id="rId3" imgW="4953179" imgH="866689" progId="Equation.3">
                  <p:embed/>
                </p:oleObj>
              </mc:Choice>
              <mc:Fallback>
                <p:oleObj name="Formel" r:id="rId3" imgW="4953179" imgH="86668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472" y="1987296"/>
                        <a:ext cx="4102011" cy="7043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/>
          <p:cNvSpPr/>
          <p:nvPr/>
        </p:nvSpPr>
        <p:spPr>
          <a:xfrm>
            <a:off x="1229383" y="3048738"/>
            <a:ext cx="31798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AUFLÖSUNG NACH y ERGIBT: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75774"/>
              </p:ext>
            </p:extLst>
          </p:nvPr>
        </p:nvGraphicFramePr>
        <p:xfrm>
          <a:off x="1893193" y="3817358"/>
          <a:ext cx="2279561" cy="1411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9" name="Formel" r:id="rId5" imgW="2400390" imgH="1733377" progId="Equation.3">
                  <p:embed/>
                </p:oleObj>
              </mc:Choice>
              <mc:Fallback>
                <p:oleObj name="Formel" r:id="rId5" imgW="2400390" imgH="1733377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193" y="3817358"/>
                        <a:ext cx="2279561" cy="1411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/>
        </p:nvSpPr>
        <p:spPr>
          <a:xfrm>
            <a:off x="4788884" y="3817358"/>
            <a:ext cx="2818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FÜR GUT 1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4788884" y="4646414"/>
            <a:ext cx="2818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FÜR GUT 2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94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679" y="790513"/>
            <a:ext cx="8695857" cy="339787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Engel-Kurven und Cobb-Douglas Präferenzen – 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V="1">
            <a:off x="1409700" y="2095500"/>
            <a:ext cx="1143000" cy="14097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404938" y="1643063"/>
            <a:ext cx="0" cy="1857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1411288" y="3502025"/>
            <a:ext cx="23669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404938" y="3905250"/>
            <a:ext cx="0" cy="1857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1411288" y="5765800"/>
            <a:ext cx="23669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1409700" y="4838700"/>
            <a:ext cx="1924050" cy="933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092032" y="164306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532028" y="3526084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14" name="Rechteck 13"/>
          <p:cNvSpPr/>
          <p:nvPr/>
        </p:nvSpPr>
        <p:spPr>
          <a:xfrm>
            <a:off x="1092032" y="3895416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3532028" y="5801368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80660"/>
              </p:ext>
            </p:extLst>
          </p:nvPr>
        </p:nvGraphicFramePr>
        <p:xfrm>
          <a:off x="1981201" y="1545465"/>
          <a:ext cx="1797050" cy="550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1" name="Formel" r:id="rId3" imgW="2352697" imgH="781023" progId="Equation.3">
                  <p:embed/>
                </p:oleObj>
              </mc:Choice>
              <mc:Fallback>
                <p:oleObj name="Formel" r:id="rId3" imgW="2352697" imgH="781023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1" y="1545465"/>
                        <a:ext cx="1797050" cy="5500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k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2017828"/>
              </p:ext>
            </p:extLst>
          </p:nvPr>
        </p:nvGraphicFramePr>
        <p:xfrm>
          <a:off x="2840736" y="4164830"/>
          <a:ext cx="1792764" cy="62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2" name="Formel" r:id="rId5" imgW="2400390" imgH="781023" progId="Equation.3">
                  <p:embed/>
                </p:oleObj>
              </mc:Choice>
              <mc:Fallback>
                <p:oleObj name="Formel" r:id="rId5" imgW="2400390" imgH="781023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736" y="4164830"/>
                        <a:ext cx="1792764" cy="6208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hteck 18"/>
          <p:cNvSpPr/>
          <p:nvPr/>
        </p:nvSpPr>
        <p:spPr>
          <a:xfrm>
            <a:off x="5376672" y="2248583"/>
            <a:ext cx="1987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1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597652" y="4510770"/>
            <a:ext cx="20345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2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70000"/>
            <a:ext cx="8697417" cy="5054600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122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Eigenschaften von Nachfragefunktionen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5163" y="2168526"/>
            <a:ext cx="8697417" cy="40322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Komparativ </a:t>
            </a:r>
            <a:r>
              <a:rPr lang="de-DE" altLang="de-DE" sz="1600" b="0" dirty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statische Analyse gewöhnlicher Nachfragefunktionen: </a:t>
            </a:r>
            <a:endParaRPr lang="de-DE" altLang="de-DE" sz="1600" b="0" dirty="0" smtClean="0">
              <a:solidFill>
                <a:schemeClr val="tx2"/>
              </a:solidFill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Wie </a:t>
            </a:r>
            <a:r>
              <a:rPr lang="de-DE" altLang="de-DE" sz="1600" b="0" dirty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ändern sich die gewöhnlichen Nachfragen </a:t>
            </a:r>
            <a:endParaRPr lang="de-DE" altLang="de-DE" sz="1600" b="0" dirty="0" smtClean="0">
              <a:solidFill>
                <a:schemeClr val="tx2"/>
              </a:solidFill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*(p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y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und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*(p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y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), </a:t>
            </a: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sich Preise, 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und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Einkommen,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y, </a:t>
            </a: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ändern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de-DE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716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Einkommensänderungen und Präferenzen von Komplementen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 anderes Beispiel zur Berechnung von Engel-Kurven: </a:t>
            </a: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perfekte Komplemente.</a:t>
            </a:r>
          </a:p>
          <a:p>
            <a:endParaRPr lang="de-DE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158407"/>
              </p:ext>
            </p:extLst>
          </p:nvPr>
        </p:nvGraphicFramePr>
        <p:xfrm>
          <a:off x="2579607" y="3335628"/>
          <a:ext cx="3061339" cy="400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6" name="Formel" r:id="rId3" imgW="3638595" imgH="438004" progId="Equation.3">
                  <p:embed/>
                </p:oleObj>
              </mc:Choice>
              <mc:Fallback>
                <p:oleObj name="Formel" r:id="rId3" imgW="3638595" imgH="438004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607" y="3335628"/>
                        <a:ext cx="3061339" cy="4006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/>
          <p:cNvSpPr/>
          <p:nvPr/>
        </p:nvSpPr>
        <p:spPr>
          <a:xfrm>
            <a:off x="826099" y="4254987"/>
            <a:ext cx="5876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>
              <a:defRPr/>
            </a:pP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GEWÖHNLICHEN NACHFRAGEKURVEN LAUTEN</a:t>
            </a:r>
            <a:endParaRPr lang="de-DE" altLang="de-DE" sz="160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403928"/>
              </p:ext>
            </p:extLst>
          </p:nvPr>
        </p:nvGraphicFramePr>
        <p:xfrm>
          <a:off x="3164305" y="4803820"/>
          <a:ext cx="2515278" cy="64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7" name="Formel" r:id="rId5" imgW="2733518" imgH="857369" progId="Equation.3">
                  <p:embed/>
                </p:oleObj>
              </mc:Choice>
              <mc:Fallback>
                <p:oleObj name="Formel" r:id="rId5" imgW="2733518" imgH="85736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4305" y="4803820"/>
                        <a:ext cx="2515278" cy="6464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859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9095" y="980291"/>
            <a:ext cx="8695857" cy="8725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>Engel-Kurven und Präferenzen  perfekter Komplemente – algebraisch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396379"/>
              </p:ext>
            </p:extLst>
          </p:nvPr>
        </p:nvGraphicFramePr>
        <p:xfrm>
          <a:off x="3154457" y="1961147"/>
          <a:ext cx="2412750" cy="1082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6" name="Formel" r:id="rId3" imgW="1130040" imgH="431640" progId="Equation.3">
                  <p:embed/>
                </p:oleObj>
              </mc:Choice>
              <mc:Fallback>
                <p:oleObj name="Formel" r:id="rId3" imgW="113004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4457" y="1961147"/>
                        <a:ext cx="2412750" cy="10822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/>
          <p:cNvSpPr/>
          <p:nvPr/>
        </p:nvSpPr>
        <p:spPr>
          <a:xfrm>
            <a:off x="1076878" y="3381998"/>
            <a:ext cx="32094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AUFLÖSUNG NACH y ERGIBT: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809761"/>
              </p:ext>
            </p:extLst>
          </p:nvPr>
        </p:nvGraphicFramePr>
        <p:xfrm>
          <a:off x="1852863" y="4264566"/>
          <a:ext cx="2213810" cy="1065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7" name="Formel" r:id="rId5" imgW="952200" imgH="482400" progId="Equation.3">
                  <p:embed/>
                </p:oleObj>
              </mc:Choice>
              <mc:Fallback>
                <p:oleObj name="Formel" r:id="rId5" imgW="952200" imgH="4824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2863" y="4264566"/>
                        <a:ext cx="2213810" cy="10654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/>
        </p:nvSpPr>
        <p:spPr>
          <a:xfrm>
            <a:off x="5484691" y="4467959"/>
            <a:ext cx="2818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FÜR GUT 1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484693" y="4992818"/>
            <a:ext cx="2818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FÜR GUT 2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47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9861" y="497773"/>
            <a:ext cx="8695857" cy="327928"/>
          </a:xfrm>
        </p:spPr>
        <p:txBody>
          <a:bodyPr/>
          <a:lstStyle/>
          <a:p>
            <a:r>
              <a:rPr lang="de-DE" altLang="de-DE" dirty="0" smtClean="0">
                <a:solidFill>
                  <a:schemeClr val="tx2"/>
                </a:solidFill>
                <a:latin typeface="Times New Roman" pitchFamily="18" charset="0"/>
              </a:rPr>
              <a:t>Einkommensänderungen perfekte </a:t>
            </a:r>
            <a:r>
              <a:rPr lang="de-DE" altLang="de-DE" dirty="0" err="1" smtClean="0">
                <a:solidFill>
                  <a:schemeClr val="tx2"/>
                </a:solidFill>
                <a:latin typeface="Times New Roman" pitchFamily="18" charset="0"/>
              </a:rPr>
              <a:t>komplemente</a:t>
            </a:r>
            <a:r>
              <a:rPr lang="de-DE" altLang="de-DE" dirty="0" smtClean="0">
                <a:solidFill>
                  <a:schemeClr val="tx2"/>
                </a:solidFill>
                <a:latin typeface="Times New Roman" pitchFamily="18" charset="0"/>
              </a:rPr>
              <a:t> – grafisch </a:t>
            </a:r>
            <a: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</a:br>
            <a:endParaRPr lang="de-DE" alt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1571625" y="1738313"/>
            <a:ext cx="0" cy="37861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571625" y="5548313"/>
            <a:ext cx="3548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1570038" y="3327400"/>
            <a:ext cx="2222500" cy="22225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2206625" y="2635250"/>
            <a:ext cx="0" cy="2254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206625" y="4913313"/>
            <a:ext cx="23510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2640013" y="2635250"/>
            <a:ext cx="0" cy="1820863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1570038" y="2474913"/>
            <a:ext cx="3074987" cy="30749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116263" y="4003675"/>
            <a:ext cx="1441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3116263" y="2649538"/>
            <a:ext cx="0" cy="13303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1570038" y="3413125"/>
            <a:ext cx="2122487" cy="21224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2640013" y="4479925"/>
            <a:ext cx="1917700" cy="0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1570038" y="4278313"/>
            <a:ext cx="1271587" cy="127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2133600" y="4845050"/>
            <a:ext cx="144463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Oval 30"/>
          <p:cNvSpPr>
            <a:spLocks noChangeArrowheads="1"/>
          </p:cNvSpPr>
          <p:nvPr/>
        </p:nvSpPr>
        <p:spPr bwMode="auto">
          <a:xfrm>
            <a:off x="2559050" y="4413250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Oval 32"/>
          <p:cNvSpPr>
            <a:spLocks noChangeArrowheads="1"/>
          </p:cNvSpPr>
          <p:nvPr/>
        </p:nvSpPr>
        <p:spPr bwMode="auto">
          <a:xfrm>
            <a:off x="3048000" y="3919538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>
            <a:off x="1570038" y="3992563"/>
            <a:ext cx="153035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 flipH="1">
            <a:off x="1570038" y="4483100"/>
            <a:ext cx="10541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1570038" y="4914900"/>
            <a:ext cx="6207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>
            <a:off x="2640013" y="4483100"/>
            <a:ext cx="0" cy="1066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Line 20"/>
          <p:cNvSpPr>
            <a:spLocks noChangeShapeType="1"/>
          </p:cNvSpPr>
          <p:nvPr/>
        </p:nvSpPr>
        <p:spPr bwMode="auto">
          <a:xfrm>
            <a:off x="2193925" y="4914900"/>
            <a:ext cx="0" cy="635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116263" y="4006850"/>
            <a:ext cx="0" cy="15430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Line 36"/>
          <p:cNvSpPr>
            <a:spLocks noChangeShapeType="1"/>
          </p:cNvSpPr>
          <p:nvPr/>
        </p:nvSpPr>
        <p:spPr bwMode="auto">
          <a:xfrm flipV="1">
            <a:off x="5884863" y="919163"/>
            <a:ext cx="0" cy="2063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Line 33"/>
          <p:cNvSpPr>
            <a:spLocks noChangeShapeType="1"/>
          </p:cNvSpPr>
          <p:nvPr/>
        </p:nvSpPr>
        <p:spPr bwMode="auto">
          <a:xfrm>
            <a:off x="5886450" y="3000375"/>
            <a:ext cx="2857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0" name="Line 35"/>
          <p:cNvSpPr>
            <a:spLocks noChangeShapeType="1"/>
          </p:cNvSpPr>
          <p:nvPr/>
        </p:nvSpPr>
        <p:spPr bwMode="auto">
          <a:xfrm flipV="1">
            <a:off x="5884863" y="3443288"/>
            <a:ext cx="0" cy="2063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1" name="Line 34"/>
          <p:cNvSpPr>
            <a:spLocks noChangeShapeType="1"/>
          </p:cNvSpPr>
          <p:nvPr/>
        </p:nvSpPr>
        <p:spPr bwMode="auto">
          <a:xfrm>
            <a:off x="5881688" y="5524500"/>
            <a:ext cx="2857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4" name="Line 68"/>
          <p:cNvSpPr>
            <a:spLocks noChangeShapeType="1"/>
          </p:cNvSpPr>
          <p:nvPr/>
        </p:nvSpPr>
        <p:spPr bwMode="auto">
          <a:xfrm flipV="1">
            <a:off x="5884863" y="1438275"/>
            <a:ext cx="1803400" cy="1557338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5" name="Line 67"/>
          <p:cNvSpPr>
            <a:spLocks noChangeShapeType="1"/>
          </p:cNvSpPr>
          <p:nvPr/>
        </p:nvSpPr>
        <p:spPr bwMode="auto">
          <a:xfrm flipV="1">
            <a:off x="5884863" y="3971925"/>
            <a:ext cx="1803400" cy="1557338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" name="Line 54"/>
          <p:cNvSpPr>
            <a:spLocks noChangeShapeType="1"/>
          </p:cNvSpPr>
          <p:nvPr/>
        </p:nvSpPr>
        <p:spPr bwMode="auto">
          <a:xfrm>
            <a:off x="5884863" y="1625600"/>
            <a:ext cx="15732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" name="Line 53"/>
          <p:cNvSpPr>
            <a:spLocks noChangeShapeType="1"/>
          </p:cNvSpPr>
          <p:nvPr/>
        </p:nvSpPr>
        <p:spPr bwMode="auto">
          <a:xfrm>
            <a:off x="5884863" y="2085975"/>
            <a:ext cx="10398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8" name="Line 52"/>
          <p:cNvSpPr>
            <a:spLocks noChangeShapeType="1"/>
          </p:cNvSpPr>
          <p:nvPr/>
        </p:nvSpPr>
        <p:spPr bwMode="auto">
          <a:xfrm>
            <a:off x="5884863" y="2505075"/>
            <a:ext cx="59213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9" name="Line 57"/>
          <p:cNvSpPr>
            <a:spLocks noChangeShapeType="1"/>
          </p:cNvSpPr>
          <p:nvPr/>
        </p:nvSpPr>
        <p:spPr bwMode="auto">
          <a:xfrm flipV="1">
            <a:off x="7456488" y="1625600"/>
            <a:ext cx="0" cy="137001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" name="Line 56"/>
          <p:cNvSpPr>
            <a:spLocks noChangeShapeType="1"/>
          </p:cNvSpPr>
          <p:nvPr/>
        </p:nvSpPr>
        <p:spPr bwMode="auto">
          <a:xfrm flipV="1">
            <a:off x="6938963" y="2087563"/>
            <a:ext cx="0" cy="9080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1" name="Line 55"/>
          <p:cNvSpPr>
            <a:spLocks noChangeShapeType="1"/>
          </p:cNvSpPr>
          <p:nvPr/>
        </p:nvSpPr>
        <p:spPr bwMode="auto">
          <a:xfrm flipV="1">
            <a:off x="6464300" y="2505075"/>
            <a:ext cx="0" cy="4905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2" name="Line 63"/>
          <p:cNvSpPr>
            <a:spLocks noChangeShapeType="1"/>
          </p:cNvSpPr>
          <p:nvPr/>
        </p:nvSpPr>
        <p:spPr bwMode="auto">
          <a:xfrm>
            <a:off x="5884863" y="4159250"/>
            <a:ext cx="15732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3" name="Line 62"/>
          <p:cNvSpPr>
            <a:spLocks noChangeShapeType="1"/>
          </p:cNvSpPr>
          <p:nvPr/>
        </p:nvSpPr>
        <p:spPr bwMode="auto">
          <a:xfrm>
            <a:off x="5884863" y="4619625"/>
            <a:ext cx="10398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" name="Line 61"/>
          <p:cNvSpPr>
            <a:spLocks noChangeShapeType="1"/>
          </p:cNvSpPr>
          <p:nvPr/>
        </p:nvSpPr>
        <p:spPr bwMode="auto">
          <a:xfrm>
            <a:off x="5884863" y="5038725"/>
            <a:ext cx="59213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5" name="Line 64"/>
          <p:cNvSpPr>
            <a:spLocks noChangeShapeType="1"/>
          </p:cNvSpPr>
          <p:nvPr/>
        </p:nvSpPr>
        <p:spPr bwMode="auto">
          <a:xfrm flipV="1">
            <a:off x="6464300" y="5038725"/>
            <a:ext cx="0" cy="4905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6" name="Line 65"/>
          <p:cNvSpPr>
            <a:spLocks noChangeShapeType="1"/>
          </p:cNvSpPr>
          <p:nvPr/>
        </p:nvSpPr>
        <p:spPr bwMode="auto">
          <a:xfrm flipV="1">
            <a:off x="6938963" y="4621213"/>
            <a:ext cx="0" cy="9080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7" name="Line 66"/>
          <p:cNvSpPr>
            <a:spLocks noChangeShapeType="1"/>
          </p:cNvSpPr>
          <p:nvPr/>
        </p:nvSpPr>
        <p:spPr bwMode="auto">
          <a:xfrm flipV="1">
            <a:off x="7456488" y="4159250"/>
            <a:ext cx="0" cy="137001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8" name="Oval 75"/>
          <p:cNvSpPr>
            <a:spLocks noChangeArrowheads="1"/>
          </p:cNvSpPr>
          <p:nvPr/>
        </p:nvSpPr>
        <p:spPr bwMode="auto">
          <a:xfrm>
            <a:off x="6389688" y="2436813"/>
            <a:ext cx="144462" cy="1444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9" name="Oval 74"/>
          <p:cNvSpPr>
            <a:spLocks noChangeArrowheads="1"/>
          </p:cNvSpPr>
          <p:nvPr/>
        </p:nvSpPr>
        <p:spPr bwMode="auto">
          <a:xfrm>
            <a:off x="6872288" y="2019300"/>
            <a:ext cx="144462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0" name="Oval 73"/>
          <p:cNvSpPr>
            <a:spLocks noChangeArrowheads="1"/>
          </p:cNvSpPr>
          <p:nvPr/>
        </p:nvSpPr>
        <p:spPr bwMode="auto">
          <a:xfrm>
            <a:off x="7388225" y="1552575"/>
            <a:ext cx="144463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1" name="Oval 71"/>
          <p:cNvSpPr>
            <a:spLocks noChangeArrowheads="1"/>
          </p:cNvSpPr>
          <p:nvPr/>
        </p:nvSpPr>
        <p:spPr bwMode="auto">
          <a:xfrm>
            <a:off x="6389688" y="49752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2" name="Oval 69"/>
          <p:cNvSpPr>
            <a:spLocks noChangeArrowheads="1"/>
          </p:cNvSpPr>
          <p:nvPr/>
        </p:nvSpPr>
        <p:spPr bwMode="auto">
          <a:xfrm>
            <a:off x="7388225" y="4090988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3" name="Oval 70"/>
          <p:cNvSpPr>
            <a:spLocks noChangeArrowheads="1"/>
          </p:cNvSpPr>
          <p:nvPr/>
        </p:nvSpPr>
        <p:spPr bwMode="auto">
          <a:xfrm>
            <a:off x="6872288" y="4557713"/>
            <a:ext cx="144462" cy="144462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1680505" y="1186384"/>
            <a:ext cx="23222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de-DE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de-DE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</a:t>
            </a: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UND p</a:t>
            </a:r>
            <a:r>
              <a:rPr lang="de-DE" altLang="de-DE" sz="1600" b="1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KONSTANT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7747852" y="1137076"/>
            <a:ext cx="11457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ENGEL-</a:t>
            </a:r>
            <a:b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</a:b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KURVE: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GUT 2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56" name="Rechteck 55"/>
          <p:cNvSpPr/>
          <p:nvPr/>
        </p:nvSpPr>
        <p:spPr>
          <a:xfrm>
            <a:off x="7926054" y="3328253"/>
            <a:ext cx="1025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ENGEL-</a:t>
            </a:r>
            <a:b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</a:b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KURVE: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GUT 1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1119178" y="1628877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2</a:t>
            </a:r>
          </a:p>
        </p:txBody>
      </p:sp>
      <p:sp>
        <p:nvSpPr>
          <p:cNvPr id="57" name="Rechteck 56"/>
          <p:cNvSpPr/>
          <p:nvPr/>
        </p:nvSpPr>
        <p:spPr>
          <a:xfrm>
            <a:off x="4822344" y="5589079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1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3113255" y="1752977"/>
            <a:ext cx="12980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 &lt; 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 &lt; y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8514560" y="5589079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/>
              <a:t>x</a:t>
            </a:r>
            <a:r>
              <a:rPr lang="en-US" altLang="de-DE" sz="1600" b="1" baseline="-25000" dirty="0"/>
              <a:t>1</a:t>
            </a:r>
            <a:r>
              <a:rPr lang="en-US" altLang="de-DE" sz="1600" b="1" dirty="0"/>
              <a:t>*</a:t>
            </a:r>
          </a:p>
        </p:txBody>
      </p:sp>
      <p:sp>
        <p:nvSpPr>
          <p:cNvPr id="61" name="Rechteck 60"/>
          <p:cNvSpPr/>
          <p:nvPr/>
        </p:nvSpPr>
        <p:spPr>
          <a:xfrm>
            <a:off x="8448016" y="3008777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62" name="Rechteck 61"/>
          <p:cNvSpPr/>
          <p:nvPr/>
        </p:nvSpPr>
        <p:spPr>
          <a:xfrm>
            <a:off x="5583208" y="3443288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575294" y="825700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032" name="Rechteck 44031"/>
          <p:cNvSpPr/>
          <p:nvPr/>
        </p:nvSpPr>
        <p:spPr>
          <a:xfrm>
            <a:off x="1074137" y="3778047"/>
            <a:ext cx="513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3" name="Rechteck 44032"/>
          <p:cNvSpPr/>
          <p:nvPr/>
        </p:nvSpPr>
        <p:spPr>
          <a:xfrm>
            <a:off x="1095935" y="4305092"/>
            <a:ext cx="466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5" name="Rechteck 44034"/>
          <p:cNvSpPr/>
          <p:nvPr/>
        </p:nvSpPr>
        <p:spPr>
          <a:xfrm>
            <a:off x="1119178" y="4781181"/>
            <a:ext cx="4203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6" name="Rechteck 44035"/>
          <p:cNvSpPr/>
          <p:nvPr/>
        </p:nvSpPr>
        <p:spPr>
          <a:xfrm>
            <a:off x="1980596" y="5539504"/>
            <a:ext cx="4203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7" name="Rechteck 44036"/>
          <p:cNvSpPr/>
          <p:nvPr/>
        </p:nvSpPr>
        <p:spPr>
          <a:xfrm>
            <a:off x="2447891" y="5556047"/>
            <a:ext cx="466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8" name="Rechteck 44037"/>
          <p:cNvSpPr/>
          <p:nvPr/>
        </p:nvSpPr>
        <p:spPr>
          <a:xfrm>
            <a:off x="2935822" y="5556047"/>
            <a:ext cx="513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9" name="Rechteck 44038"/>
          <p:cNvSpPr/>
          <p:nvPr/>
        </p:nvSpPr>
        <p:spPr>
          <a:xfrm>
            <a:off x="6306302" y="5524500"/>
            <a:ext cx="4203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0" name="Rechteck 44039"/>
          <p:cNvSpPr/>
          <p:nvPr/>
        </p:nvSpPr>
        <p:spPr>
          <a:xfrm>
            <a:off x="6705566" y="5524500"/>
            <a:ext cx="466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1" name="Rechteck 44040"/>
          <p:cNvSpPr/>
          <p:nvPr/>
        </p:nvSpPr>
        <p:spPr>
          <a:xfrm>
            <a:off x="7254106" y="5556047"/>
            <a:ext cx="513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2" name="Rechteck 44041"/>
          <p:cNvSpPr/>
          <p:nvPr/>
        </p:nvSpPr>
        <p:spPr>
          <a:xfrm>
            <a:off x="6285258" y="3017179"/>
            <a:ext cx="4203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3" name="Rechteck 44042"/>
          <p:cNvSpPr/>
          <p:nvPr/>
        </p:nvSpPr>
        <p:spPr>
          <a:xfrm>
            <a:off x="6747776" y="3037613"/>
            <a:ext cx="466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5" name="Rechteck 44044"/>
          <p:cNvSpPr/>
          <p:nvPr/>
        </p:nvSpPr>
        <p:spPr>
          <a:xfrm>
            <a:off x="7214570" y="3058047"/>
            <a:ext cx="513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6" name="Rechteck 44045"/>
          <p:cNvSpPr/>
          <p:nvPr/>
        </p:nvSpPr>
        <p:spPr>
          <a:xfrm>
            <a:off x="5528808" y="4878179"/>
            <a:ext cx="344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7" name="Rechteck 44046"/>
          <p:cNvSpPr/>
          <p:nvPr/>
        </p:nvSpPr>
        <p:spPr>
          <a:xfrm>
            <a:off x="5454276" y="4460667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8" name="Rechteck 44047"/>
          <p:cNvSpPr/>
          <p:nvPr/>
        </p:nvSpPr>
        <p:spPr>
          <a:xfrm>
            <a:off x="5435834" y="4012406"/>
            <a:ext cx="437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49" name="Rechteck 44048"/>
          <p:cNvSpPr/>
          <p:nvPr/>
        </p:nvSpPr>
        <p:spPr>
          <a:xfrm>
            <a:off x="5500083" y="2339767"/>
            <a:ext cx="344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50" name="Rechteck 44049"/>
          <p:cNvSpPr/>
          <p:nvPr/>
        </p:nvSpPr>
        <p:spPr>
          <a:xfrm>
            <a:off x="5494996" y="1951038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51" name="Rechteck 44050"/>
          <p:cNvSpPr/>
          <p:nvPr/>
        </p:nvSpPr>
        <p:spPr>
          <a:xfrm>
            <a:off x="5407790" y="1455529"/>
            <a:ext cx="437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r>
              <a:rPr lang="ja-JP" altLang="en-US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’’’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994977"/>
            <a:ext cx="8697417" cy="5205799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687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Einkommensänderungen und Präferenzen von Substituten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 weiteres Beispiel zur Berechnung von Engel-Kurven: </a:t>
            </a: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perfekte Substitute.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9058594"/>
              </p:ext>
            </p:extLst>
          </p:nvPr>
        </p:nvGraphicFramePr>
        <p:xfrm>
          <a:off x="3261816" y="3657600"/>
          <a:ext cx="2765497" cy="32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8" name="Formel" r:id="rId3" imgW="2943292" imgH="362016" progId="Equation.3">
                  <p:embed/>
                </p:oleObj>
              </mc:Choice>
              <mc:Fallback>
                <p:oleObj name="Formel" r:id="rId3" imgW="2943292" imgH="36201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1816" y="3657600"/>
                        <a:ext cx="2765497" cy="327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1223249" y="4603067"/>
            <a:ext cx="61325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>
              <a:defRPr/>
            </a:pP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GEWÖHNLICHEN NACHFRAGEKURVEN LAUTEN …</a:t>
            </a:r>
            <a:endParaRPr lang="de-DE" altLang="de-DE" sz="160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58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5032" y="607312"/>
            <a:ext cx="8695857" cy="77631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>Engel-Kurven und Präferenzen  perfekter Substitute – algebraisch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817740" y="6555772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7298629"/>
              </p:ext>
            </p:extLst>
          </p:nvPr>
        </p:nvGraphicFramePr>
        <p:xfrm>
          <a:off x="2550016" y="3043990"/>
          <a:ext cx="4644867" cy="690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8" name="Formel" r:id="rId3" imgW="5019518" imgH="943035" progId="Equation.3">
                  <p:embed/>
                </p:oleObj>
              </mc:Choice>
              <mc:Fallback>
                <p:oleObj name="Formel" r:id="rId3" imgW="5019518" imgH="94303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016" y="3043990"/>
                        <a:ext cx="4644867" cy="690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1128963" y="4405533"/>
            <a:ext cx="183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&lt; 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DANN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005085"/>
              </p:ext>
            </p:extLst>
          </p:nvPr>
        </p:nvGraphicFramePr>
        <p:xfrm>
          <a:off x="4198513" y="4463716"/>
          <a:ext cx="1119444" cy="774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9" name="Formel" r:id="rId5" imgW="1114492" imgH="857369" progId="Equation.3">
                  <p:embed/>
                </p:oleObj>
              </mc:Choice>
              <mc:Fallback>
                <p:oleObj name="Formel" r:id="rId5" imgW="1114492" imgH="857369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513" y="4463716"/>
                        <a:ext cx="1119444" cy="7741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hteck 10"/>
          <p:cNvSpPr/>
          <p:nvPr/>
        </p:nvSpPr>
        <p:spPr>
          <a:xfrm>
            <a:off x="5910007" y="4713310"/>
            <a:ext cx="6270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UND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Objek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6754267"/>
              </p:ext>
            </p:extLst>
          </p:nvPr>
        </p:nvGraphicFramePr>
        <p:xfrm>
          <a:off x="7263685" y="4516438"/>
          <a:ext cx="938620" cy="504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30" name="Formel" r:id="rId7" imgW="933405" imgH="485675" progId="Equation.3">
                  <p:embed/>
                </p:oleObj>
              </mc:Choice>
              <mc:Fallback>
                <p:oleObj name="Formel" r:id="rId7" imgW="933405" imgH="485675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3685" y="4516438"/>
                        <a:ext cx="938620" cy="5046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k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15083"/>
              </p:ext>
            </p:extLst>
          </p:nvPr>
        </p:nvGraphicFramePr>
        <p:xfrm>
          <a:off x="7478462" y="5622877"/>
          <a:ext cx="789775" cy="5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31" name="Formel" r:id="rId9" imgW="933405" imgH="485675" progId="Equation.3">
                  <p:embed/>
                </p:oleObj>
              </mc:Choice>
              <mc:Fallback>
                <p:oleObj name="Formel" r:id="rId9" imgW="933405" imgH="485675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462" y="5622877"/>
                        <a:ext cx="789775" cy="50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hteck 13"/>
          <p:cNvSpPr/>
          <p:nvPr/>
        </p:nvSpPr>
        <p:spPr>
          <a:xfrm>
            <a:off x="6045583" y="5790836"/>
            <a:ext cx="6270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UND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k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40642"/>
              </p:ext>
            </p:extLst>
          </p:nvPr>
        </p:nvGraphicFramePr>
        <p:xfrm>
          <a:off x="2485623" y="1880315"/>
          <a:ext cx="4516172" cy="69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32" name="Formel" r:id="rId11" imgW="4876800" imgH="933357" progId="Equation.3">
                  <p:embed/>
                </p:oleObj>
              </mc:Choice>
              <mc:Fallback>
                <p:oleObj name="Formel" r:id="rId11" imgW="4876800" imgH="933357" progId="Equation.3">
                  <p:embed/>
                  <p:pic>
                    <p:nvPicPr>
                      <p:cNvPr id="0" name="Inhaltsplatzhalter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623" y="1880315"/>
                        <a:ext cx="4516172" cy="695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AutoShape 12"/>
          <p:cNvSpPr>
            <a:spLocks noChangeArrowheads="1"/>
          </p:cNvSpPr>
          <p:nvPr/>
        </p:nvSpPr>
        <p:spPr bwMode="auto">
          <a:xfrm flipV="1">
            <a:off x="2871536" y="4814549"/>
            <a:ext cx="868362" cy="68038"/>
          </a:xfrm>
          <a:prstGeom prst="rightArrow">
            <a:avLst>
              <a:gd name="adj1" fmla="val 50000"/>
              <a:gd name="adj2" fmla="val 159026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660565"/>
              </p:ext>
            </p:extLst>
          </p:nvPr>
        </p:nvGraphicFramePr>
        <p:xfrm>
          <a:off x="4327301" y="5622878"/>
          <a:ext cx="1159098" cy="50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33" name="Formel" r:id="rId13" imgW="1228882" imgH="485675" progId="Equation.3">
                  <p:embed/>
                </p:oleObj>
              </mc:Choice>
              <mc:Fallback>
                <p:oleObj name="Formel" r:id="rId13" imgW="1228882" imgH="485675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7301" y="5622878"/>
                        <a:ext cx="1159098" cy="50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704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8306" y="1051762"/>
            <a:ext cx="8826528" cy="4767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>Engel-Kurven und </a:t>
            </a:r>
            <a:r>
              <a:rPr lang="de-DE" altLang="de-DE" dirty="0" smtClean="0">
                <a:ea typeface="ＭＳ Ｐゴシック" charset="-128"/>
              </a:rPr>
              <a:t>Präferenzen </a:t>
            </a:r>
            <a:r>
              <a:rPr lang="de-DE" altLang="de-DE" dirty="0">
                <a:ea typeface="ＭＳ Ｐゴシック" charset="-128"/>
              </a:rPr>
              <a:t>perfekter Substitute – grafisch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en-US" altLang="de-DE" sz="160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  <a:endParaRPr lang="de-DE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143000" y="2333625"/>
            <a:ext cx="0" cy="2333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1138238" y="4670425"/>
            <a:ext cx="22939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V="1">
            <a:off x="1138238" y="3659188"/>
            <a:ext cx="1514475" cy="99695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 flipV="1">
            <a:off x="5048250" y="3040063"/>
            <a:ext cx="0" cy="1616075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5048250" y="2333625"/>
            <a:ext cx="0" cy="2333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5043488" y="4670425"/>
            <a:ext cx="22939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693108" y="2333625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y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28306" y="2333625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</a:p>
        </p:txBody>
      </p:sp>
      <p:sp>
        <p:nvSpPr>
          <p:cNvPr id="14" name="Rechteck 13"/>
          <p:cNvSpPr/>
          <p:nvPr/>
        </p:nvSpPr>
        <p:spPr>
          <a:xfrm>
            <a:off x="3082515" y="4656138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15" name="Rechteck 14"/>
          <p:cNvSpPr/>
          <p:nvPr/>
        </p:nvSpPr>
        <p:spPr>
          <a:xfrm>
            <a:off x="7108035" y="4687121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graphicFrame>
        <p:nvGraphicFramePr>
          <p:cNvPr id="16" name="Objek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1598557"/>
              </p:ext>
            </p:extLst>
          </p:nvPr>
        </p:nvGraphicFramePr>
        <p:xfrm>
          <a:off x="2150772" y="3040063"/>
          <a:ext cx="778166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9" name="Formel" r:id="rId3" imgW="545760" imgH="228600" progId="Equation.3">
                  <p:embed/>
                </p:oleObj>
              </mc:Choice>
              <mc:Fallback>
                <p:oleObj name="Formel" r:id="rId3" imgW="545760" imgH="2286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0772" y="3040063"/>
                        <a:ext cx="778166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293325"/>
              </p:ext>
            </p:extLst>
          </p:nvPr>
        </p:nvGraphicFramePr>
        <p:xfrm>
          <a:off x="5422006" y="2671763"/>
          <a:ext cx="1039119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0" name="Formel" r:id="rId5" imgW="1009784" imgH="485675" progId="Equation.3">
                  <p:embed/>
                </p:oleObj>
              </mc:Choice>
              <mc:Fallback>
                <p:oleObj name="Formel" r:id="rId5" imgW="1009784" imgH="48567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006" y="2671763"/>
                        <a:ext cx="1039119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hteck 17"/>
          <p:cNvSpPr/>
          <p:nvPr/>
        </p:nvSpPr>
        <p:spPr>
          <a:xfrm>
            <a:off x="1369803" y="5025675"/>
            <a:ext cx="183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1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166769" y="5025675"/>
            <a:ext cx="20473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de-DE" altLang="de-DE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ENGEL-KURVE </a:t>
            </a:r>
          </a:p>
          <a:p>
            <a:pPr lvl="0">
              <a:spcBef>
                <a:spcPct val="0"/>
              </a:spcBef>
            </a:pPr>
            <a:r>
              <a:rPr lang="de-DE" altLang="de-DE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DE" altLang="de-DE" sz="1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 2</a:t>
            </a:r>
            <a:endParaRPr lang="de-DE" altLang="de-DE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53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5031" y="1064513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Homothetische Präferenzen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3157" y="1876926"/>
            <a:ext cx="8697417" cy="3862137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Engel-Kurven sind nur für homothetische Präferenzen Gerade.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Präferenzen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eines Konsumenten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sind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homothetisch, wenn und nur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wenn</a:t>
            </a:r>
          </a:p>
          <a:p>
            <a:pPr lvl="0" defTabSz="912813">
              <a:lnSpc>
                <a:spcPct val="150000"/>
              </a:lnSpc>
            </a:pP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                    (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en-US" altLang="de-DE" sz="1600" b="0" cap="none" spc="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, x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 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(y</a:t>
            </a:r>
            <a:r>
              <a:rPr lang="en-US" altLang="de-DE" sz="1600" b="0" cap="none" spc="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, y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)  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  <a:sym typeface="Wingdings" panose="05000000000000000000" pitchFamily="2" charset="2"/>
              </a:rPr>
              <a:t>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  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(kx</a:t>
            </a:r>
            <a:r>
              <a:rPr lang="en-US" altLang="de-DE" sz="1600" b="0" cap="none" spc="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, kx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p  (</a:t>
            </a:r>
            <a:r>
              <a:rPr lang="en-US" altLang="de-DE" sz="1600" b="0" cap="none" spc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ky</a:t>
            </a:r>
            <a:r>
              <a:rPr lang="en-US" altLang="de-DE" sz="1600" b="0" cap="none" spc="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, ky</a:t>
            </a:r>
            <a:r>
              <a:rPr lang="en-US" altLang="de-DE" sz="1600" b="0" cap="none" spc="0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en-US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</a:p>
          <a:p>
            <a:pPr lvl="0" defTabSz="912813">
              <a:lnSpc>
                <a:spcPct val="150000"/>
              </a:lnSpc>
            </a:pPr>
            <a:r>
              <a:rPr lang="en-US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anose="020B0604020202020204" pitchFamily="34" charset="0"/>
              </a:rPr>
              <a:t>        FÜR JEDES k &gt; 0.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Das bedeutet, dass die MRS des Konsumenten entlang einer beliebigen Geraden aus dem Ursprung gleich sind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lvl="0" defTabSz="912813">
              <a:lnSpc>
                <a:spcPct val="150000"/>
              </a:lnSpc>
            </a:pPr>
            <a:endParaRPr lang="de-DE" sz="1800" dirty="0"/>
          </a:p>
          <a:p>
            <a:pPr defTabSz="912813">
              <a:lnSpc>
                <a:spcPct val="150000"/>
              </a:lnSpc>
            </a:pPr>
            <a:endParaRPr lang="de-DE" dirty="0">
              <a:ea typeface="ＭＳ Ｐゴシック" charset="-128"/>
            </a:endParaRPr>
          </a:p>
          <a:p>
            <a:pPr defTabSz="912813">
              <a:lnSpc>
                <a:spcPct val="150000"/>
              </a:lnSpc>
            </a:pPr>
            <a:endParaRPr lang="de-DE" dirty="0" smtClean="0">
              <a:ea typeface="ＭＳ Ｐゴシック" charset="-128"/>
            </a:endParaRPr>
          </a:p>
          <a:p>
            <a:pPr defTabSz="912813">
              <a:lnSpc>
                <a:spcPct val="150000"/>
              </a:lnSpc>
            </a:pPr>
            <a:endParaRPr lang="de-DE" dirty="0">
              <a:ea typeface="ＭＳ Ｐゴシック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6951234" y="7473321"/>
            <a:ext cx="2199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100" b="1" dirty="0">
                <a:solidFill>
                  <a:srgbClr val="000000"/>
                </a:solidFill>
              </a:rPr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671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Einkommenseffekte – ein nicht-homothetisches Beispiel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Quasilineare Präferenzen sind nicht homothetisch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Beispiel:</a:t>
            </a:r>
          </a:p>
          <a:p>
            <a:pPr>
              <a:lnSpc>
                <a:spcPct val="150000"/>
              </a:lnSpc>
            </a:pPr>
            <a:endParaRPr lang="de-DE" sz="1600" dirty="0" smtClean="0">
              <a:ea typeface="ＭＳ Ｐゴシック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4885614"/>
              </p:ext>
            </p:extLst>
          </p:nvPr>
        </p:nvGraphicFramePr>
        <p:xfrm>
          <a:off x="2292439" y="3103808"/>
          <a:ext cx="3234904" cy="349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0" name="Formel" r:id="rId3" imgW="3362482" imgH="362016" progId="Equation.3">
                  <p:embed/>
                </p:oleObj>
              </mc:Choice>
              <mc:Fallback>
                <p:oleObj name="Formel" r:id="rId3" imgW="3362482" imgH="36201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439" y="3103808"/>
                        <a:ext cx="3234904" cy="3490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2162579"/>
              </p:ext>
            </p:extLst>
          </p:nvPr>
        </p:nvGraphicFramePr>
        <p:xfrm>
          <a:off x="2446986" y="4763069"/>
          <a:ext cx="3421552" cy="40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1" name="Formel" r:id="rId5" imgW="3190718" imgH="409688" progId="Equation.3">
                  <p:embed/>
                </p:oleObj>
              </mc:Choice>
              <mc:Fallback>
                <p:oleObj name="Formel" r:id="rId5" imgW="3190718" imgH="409688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6986" y="4763069"/>
                        <a:ext cx="3421552" cy="401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09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3000" y="992322"/>
            <a:ext cx="8695857" cy="4972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>Quasilineare Indifferenzkurven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57972" y="2221665"/>
            <a:ext cx="8529975" cy="4192755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41676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1057275" y="1724025"/>
            <a:ext cx="0" cy="43576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 flipV="1">
            <a:off x="1057275" y="6081713"/>
            <a:ext cx="4943475" cy="825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524000" y="2884488"/>
            <a:ext cx="0" cy="323850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3124200" y="3681413"/>
            <a:ext cx="19050" cy="24415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057275" y="2540000"/>
            <a:ext cx="1014413" cy="690563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2560448" y="3450807"/>
            <a:ext cx="1357313" cy="441325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1057275" y="4556918"/>
            <a:ext cx="1095375" cy="690563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558641" y="5471110"/>
            <a:ext cx="1357313" cy="441325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83455" y="1724025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2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000750" y="5912436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de-DE" sz="1600" b="1" kern="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kern="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endParaRPr lang="de-DE" sz="1600" kern="0" dirty="0">
              <a:solidFill>
                <a:sysClr val="windowText" lastClr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957961" y="2299713"/>
            <a:ext cx="41387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JEDE KURVE IST EINE VERTIKAL VERSCHOBENE KOPIE DER ANDEREN.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5171573" y="3318094"/>
            <a:ext cx="2949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JEDE KURVE SCHNEIDET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BEIDE ACHSEN.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30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631376"/>
            <a:ext cx="8695857" cy="43943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dirty="0">
                <a:solidFill>
                  <a:schemeClr val="tx2"/>
                </a:solidFill>
              </a:rPr>
              <a:t>Einkommensänderungen – quasilinearer </a:t>
            </a:r>
            <a:r>
              <a:rPr lang="de-DE" altLang="de-DE" sz="1600" dirty="0" smtClean="0">
                <a:solidFill>
                  <a:schemeClr val="tx2"/>
                </a:solidFill>
              </a:rPr>
              <a:t>Nutzen </a:t>
            </a:r>
            <a:endParaRPr lang="de-DE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469900"/>
            <a:ext cx="7915275" cy="584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0"/>
          <p:cNvSpPr>
            <a:spLocks noChangeShapeType="1"/>
          </p:cNvSpPr>
          <p:nvPr/>
        </p:nvSpPr>
        <p:spPr bwMode="auto">
          <a:xfrm flipV="1">
            <a:off x="1001713" y="2038350"/>
            <a:ext cx="0" cy="3536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19"/>
          <p:cNvSpPr>
            <a:spLocks noChangeShapeType="1"/>
          </p:cNvSpPr>
          <p:nvPr/>
        </p:nvSpPr>
        <p:spPr bwMode="auto">
          <a:xfrm>
            <a:off x="992188" y="5584825"/>
            <a:ext cx="4259262" cy="555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1093788" y="2759075"/>
            <a:ext cx="3735387" cy="1371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1093788" y="3551238"/>
            <a:ext cx="3735387" cy="1371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1093788" y="4337050"/>
            <a:ext cx="2832100" cy="10398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2549525" y="3277394"/>
            <a:ext cx="7144" cy="2413794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2490788" y="3205163"/>
            <a:ext cx="144462" cy="144462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2473325" y="3995738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2484438" y="47847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5044531" y="5633040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1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7893" y="2058784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2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 flipV="1">
            <a:off x="5819775" y="1233488"/>
            <a:ext cx="0" cy="17859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5810250" y="3024188"/>
            <a:ext cx="27384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Line 32"/>
          <p:cNvSpPr>
            <a:spLocks noChangeShapeType="1"/>
          </p:cNvSpPr>
          <p:nvPr/>
        </p:nvSpPr>
        <p:spPr bwMode="auto">
          <a:xfrm flipV="1">
            <a:off x="5813425" y="1697038"/>
            <a:ext cx="1701800" cy="504825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>
            <a:off x="5829300" y="2195513"/>
            <a:ext cx="0" cy="8255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5829300" y="3513138"/>
            <a:ext cx="0" cy="17859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>
            <a:off x="5810250" y="5334000"/>
            <a:ext cx="27384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Line 28"/>
          <p:cNvSpPr>
            <a:spLocks noChangeShapeType="1"/>
          </p:cNvSpPr>
          <p:nvPr/>
        </p:nvSpPr>
        <p:spPr bwMode="auto">
          <a:xfrm flipV="1">
            <a:off x="5829300" y="4724400"/>
            <a:ext cx="1485900" cy="59055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 flipV="1">
            <a:off x="7315200" y="3708400"/>
            <a:ext cx="0" cy="10160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351" y="7329517"/>
            <a:ext cx="1018120" cy="85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hteck 26"/>
          <p:cNvSpPr/>
          <p:nvPr/>
        </p:nvSpPr>
        <p:spPr>
          <a:xfrm>
            <a:off x="8321703" y="5376863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28" name="Rechteck 27"/>
          <p:cNvSpPr/>
          <p:nvPr/>
        </p:nvSpPr>
        <p:spPr>
          <a:xfrm>
            <a:off x="8235640" y="3041002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29" name="Rechteck 28"/>
          <p:cNvSpPr/>
          <p:nvPr/>
        </p:nvSpPr>
        <p:spPr>
          <a:xfrm>
            <a:off x="5514945" y="1233488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</a:p>
        </p:txBody>
      </p:sp>
      <p:sp>
        <p:nvSpPr>
          <p:cNvPr id="30" name="Rechteck 29"/>
          <p:cNvSpPr/>
          <p:nvPr/>
        </p:nvSpPr>
        <p:spPr>
          <a:xfrm>
            <a:off x="5434894" y="3453277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y</a:t>
            </a:r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 flipV="1">
            <a:off x="7315200" y="4730750"/>
            <a:ext cx="0" cy="6032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0176" name="Rechteck 50175"/>
          <p:cNvSpPr/>
          <p:nvPr/>
        </p:nvSpPr>
        <p:spPr>
          <a:xfrm>
            <a:off x="7633058" y="1119710"/>
            <a:ext cx="12051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KURVE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GUT 2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7" name="Rechteck 50176"/>
          <p:cNvSpPr/>
          <p:nvPr/>
        </p:nvSpPr>
        <p:spPr>
          <a:xfrm>
            <a:off x="7633058" y="3636797"/>
            <a:ext cx="11329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KURVE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GUT 1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1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Änderungen des eigenen Preises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>
              <a:lnSpc>
                <a:spcPct val="150000"/>
              </a:lnSpc>
            </a:pPr>
            <a:endParaRPr lang="de-DE" altLang="de-DE" dirty="0" smtClean="0">
              <a:ea typeface="ＭＳ Ｐゴシック" charset="-128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ändert sich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*(p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y), 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sich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ändert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bei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Konstanz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und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?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Angenommen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steigt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ja-JP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auf </a:t>
            </a:r>
            <a:r>
              <a:rPr lang="de-DE" altLang="ja-JP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ja-JP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ja-JP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und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weiter auf </a:t>
            </a:r>
            <a:r>
              <a:rPr lang="de-DE" altLang="ja-JP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ja-JP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ja-JP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’’’.</a:t>
            </a:r>
            <a:endParaRPr lang="de-DE" altLang="de-DE" sz="1600" b="0" cap="none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610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50"/>
            <a:ext cx="8695857" cy="4274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>Einkommenseffekte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334126"/>
            <a:ext cx="8697417" cy="3585411"/>
          </a:xfrm>
        </p:spPr>
        <p:txBody>
          <a:bodyPr/>
          <a:lstStyle/>
          <a:p>
            <a:pPr defTabSz="912813"/>
            <a:endParaRPr lang="de-DE" altLang="de-DE" sz="1600" dirty="0" smtClean="0">
              <a:ea typeface="ＭＳ Ｐゴシック" charset="-128"/>
            </a:endParaRPr>
          </a:p>
          <a:p>
            <a:pPr defTabSz="912813"/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Normales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Gut: nachgefragte Menge steigt mit steigendem Einkommen.</a:t>
            </a:r>
          </a:p>
          <a:p>
            <a:pPr defTabSz="912813"/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Engel-Kurve eines normalen Gutes hat eine positive Steigung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pPr defTabSz="912813"/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/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Inferiores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Gut: nachgefragte Menge fällt mit steigendem Einkommen.</a:t>
            </a:r>
          </a:p>
          <a:p>
            <a:pPr defTabSz="912813"/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Engel-Kurve eines inferioren Gutes hat eine negative Steigung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620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4582" y="588262"/>
            <a:ext cx="8695857" cy="595011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</a:pPr>
            <a:r>
              <a:rPr lang="de-DE" altLang="de-DE" dirty="0">
                <a:solidFill>
                  <a:schemeClr val="tx2"/>
                </a:solidFill>
              </a:rPr>
              <a:t>Einkommensänderungen: </a:t>
            </a:r>
            <a:r>
              <a:rPr lang="de-DE" altLang="de-DE" dirty="0" smtClean="0">
                <a:solidFill>
                  <a:schemeClr val="tx2"/>
                </a:solidFill>
              </a:rPr>
              <a:t/>
            </a:r>
            <a:br>
              <a:rPr lang="de-DE" altLang="de-DE" dirty="0" smtClean="0">
                <a:solidFill>
                  <a:schemeClr val="tx2"/>
                </a:solidFill>
              </a:rPr>
            </a:br>
            <a:r>
              <a:rPr lang="de-DE" altLang="de-DE" dirty="0" smtClean="0">
                <a:solidFill>
                  <a:schemeClr val="tx2"/>
                </a:solidFill>
              </a:rPr>
              <a:t>Gut </a:t>
            </a:r>
            <a:r>
              <a:rPr lang="de-DE" altLang="de-DE" dirty="0">
                <a:solidFill>
                  <a:schemeClr val="tx2"/>
                </a:solidFill>
              </a:rPr>
              <a:t>2 ist ein normales Gut, Gut 1 wird inferior</a:t>
            </a:r>
            <a:r>
              <a:rPr lang="de-DE" altLang="de-DE" b="0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b="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de-DE" altLang="de-DE" sz="2800" cap="none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+mn-cs"/>
              </a:rPr>
              <a:t/>
            </a:r>
            <a:br>
              <a:rPr lang="de-DE" altLang="de-DE" sz="2800" cap="none" dirty="0"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+mn-cs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642938" y="2024063"/>
            <a:ext cx="0" cy="31432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642938" y="5167313"/>
            <a:ext cx="3190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666750" y="2601913"/>
            <a:ext cx="2724150" cy="2552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647700" y="2838450"/>
            <a:ext cx="2487613" cy="2330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647700" y="3879850"/>
            <a:ext cx="1397000" cy="130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47700" y="3181350"/>
            <a:ext cx="2120900" cy="19875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Arc 5"/>
          <p:cNvSpPr>
            <a:spLocks/>
          </p:cNvSpPr>
          <p:nvPr/>
        </p:nvSpPr>
        <p:spPr bwMode="auto">
          <a:xfrm rot="10320000">
            <a:off x="1022350" y="2268538"/>
            <a:ext cx="2552700" cy="1603375"/>
          </a:xfrm>
          <a:custGeom>
            <a:avLst/>
            <a:gdLst>
              <a:gd name="T0" fmla="*/ 2147483647 w 21600"/>
              <a:gd name="T1" fmla="*/ 0 h 20417"/>
              <a:gd name="T2" fmla="*/ 2147483647 w 21600"/>
              <a:gd name="T3" fmla="*/ 2147483647 h 20417"/>
              <a:gd name="T4" fmla="*/ 0 w 21600"/>
              <a:gd name="T5" fmla="*/ 2147483647 h 20417"/>
              <a:gd name="T6" fmla="*/ 0 60000 65536"/>
              <a:gd name="T7" fmla="*/ 0 60000 65536"/>
              <a:gd name="T8" fmla="*/ 0 60000 65536"/>
              <a:gd name="T9" fmla="*/ 0 w 21600"/>
              <a:gd name="T10" fmla="*/ 0 h 20417"/>
              <a:gd name="T11" fmla="*/ 21600 w 21600"/>
              <a:gd name="T12" fmla="*/ 20417 h 20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17" fill="none" extrusionOk="0">
                <a:moveTo>
                  <a:pt x="7049" y="-1"/>
                </a:moveTo>
                <a:cubicBezTo>
                  <a:pt x="15757" y="3006"/>
                  <a:pt x="21600" y="11204"/>
                  <a:pt x="21600" y="20417"/>
                </a:cubicBezTo>
              </a:path>
              <a:path w="21600" h="20417" stroke="0" extrusionOk="0">
                <a:moveTo>
                  <a:pt x="7049" y="-1"/>
                </a:moveTo>
                <a:cubicBezTo>
                  <a:pt x="15757" y="3006"/>
                  <a:pt x="21600" y="11204"/>
                  <a:pt x="21600" y="20417"/>
                </a:cubicBezTo>
                <a:lnTo>
                  <a:pt x="0" y="20417"/>
                </a:lnTo>
                <a:lnTo>
                  <a:pt x="7049" y="-1"/>
                </a:lnTo>
                <a:close/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Arc 7"/>
          <p:cNvSpPr>
            <a:spLocks/>
          </p:cNvSpPr>
          <p:nvPr/>
        </p:nvSpPr>
        <p:spPr bwMode="auto">
          <a:xfrm rot="10200000">
            <a:off x="969963" y="2159000"/>
            <a:ext cx="3532187" cy="2293938"/>
          </a:xfrm>
          <a:custGeom>
            <a:avLst/>
            <a:gdLst>
              <a:gd name="T0" fmla="*/ 2147483647 w 21600"/>
              <a:gd name="T1" fmla="*/ 0 h 20419"/>
              <a:gd name="T2" fmla="*/ 2147483647 w 21600"/>
              <a:gd name="T3" fmla="*/ 2147483647 h 20419"/>
              <a:gd name="T4" fmla="*/ 0 w 21600"/>
              <a:gd name="T5" fmla="*/ 2147483647 h 20419"/>
              <a:gd name="T6" fmla="*/ 0 60000 65536"/>
              <a:gd name="T7" fmla="*/ 0 60000 65536"/>
              <a:gd name="T8" fmla="*/ 0 60000 65536"/>
              <a:gd name="T9" fmla="*/ 0 w 21600"/>
              <a:gd name="T10" fmla="*/ 0 h 20419"/>
              <a:gd name="T11" fmla="*/ 21600 w 21600"/>
              <a:gd name="T12" fmla="*/ 20419 h 204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19" fill="none" extrusionOk="0">
                <a:moveTo>
                  <a:pt x="7044" y="0"/>
                </a:moveTo>
                <a:cubicBezTo>
                  <a:pt x="15755" y="3005"/>
                  <a:pt x="21600" y="11204"/>
                  <a:pt x="21600" y="20419"/>
                </a:cubicBezTo>
              </a:path>
              <a:path w="21600" h="20419" stroke="0" extrusionOk="0">
                <a:moveTo>
                  <a:pt x="7044" y="0"/>
                </a:moveTo>
                <a:cubicBezTo>
                  <a:pt x="15755" y="3005"/>
                  <a:pt x="21600" y="11204"/>
                  <a:pt x="21600" y="20419"/>
                </a:cubicBezTo>
                <a:lnTo>
                  <a:pt x="0" y="20419"/>
                </a:lnTo>
                <a:lnTo>
                  <a:pt x="7044" y="0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Arc 9"/>
          <p:cNvSpPr>
            <a:spLocks/>
          </p:cNvSpPr>
          <p:nvPr/>
        </p:nvSpPr>
        <p:spPr bwMode="auto">
          <a:xfrm rot="10380000">
            <a:off x="912813" y="2405063"/>
            <a:ext cx="4837112" cy="2532062"/>
          </a:xfrm>
          <a:custGeom>
            <a:avLst/>
            <a:gdLst>
              <a:gd name="T0" fmla="*/ 2147483647 w 21600"/>
              <a:gd name="T1" fmla="*/ 0 h 19130"/>
              <a:gd name="T2" fmla="*/ 2147483647 w 21600"/>
              <a:gd name="T3" fmla="*/ 2147483647 h 19130"/>
              <a:gd name="T4" fmla="*/ 0 w 21600"/>
              <a:gd name="T5" fmla="*/ 2147483647 h 19130"/>
              <a:gd name="T6" fmla="*/ 0 60000 65536"/>
              <a:gd name="T7" fmla="*/ 0 60000 65536"/>
              <a:gd name="T8" fmla="*/ 0 60000 65536"/>
              <a:gd name="T9" fmla="*/ 0 w 21600"/>
              <a:gd name="T10" fmla="*/ 0 h 19130"/>
              <a:gd name="T11" fmla="*/ 21600 w 21600"/>
              <a:gd name="T12" fmla="*/ 19130 h 191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130" fill="none" extrusionOk="0">
                <a:moveTo>
                  <a:pt x="10030" y="0"/>
                </a:moveTo>
                <a:cubicBezTo>
                  <a:pt x="17143" y="3730"/>
                  <a:pt x="21600" y="11098"/>
                  <a:pt x="21600" y="19130"/>
                </a:cubicBezTo>
              </a:path>
              <a:path w="21600" h="19130" stroke="0" extrusionOk="0">
                <a:moveTo>
                  <a:pt x="10030" y="0"/>
                </a:moveTo>
                <a:cubicBezTo>
                  <a:pt x="17143" y="3730"/>
                  <a:pt x="21600" y="11098"/>
                  <a:pt x="21600" y="19130"/>
                </a:cubicBezTo>
                <a:lnTo>
                  <a:pt x="0" y="19130"/>
                </a:lnTo>
                <a:lnTo>
                  <a:pt x="10030" y="0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Arc 11"/>
          <p:cNvSpPr>
            <a:spLocks/>
          </p:cNvSpPr>
          <p:nvPr/>
        </p:nvSpPr>
        <p:spPr bwMode="auto">
          <a:xfrm rot="10380000">
            <a:off x="865188" y="3384550"/>
            <a:ext cx="6199187" cy="1443038"/>
          </a:xfrm>
          <a:custGeom>
            <a:avLst/>
            <a:gdLst>
              <a:gd name="T0" fmla="*/ 2147483647 w 21600"/>
              <a:gd name="T1" fmla="*/ 0 h 14928"/>
              <a:gd name="T2" fmla="*/ 2147483647 w 21600"/>
              <a:gd name="T3" fmla="*/ 2147483647 h 14928"/>
              <a:gd name="T4" fmla="*/ 0 w 21600"/>
              <a:gd name="T5" fmla="*/ 2147483647 h 14928"/>
              <a:gd name="T6" fmla="*/ 0 60000 65536"/>
              <a:gd name="T7" fmla="*/ 0 60000 65536"/>
              <a:gd name="T8" fmla="*/ 0 60000 65536"/>
              <a:gd name="T9" fmla="*/ 0 w 21600"/>
              <a:gd name="T10" fmla="*/ 0 h 14928"/>
              <a:gd name="T11" fmla="*/ 21600 w 21600"/>
              <a:gd name="T12" fmla="*/ 14928 h 149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928" fill="none" extrusionOk="0">
                <a:moveTo>
                  <a:pt x="15611" y="0"/>
                </a:moveTo>
                <a:cubicBezTo>
                  <a:pt x="19455" y="4019"/>
                  <a:pt x="21600" y="9366"/>
                  <a:pt x="21600" y="14928"/>
                </a:cubicBezTo>
              </a:path>
              <a:path w="21600" h="14928" stroke="0" extrusionOk="0">
                <a:moveTo>
                  <a:pt x="15611" y="0"/>
                </a:moveTo>
                <a:cubicBezTo>
                  <a:pt x="19455" y="4019"/>
                  <a:pt x="21600" y="9366"/>
                  <a:pt x="21600" y="14928"/>
                </a:cubicBezTo>
                <a:lnTo>
                  <a:pt x="0" y="14928"/>
                </a:lnTo>
                <a:lnTo>
                  <a:pt x="15611" y="0"/>
                </a:lnTo>
                <a:close/>
              </a:path>
            </a:pathLst>
          </a:custGeom>
          <a:noFill/>
          <a:ln w="25400" cap="rnd">
            <a:solidFill>
              <a:srgbClr val="CC99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Freeform 32"/>
          <p:cNvSpPr>
            <a:spLocks/>
          </p:cNvSpPr>
          <p:nvPr/>
        </p:nvSpPr>
        <p:spPr bwMode="auto">
          <a:xfrm>
            <a:off x="895350" y="2843213"/>
            <a:ext cx="469900" cy="1774825"/>
          </a:xfrm>
          <a:custGeom>
            <a:avLst/>
            <a:gdLst>
              <a:gd name="T0" fmla="*/ 0 w 296"/>
              <a:gd name="T1" fmla="*/ 2147483647 h 1118"/>
              <a:gd name="T2" fmla="*/ 2147483647 w 296"/>
              <a:gd name="T3" fmla="*/ 2147483647 h 1118"/>
              <a:gd name="T4" fmla="*/ 2147483647 w 296"/>
              <a:gd name="T5" fmla="*/ 2147483647 h 1118"/>
              <a:gd name="T6" fmla="*/ 2147483647 w 296"/>
              <a:gd name="T7" fmla="*/ 2147483647 h 1118"/>
              <a:gd name="T8" fmla="*/ 2147483647 w 296"/>
              <a:gd name="T9" fmla="*/ 2147483647 h 1118"/>
              <a:gd name="T10" fmla="*/ 2147483647 w 296"/>
              <a:gd name="T11" fmla="*/ 0 h 1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6"/>
              <a:gd name="T19" fmla="*/ 0 h 1118"/>
              <a:gd name="T20" fmla="*/ 296 w 296"/>
              <a:gd name="T21" fmla="*/ 1118 h 11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6" h="1118">
                <a:moveTo>
                  <a:pt x="0" y="1118"/>
                </a:moveTo>
                <a:cubicBezTo>
                  <a:pt x="45" y="1065"/>
                  <a:pt x="91" y="1013"/>
                  <a:pt x="136" y="927"/>
                </a:cubicBezTo>
                <a:cubicBezTo>
                  <a:pt x="181" y="841"/>
                  <a:pt x="248" y="692"/>
                  <a:pt x="272" y="600"/>
                </a:cubicBezTo>
                <a:cubicBezTo>
                  <a:pt x="296" y="508"/>
                  <a:pt x="292" y="446"/>
                  <a:pt x="281" y="373"/>
                </a:cubicBezTo>
                <a:cubicBezTo>
                  <a:pt x="270" y="300"/>
                  <a:pt x="236" y="226"/>
                  <a:pt x="209" y="164"/>
                </a:cubicBezTo>
                <a:cubicBezTo>
                  <a:pt x="182" y="102"/>
                  <a:pt x="150" y="51"/>
                  <a:pt x="118" y="0"/>
                </a:cubicBezTo>
              </a:path>
            </a:pathLst>
          </a:custGeom>
          <a:noFill/>
          <a:ln w="5715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flipV="1">
            <a:off x="4400550" y="1352550"/>
            <a:ext cx="0" cy="1695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4429125" y="3048000"/>
            <a:ext cx="27146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 flipV="1">
            <a:off x="4400550" y="3448050"/>
            <a:ext cx="0" cy="1695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4429125" y="5143500"/>
            <a:ext cx="27146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Arc 33"/>
          <p:cNvSpPr>
            <a:spLocks/>
          </p:cNvSpPr>
          <p:nvPr/>
        </p:nvSpPr>
        <p:spPr bwMode="auto">
          <a:xfrm rot="19380000">
            <a:off x="3921125" y="3662363"/>
            <a:ext cx="1268413" cy="1212850"/>
          </a:xfrm>
          <a:custGeom>
            <a:avLst/>
            <a:gdLst>
              <a:gd name="T0" fmla="*/ 2147483647 w 21600"/>
              <a:gd name="T1" fmla="*/ 0 h 21599"/>
              <a:gd name="T2" fmla="*/ 2147483647 w 21600"/>
              <a:gd name="T3" fmla="*/ 2147483647 h 21599"/>
              <a:gd name="T4" fmla="*/ 0 w 21600"/>
              <a:gd name="T5" fmla="*/ 0 h 21599"/>
              <a:gd name="T6" fmla="*/ 0 60000 65536"/>
              <a:gd name="T7" fmla="*/ 0 60000 65536"/>
              <a:gd name="T8" fmla="*/ 0 60000 65536"/>
              <a:gd name="T9" fmla="*/ 0 w 21600"/>
              <a:gd name="T10" fmla="*/ 0 h 21599"/>
              <a:gd name="T11" fmla="*/ 21600 w 21600"/>
              <a:gd name="T12" fmla="*/ 21599 h 21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9" fill="none" extrusionOk="0">
                <a:moveTo>
                  <a:pt x="21600" y="0"/>
                </a:moveTo>
                <a:cubicBezTo>
                  <a:pt x="21600" y="11863"/>
                  <a:pt x="12032" y="21505"/>
                  <a:pt x="170" y="21599"/>
                </a:cubicBezTo>
              </a:path>
              <a:path w="21600" h="21599" stroke="0" extrusionOk="0">
                <a:moveTo>
                  <a:pt x="21600" y="0"/>
                </a:moveTo>
                <a:cubicBezTo>
                  <a:pt x="21600" y="11863"/>
                  <a:pt x="12032" y="21505"/>
                  <a:pt x="170" y="21599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Arc 29"/>
          <p:cNvSpPr>
            <a:spLocks/>
          </p:cNvSpPr>
          <p:nvPr/>
        </p:nvSpPr>
        <p:spPr bwMode="auto">
          <a:xfrm rot="540000">
            <a:off x="4502150" y="1860550"/>
            <a:ext cx="2038350" cy="1360488"/>
          </a:xfrm>
          <a:custGeom>
            <a:avLst/>
            <a:gdLst>
              <a:gd name="T0" fmla="*/ 0 w 21600"/>
              <a:gd name="T1" fmla="*/ 2147483647 h 20849"/>
              <a:gd name="T2" fmla="*/ 2147483647 w 21600"/>
              <a:gd name="T3" fmla="*/ 0 h 20849"/>
              <a:gd name="T4" fmla="*/ 2147483647 w 21600"/>
              <a:gd name="T5" fmla="*/ 2147483647 h 20849"/>
              <a:gd name="T6" fmla="*/ 0 60000 65536"/>
              <a:gd name="T7" fmla="*/ 0 60000 65536"/>
              <a:gd name="T8" fmla="*/ 0 60000 65536"/>
              <a:gd name="T9" fmla="*/ 0 w 21600"/>
              <a:gd name="T10" fmla="*/ 0 h 20849"/>
              <a:gd name="T11" fmla="*/ 21600 w 21600"/>
              <a:gd name="T12" fmla="*/ 20849 h 208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849" fill="none" extrusionOk="0">
                <a:moveTo>
                  <a:pt x="-1" y="20848"/>
                </a:moveTo>
                <a:cubicBezTo>
                  <a:pt x="-1" y="11094"/>
                  <a:pt x="6537" y="2550"/>
                  <a:pt x="15953" y="0"/>
                </a:cubicBezTo>
              </a:path>
              <a:path w="21600" h="20849" stroke="0" extrusionOk="0">
                <a:moveTo>
                  <a:pt x="-1" y="20848"/>
                </a:moveTo>
                <a:cubicBezTo>
                  <a:pt x="-1" y="11094"/>
                  <a:pt x="6537" y="2550"/>
                  <a:pt x="15953" y="0"/>
                </a:cubicBezTo>
                <a:lnTo>
                  <a:pt x="21600" y="20849"/>
                </a:lnTo>
                <a:lnTo>
                  <a:pt x="-1" y="20848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170194" y="1625958"/>
            <a:ext cx="1818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ENGEL-KURVE</a:t>
            </a:r>
            <a:b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</a:b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FÜR GUT 2</a:t>
            </a:r>
            <a:endParaRPr lang="de-DE" sz="1600" b="1" dirty="0"/>
          </a:p>
        </p:txBody>
      </p:sp>
      <p:sp>
        <p:nvSpPr>
          <p:cNvPr id="24" name="Rechteck 23"/>
          <p:cNvSpPr/>
          <p:nvPr/>
        </p:nvSpPr>
        <p:spPr>
          <a:xfrm>
            <a:off x="6386763" y="3684013"/>
            <a:ext cx="1818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ENGEL-KURVE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FÜR GUT 1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964781" y="118327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4104399" y="3356656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837370" y="3064246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/>
              <a:t>x</a:t>
            </a:r>
            <a:r>
              <a:rPr lang="en-US" altLang="de-DE" sz="1600" b="1" baseline="-25000" dirty="0"/>
              <a:t>2</a:t>
            </a:r>
            <a:r>
              <a:rPr lang="en-US" altLang="de-DE" sz="1600" b="1" dirty="0"/>
              <a:t>*</a:t>
            </a:r>
          </a:p>
        </p:txBody>
      </p:sp>
      <p:sp>
        <p:nvSpPr>
          <p:cNvPr id="28" name="Rechteck 27"/>
          <p:cNvSpPr/>
          <p:nvPr/>
        </p:nvSpPr>
        <p:spPr>
          <a:xfrm>
            <a:off x="6902218" y="5145837"/>
            <a:ext cx="453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1</a:t>
            </a: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*</a:t>
            </a:r>
          </a:p>
        </p:txBody>
      </p:sp>
      <p:sp>
        <p:nvSpPr>
          <p:cNvPr id="29" name="Rechteck 28"/>
          <p:cNvSpPr/>
          <p:nvPr/>
        </p:nvSpPr>
        <p:spPr>
          <a:xfrm>
            <a:off x="3645300" y="5185209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b="1" dirty="0"/>
              <a:t>x</a:t>
            </a:r>
            <a:r>
              <a:rPr lang="en-US" altLang="de-DE" b="1" baseline="-25000" dirty="0"/>
              <a:t>1</a:t>
            </a:r>
          </a:p>
        </p:txBody>
      </p:sp>
      <p:sp>
        <p:nvSpPr>
          <p:cNvPr id="30" name="Rechteck 29"/>
          <p:cNvSpPr/>
          <p:nvPr/>
        </p:nvSpPr>
        <p:spPr>
          <a:xfrm>
            <a:off x="265912" y="1914040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83273"/>
            <a:ext cx="8697417" cy="5017503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27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3158" y="811850"/>
            <a:ext cx="8695857" cy="463498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Gewöhnliche Güter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3611" y="1407695"/>
            <a:ext cx="8870869" cy="4793081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              </a:t>
            </a:r>
            <a:r>
              <a:rPr lang="de-DE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de-DE" altLang="de-DE" sz="1600" b="0" cap="none" spc="0" baseline="-250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de-DE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UND y </a:t>
            </a:r>
            <a:r>
              <a:rPr lang="de-DE" altLang="de-DE" sz="16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KONSTANT</a:t>
            </a:r>
            <a:r>
              <a:rPr lang="de-DE" altLang="de-DE" sz="2800" b="0" cap="none" spc="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.</a:t>
            </a:r>
            <a:endParaRPr lang="de-DE" altLang="de-DE" sz="2800" b="0" cap="none" spc="0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000125" y="1738313"/>
            <a:ext cx="0" cy="37861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000125" y="5548313"/>
            <a:ext cx="3548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19"/>
          <p:cNvSpPr>
            <a:spLocks noChangeShapeType="1"/>
          </p:cNvSpPr>
          <p:nvPr/>
        </p:nvSpPr>
        <p:spPr bwMode="auto">
          <a:xfrm>
            <a:off x="5362575" y="1905000"/>
            <a:ext cx="0" cy="28765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5362575" y="4805363"/>
            <a:ext cx="3190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Arc 22"/>
          <p:cNvSpPr>
            <a:spLocks/>
          </p:cNvSpPr>
          <p:nvPr/>
        </p:nvSpPr>
        <p:spPr bwMode="auto">
          <a:xfrm rot="10800000">
            <a:off x="5607050" y="2401888"/>
            <a:ext cx="2546350" cy="2228850"/>
          </a:xfrm>
          <a:custGeom>
            <a:avLst/>
            <a:gdLst>
              <a:gd name="T0" fmla="*/ 2147483647 w 21383"/>
              <a:gd name="T1" fmla="*/ 0 h 21239"/>
              <a:gd name="T2" fmla="*/ 2147483647 w 21383"/>
              <a:gd name="T3" fmla="*/ 2147483647 h 21239"/>
              <a:gd name="T4" fmla="*/ 0 w 21383"/>
              <a:gd name="T5" fmla="*/ 2147483647 h 21239"/>
              <a:gd name="T6" fmla="*/ 0 60000 65536"/>
              <a:gd name="T7" fmla="*/ 0 60000 65536"/>
              <a:gd name="T8" fmla="*/ 0 60000 65536"/>
              <a:gd name="T9" fmla="*/ 0 w 21383"/>
              <a:gd name="T10" fmla="*/ 0 h 21239"/>
              <a:gd name="T11" fmla="*/ 21383 w 21383"/>
              <a:gd name="T12" fmla="*/ 21239 h 212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3" h="21239" fill="none" extrusionOk="0">
                <a:moveTo>
                  <a:pt x="3931" y="-1"/>
                </a:moveTo>
                <a:cubicBezTo>
                  <a:pt x="13047" y="1687"/>
                  <a:pt x="20070" y="9004"/>
                  <a:pt x="21382" y="18182"/>
                </a:cubicBezTo>
              </a:path>
              <a:path w="21383" h="21239" stroke="0" extrusionOk="0">
                <a:moveTo>
                  <a:pt x="3931" y="-1"/>
                </a:moveTo>
                <a:cubicBezTo>
                  <a:pt x="13047" y="1687"/>
                  <a:pt x="20070" y="9004"/>
                  <a:pt x="21382" y="18182"/>
                </a:cubicBezTo>
                <a:lnTo>
                  <a:pt x="0" y="21239"/>
                </a:lnTo>
                <a:lnTo>
                  <a:pt x="3931" y="-1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5630863" y="3019425"/>
            <a:ext cx="190500" cy="190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Oval 25"/>
          <p:cNvSpPr>
            <a:spLocks noChangeArrowheads="1"/>
          </p:cNvSpPr>
          <p:nvPr/>
        </p:nvSpPr>
        <p:spPr bwMode="auto">
          <a:xfrm>
            <a:off x="6029325" y="3673475"/>
            <a:ext cx="190500" cy="1905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Oval 24"/>
          <p:cNvSpPr>
            <a:spLocks noChangeArrowheads="1"/>
          </p:cNvSpPr>
          <p:nvPr/>
        </p:nvSpPr>
        <p:spPr bwMode="auto">
          <a:xfrm>
            <a:off x="6958012" y="4371975"/>
            <a:ext cx="190500" cy="1905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993775" y="2201863"/>
            <a:ext cx="3144838" cy="33623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993775" y="2217738"/>
            <a:ext cx="1774825" cy="33321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993775" y="2217738"/>
            <a:ext cx="749300" cy="33321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Arc 11"/>
          <p:cNvSpPr>
            <a:spLocks/>
          </p:cNvSpPr>
          <p:nvPr/>
        </p:nvSpPr>
        <p:spPr bwMode="auto">
          <a:xfrm rot="10800000">
            <a:off x="1749425" y="2605088"/>
            <a:ext cx="1616075" cy="12255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lnTo>
                  <a:pt x="0" y="-1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Arc 12"/>
          <p:cNvSpPr>
            <a:spLocks/>
          </p:cNvSpPr>
          <p:nvPr/>
        </p:nvSpPr>
        <p:spPr bwMode="auto">
          <a:xfrm rot="10800000">
            <a:off x="1576388" y="3024188"/>
            <a:ext cx="1616075" cy="12255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lnTo>
                  <a:pt x="0" y="-1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Arc 13"/>
          <p:cNvSpPr>
            <a:spLocks/>
          </p:cNvSpPr>
          <p:nvPr/>
        </p:nvSpPr>
        <p:spPr bwMode="auto">
          <a:xfrm rot="10800000">
            <a:off x="1330325" y="3486150"/>
            <a:ext cx="1616075" cy="12255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lnTo>
                  <a:pt x="0" y="-1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1093788" y="3040063"/>
            <a:ext cx="1314450" cy="822325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Oval 15"/>
          <p:cNvSpPr>
            <a:spLocks noChangeArrowheads="1"/>
          </p:cNvSpPr>
          <p:nvPr/>
        </p:nvSpPr>
        <p:spPr bwMode="auto">
          <a:xfrm>
            <a:off x="1230313" y="3609975"/>
            <a:ext cx="190500" cy="190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Oval 17"/>
          <p:cNvSpPr>
            <a:spLocks noChangeArrowheads="1"/>
          </p:cNvSpPr>
          <p:nvPr/>
        </p:nvSpPr>
        <p:spPr bwMode="auto">
          <a:xfrm>
            <a:off x="1576388" y="3406775"/>
            <a:ext cx="190500" cy="1905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1909763" y="3190875"/>
            <a:ext cx="190500" cy="1905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Rechteck 23"/>
          <p:cNvSpPr/>
          <p:nvPr/>
        </p:nvSpPr>
        <p:spPr>
          <a:xfrm rot="5400000">
            <a:off x="7492253" y="2496463"/>
            <a:ext cx="563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2400" b="1" dirty="0">
                <a:latin typeface="Symbol" pitchFamily="18" charset="2"/>
              </a:rPr>
              <a:t>Û</a:t>
            </a:r>
            <a:endParaRPr lang="de-DE" altLang="de-DE" sz="2400" i="1" dirty="0"/>
          </a:p>
        </p:txBody>
      </p:sp>
      <p:sp>
        <p:nvSpPr>
          <p:cNvPr id="25" name="Rechteck 24"/>
          <p:cNvSpPr/>
          <p:nvPr/>
        </p:nvSpPr>
        <p:spPr>
          <a:xfrm>
            <a:off x="6992102" y="3019425"/>
            <a:ext cx="19473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GUT 1 IST EIN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GEWÖHNLICHES</a:t>
            </a:r>
            <a:b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GUT.</a:t>
            </a:r>
            <a:endParaRPr lang="de-DE" altLang="de-DE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2443246" y="2551836"/>
            <a:ext cx="13375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="1" baseline="-250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-PREIS-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KONSUM-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KURVE</a:t>
            </a:r>
            <a:endParaRPr lang="de-DE" altLang="de-DE" sz="1600" b="1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37587" y="1760872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192000" y="5549900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9" name="Rechteck 28"/>
          <p:cNvSpPr/>
          <p:nvPr/>
        </p:nvSpPr>
        <p:spPr>
          <a:xfrm>
            <a:off x="8153400" y="4826904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30" name="Rechteck 29"/>
          <p:cNvSpPr/>
          <p:nvPr/>
        </p:nvSpPr>
        <p:spPr>
          <a:xfrm>
            <a:off x="4948191" y="1856374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6343576" y="1716455"/>
            <a:ext cx="2399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FALLENDE NACHFRAGEKURVE.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8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Gewöhnliche Güter und Giffen- Güter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3738979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dirty="0">
                <a:ea typeface="ＭＳ Ｐゴシック" charset="-128"/>
              </a:rPr>
              <a:t/>
            </a:r>
            <a:br>
              <a:rPr lang="de-DE" altLang="de-DE" sz="1600" dirty="0">
                <a:ea typeface="ＭＳ Ｐゴシック" charset="-128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Gewöhnliches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Gut: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nachgefragte Menge steigt bei fallendem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Preis.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Giffen-Gut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: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Für </a:t>
            </a:r>
            <a:r>
              <a:rPr lang="de-DE" altLang="de-DE" sz="1600" b="0" i="1" dirty="0">
                <a:solidFill>
                  <a:schemeClr val="hlink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bestimmte Werte</a:t>
            </a:r>
            <a:r>
              <a:rPr lang="de-DE" altLang="de-DE" sz="1600" b="0" dirty="0">
                <a:solidFill>
                  <a:schemeClr val="hlink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seines Preises steigt die nachgefragte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Menge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bei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steigendem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Preis.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28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643408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 Giffen-Gut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000125" y="1738313"/>
            <a:ext cx="0" cy="37861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000125" y="5548313"/>
            <a:ext cx="3548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993775" y="2201863"/>
            <a:ext cx="3144838" cy="33623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993775" y="2217738"/>
            <a:ext cx="1774825" cy="33321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993775" y="2217738"/>
            <a:ext cx="749300" cy="33321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Arc 11"/>
          <p:cNvSpPr>
            <a:spLocks/>
          </p:cNvSpPr>
          <p:nvPr/>
        </p:nvSpPr>
        <p:spPr bwMode="auto">
          <a:xfrm rot="10320000">
            <a:off x="1455738" y="2092325"/>
            <a:ext cx="2552700" cy="1603375"/>
          </a:xfrm>
          <a:custGeom>
            <a:avLst/>
            <a:gdLst>
              <a:gd name="T0" fmla="*/ 2147483647 w 21600"/>
              <a:gd name="T1" fmla="*/ 0 h 20417"/>
              <a:gd name="T2" fmla="*/ 2147483647 w 21600"/>
              <a:gd name="T3" fmla="*/ 2147483647 h 20417"/>
              <a:gd name="T4" fmla="*/ 0 w 21600"/>
              <a:gd name="T5" fmla="*/ 2147483647 h 20417"/>
              <a:gd name="T6" fmla="*/ 0 60000 65536"/>
              <a:gd name="T7" fmla="*/ 0 60000 65536"/>
              <a:gd name="T8" fmla="*/ 0 60000 65536"/>
              <a:gd name="T9" fmla="*/ 0 w 21600"/>
              <a:gd name="T10" fmla="*/ 0 h 20417"/>
              <a:gd name="T11" fmla="*/ 21600 w 21600"/>
              <a:gd name="T12" fmla="*/ 20417 h 20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17" fill="none" extrusionOk="0">
                <a:moveTo>
                  <a:pt x="7049" y="-1"/>
                </a:moveTo>
                <a:cubicBezTo>
                  <a:pt x="15757" y="3006"/>
                  <a:pt x="21600" y="11204"/>
                  <a:pt x="21600" y="20417"/>
                </a:cubicBezTo>
              </a:path>
              <a:path w="21600" h="20417" stroke="0" extrusionOk="0">
                <a:moveTo>
                  <a:pt x="7049" y="-1"/>
                </a:moveTo>
                <a:cubicBezTo>
                  <a:pt x="15757" y="3006"/>
                  <a:pt x="21600" y="11204"/>
                  <a:pt x="21600" y="20417"/>
                </a:cubicBezTo>
                <a:lnTo>
                  <a:pt x="0" y="20417"/>
                </a:lnTo>
                <a:lnTo>
                  <a:pt x="7049" y="-1"/>
                </a:lnTo>
                <a:close/>
              </a:path>
            </a:pathLst>
          </a:custGeom>
          <a:noFill/>
          <a:ln w="25400" cap="rnd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Arc 12"/>
          <p:cNvSpPr>
            <a:spLocks/>
          </p:cNvSpPr>
          <p:nvPr/>
        </p:nvSpPr>
        <p:spPr bwMode="auto">
          <a:xfrm rot="10200000">
            <a:off x="1700213" y="2736850"/>
            <a:ext cx="3532187" cy="2293938"/>
          </a:xfrm>
          <a:custGeom>
            <a:avLst/>
            <a:gdLst>
              <a:gd name="T0" fmla="*/ 2147483647 w 21600"/>
              <a:gd name="T1" fmla="*/ 0 h 20419"/>
              <a:gd name="T2" fmla="*/ 2147483647 w 21600"/>
              <a:gd name="T3" fmla="*/ 2147483647 h 20419"/>
              <a:gd name="T4" fmla="*/ 0 w 21600"/>
              <a:gd name="T5" fmla="*/ 2147483647 h 20419"/>
              <a:gd name="T6" fmla="*/ 0 60000 65536"/>
              <a:gd name="T7" fmla="*/ 0 60000 65536"/>
              <a:gd name="T8" fmla="*/ 0 60000 65536"/>
              <a:gd name="T9" fmla="*/ 0 w 21600"/>
              <a:gd name="T10" fmla="*/ 0 h 20419"/>
              <a:gd name="T11" fmla="*/ 21600 w 21600"/>
              <a:gd name="T12" fmla="*/ 20419 h 204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19" fill="none" extrusionOk="0">
                <a:moveTo>
                  <a:pt x="7044" y="0"/>
                </a:moveTo>
                <a:cubicBezTo>
                  <a:pt x="15755" y="3005"/>
                  <a:pt x="21600" y="11204"/>
                  <a:pt x="21600" y="20419"/>
                </a:cubicBezTo>
              </a:path>
              <a:path w="21600" h="20419" stroke="0" extrusionOk="0">
                <a:moveTo>
                  <a:pt x="7044" y="0"/>
                </a:moveTo>
                <a:cubicBezTo>
                  <a:pt x="15755" y="3005"/>
                  <a:pt x="21600" y="11204"/>
                  <a:pt x="21600" y="20419"/>
                </a:cubicBezTo>
                <a:lnTo>
                  <a:pt x="0" y="20419"/>
                </a:lnTo>
                <a:lnTo>
                  <a:pt x="7044" y="0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>
            <a:off x="1298575" y="3262313"/>
            <a:ext cx="1023938" cy="1789112"/>
          </a:xfrm>
          <a:custGeom>
            <a:avLst/>
            <a:gdLst>
              <a:gd name="T0" fmla="*/ 0 w 645"/>
              <a:gd name="T1" fmla="*/ 0 h 1127"/>
              <a:gd name="T2" fmla="*/ 2147483647 w 645"/>
              <a:gd name="T3" fmla="*/ 2147483647 h 1127"/>
              <a:gd name="T4" fmla="*/ 2147483647 w 645"/>
              <a:gd name="T5" fmla="*/ 2147483647 h 1127"/>
              <a:gd name="T6" fmla="*/ 2147483647 w 645"/>
              <a:gd name="T7" fmla="*/ 2147483647 h 1127"/>
              <a:gd name="T8" fmla="*/ 2147483647 w 645"/>
              <a:gd name="T9" fmla="*/ 2147483647 h 1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5"/>
              <a:gd name="T16" fmla="*/ 0 h 1127"/>
              <a:gd name="T17" fmla="*/ 645 w 645"/>
              <a:gd name="T18" fmla="*/ 1127 h 1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5" h="1127">
                <a:moveTo>
                  <a:pt x="0" y="0"/>
                </a:moveTo>
                <a:cubicBezTo>
                  <a:pt x="11" y="110"/>
                  <a:pt x="23" y="220"/>
                  <a:pt x="46" y="318"/>
                </a:cubicBezTo>
                <a:cubicBezTo>
                  <a:pt x="69" y="416"/>
                  <a:pt x="86" y="493"/>
                  <a:pt x="136" y="591"/>
                </a:cubicBezTo>
                <a:cubicBezTo>
                  <a:pt x="186" y="689"/>
                  <a:pt x="261" y="820"/>
                  <a:pt x="346" y="909"/>
                </a:cubicBezTo>
                <a:cubicBezTo>
                  <a:pt x="431" y="998"/>
                  <a:pt x="538" y="1062"/>
                  <a:pt x="645" y="1127"/>
                </a:cubicBezTo>
              </a:path>
            </a:pathLst>
          </a:cu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>
            <a:off x="5362575" y="1905000"/>
            <a:ext cx="0" cy="28765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5362575" y="4805363"/>
            <a:ext cx="3190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5641975" y="2179638"/>
            <a:ext cx="773113" cy="2265362"/>
          </a:xfrm>
          <a:custGeom>
            <a:avLst/>
            <a:gdLst>
              <a:gd name="T0" fmla="*/ 0 w 487"/>
              <a:gd name="T1" fmla="*/ 0 h 1427"/>
              <a:gd name="T2" fmla="*/ 2147483647 w 487"/>
              <a:gd name="T3" fmla="*/ 2147483647 h 1427"/>
              <a:gd name="T4" fmla="*/ 2147483647 w 487"/>
              <a:gd name="T5" fmla="*/ 2147483647 h 1427"/>
              <a:gd name="T6" fmla="*/ 2147483647 w 487"/>
              <a:gd name="T7" fmla="*/ 2147483647 h 1427"/>
              <a:gd name="T8" fmla="*/ 2147483647 w 487"/>
              <a:gd name="T9" fmla="*/ 2147483647 h 1427"/>
              <a:gd name="T10" fmla="*/ 2147483647 w 487"/>
              <a:gd name="T11" fmla="*/ 2147483647 h 1427"/>
              <a:gd name="T12" fmla="*/ 2147483647 w 487"/>
              <a:gd name="T13" fmla="*/ 2147483647 h 14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"/>
              <a:gd name="T22" fmla="*/ 0 h 1427"/>
              <a:gd name="T23" fmla="*/ 487 w 487"/>
              <a:gd name="T24" fmla="*/ 1427 h 14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" h="1427">
                <a:moveTo>
                  <a:pt x="0" y="0"/>
                </a:moveTo>
                <a:cubicBezTo>
                  <a:pt x="36" y="7"/>
                  <a:pt x="73" y="14"/>
                  <a:pt x="137" y="73"/>
                </a:cubicBezTo>
                <a:cubicBezTo>
                  <a:pt x="201" y="132"/>
                  <a:pt x="326" y="248"/>
                  <a:pt x="382" y="354"/>
                </a:cubicBezTo>
                <a:cubicBezTo>
                  <a:pt x="438" y="460"/>
                  <a:pt x="459" y="607"/>
                  <a:pt x="473" y="709"/>
                </a:cubicBezTo>
                <a:cubicBezTo>
                  <a:pt x="487" y="811"/>
                  <a:pt x="482" y="873"/>
                  <a:pt x="464" y="964"/>
                </a:cubicBezTo>
                <a:cubicBezTo>
                  <a:pt x="446" y="1055"/>
                  <a:pt x="396" y="1177"/>
                  <a:pt x="364" y="1254"/>
                </a:cubicBezTo>
                <a:cubicBezTo>
                  <a:pt x="332" y="1331"/>
                  <a:pt x="288" y="1395"/>
                  <a:pt x="273" y="1427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Oval 29"/>
          <p:cNvSpPr>
            <a:spLocks noChangeArrowheads="1"/>
          </p:cNvSpPr>
          <p:nvPr/>
        </p:nvSpPr>
        <p:spPr bwMode="auto">
          <a:xfrm>
            <a:off x="6129338" y="4062413"/>
            <a:ext cx="190500" cy="1905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Oval 30"/>
          <p:cNvSpPr>
            <a:spLocks noChangeArrowheads="1"/>
          </p:cNvSpPr>
          <p:nvPr/>
        </p:nvSpPr>
        <p:spPr bwMode="auto">
          <a:xfrm>
            <a:off x="6288088" y="3221038"/>
            <a:ext cx="190500" cy="1905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5757863" y="2222500"/>
            <a:ext cx="190500" cy="190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1531938" y="2774950"/>
            <a:ext cx="190500" cy="1905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1096963" y="2482850"/>
            <a:ext cx="663575" cy="1370013"/>
          </a:xfrm>
          <a:custGeom>
            <a:avLst/>
            <a:gdLst>
              <a:gd name="T0" fmla="*/ 0 w 418"/>
              <a:gd name="T1" fmla="*/ 2147483647 h 863"/>
              <a:gd name="T2" fmla="*/ 2147483647 w 418"/>
              <a:gd name="T3" fmla="*/ 2147483647 h 863"/>
              <a:gd name="T4" fmla="*/ 2147483647 w 418"/>
              <a:gd name="T5" fmla="*/ 2147483647 h 863"/>
              <a:gd name="T6" fmla="*/ 2147483647 w 418"/>
              <a:gd name="T7" fmla="*/ 2147483647 h 863"/>
              <a:gd name="T8" fmla="*/ 2147483647 w 418"/>
              <a:gd name="T9" fmla="*/ 0 h 8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8"/>
              <a:gd name="T16" fmla="*/ 0 h 863"/>
              <a:gd name="T17" fmla="*/ 418 w 418"/>
              <a:gd name="T18" fmla="*/ 863 h 8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8" h="863">
                <a:moveTo>
                  <a:pt x="0" y="863"/>
                </a:moveTo>
                <a:cubicBezTo>
                  <a:pt x="49" y="854"/>
                  <a:pt x="98" y="845"/>
                  <a:pt x="163" y="818"/>
                </a:cubicBezTo>
                <a:cubicBezTo>
                  <a:pt x="228" y="791"/>
                  <a:pt x="364" y="795"/>
                  <a:pt x="391" y="700"/>
                </a:cubicBezTo>
                <a:cubicBezTo>
                  <a:pt x="418" y="605"/>
                  <a:pt x="350" y="362"/>
                  <a:pt x="327" y="245"/>
                </a:cubicBezTo>
                <a:cubicBezTo>
                  <a:pt x="304" y="128"/>
                  <a:pt x="279" y="64"/>
                  <a:pt x="254" y="0"/>
                </a:cubicBezTo>
              </a:path>
            </a:pathLst>
          </a:custGeom>
          <a:noFill/>
          <a:ln w="5715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1609725" y="3497263"/>
            <a:ext cx="190500" cy="1905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Oval 16"/>
          <p:cNvSpPr>
            <a:spLocks noChangeArrowheads="1"/>
          </p:cNvSpPr>
          <p:nvPr/>
        </p:nvSpPr>
        <p:spPr bwMode="auto">
          <a:xfrm>
            <a:off x="1257300" y="3676650"/>
            <a:ext cx="190500" cy="190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572962" y="1185053"/>
            <a:ext cx="2402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UND y KONSTANT.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129338" y="1582003"/>
            <a:ext cx="2769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NACHFRAGEKURVE HAT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EINEN POSITIVEN TEIL.</a:t>
            </a:r>
            <a:r>
              <a:rPr lang="en-US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6958012" y="3167856"/>
            <a:ext cx="1631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+mj-lt"/>
              </a:rPr>
              <a:t>GUT 1 IST EIN</a:t>
            </a:r>
            <a:br>
              <a:rPr lang="de-DE" altLang="de-DE" sz="1600" b="1" dirty="0" smtClean="0">
                <a:latin typeface="+mj-lt"/>
              </a:rPr>
            </a:br>
            <a:r>
              <a:rPr lang="de-DE" altLang="de-DE" sz="1600" b="1" dirty="0" smtClean="0">
                <a:solidFill>
                  <a:schemeClr val="tx2"/>
                </a:solidFill>
                <a:latin typeface="+mj-lt"/>
              </a:rPr>
              <a:t>GIFFEN-GUT</a:t>
            </a:r>
            <a:endParaRPr lang="de-DE" altLang="de-DE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0" name="Rechteck 29"/>
          <p:cNvSpPr/>
          <p:nvPr/>
        </p:nvSpPr>
        <p:spPr>
          <a:xfrm rot="16200000">
            <a:off x="7188546" y="2460505"/>
            <a:ext cx="612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3200" b="1" dirty="0">
                <a:latin typeface="Symbol" pitchFamily="18" charset="2"/>
              </a:rPr>
              <a:t>Û</a:t>
            </a:r>
            <a:endParaRPr lang="de-DE" altLang="de-DE" sz="3200" i="1" dirty="0"/>
          </a:p>
        </p:txBody>
      </p:sp>
      <p:sp>
        <p:nvSpPr>
          <p:cNvPr id="31" name="Rechteck 30"/>
          <p:cNvSpPr/>
          <p:nvPr/>
        </p:nvSpPr>
        <p:spPr>
          <a:xfrm>
            <a:off x="1800225" y="1900535"/>
            <a:ext cx="13736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</a:rPr>
              <a:t>p</a:t>
            </a:r>
            <a:r>
              <a:rPr lang="de-DE" altLang="de-DE" sz="1600" b="1" baseline="-25000" dirty="0" smtClean="0">
                <a:solidFill>
                  <a:srgbClr val="00CC00"/>
                </a:solidFill>
              </a:rPr>
              <a:t>1</a:t>
            </a:r>
            <a:r>
              <a:rPr lang="de-DE" altLang="de-DE" sz="1600" b="1" dirty="0" smtClean="0">
                <a:solidFill>
                  <a:srgbClr val="00CC00"/>
                </a:solidFill>
              </a:rPr>
              <a:t>-PREIS-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</a:rPr>
              <a:t>KONSUM-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</a:rPr>
              <a:t>KURVE</a:t>
            </a:r>
            <a:endParaRPr lang="de-DE" altLang="de-DE" sz="1600" b="1" dirty="0">
              <a:solidFill>
                <a:srgbClr val="00CC00"/>
              </a:solidFill>
            </a:endParaRPr>
          </a:p>
        </p:txBody>
      </p:sp>
      <p:sp>
        <p:nvSpPr>
          <p:cNvPr id="54272" name="Rechteck 54271"/>
          <p:cNvSpPr/>
          <p:nvPr/>
        </p:nvSpPr>
        <p:spPr>
          <a:xfrm>
            <a:off x="637587" y="1731258"/>
            <a:ext cx="356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/>
              <a:t>x</a:t>
            </a:r>
            <a:r>
              <a:rPr lang="en-US" altLang="de-DE" sz="1600" b="1" baseline="-25000" dirty="0"/>
              <a:t>2</a:t>
            </a:r>
          </a:p>
        </p:txBody>
      </p:sp>
      <p:sp>
        <p:nvSpPr>
          <p:cNvPr id="54273" name="Rechteck 54272"/>
          <p:cNvSpPr/>
          <p:nvPr/>
        </p:nvSpPr>
        <p:spPr>
          <a:xfrm>
            <a:off x="4143855" y="5574716"/>
            <a:ext cx="356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/>
              <a:t>x</a:t>
            </a:r>
            <a:r>
              <a:rPr lang="en-US" altLang="de-DE" sz="1600" b="1" baseline="-25000" dirty="0"/>
              <a:t>1</a:t>
            </a:r>
          </a:p>
        </p:txBody>
      </p:sp>
      <p:sp>
        <p:nvSpPr>
          <p:cNvPr id="54277" name="Rechteck 54276"/>
          <p:cNvSpPr/>
          <p:nvPr/>
        </p:nvSpPr>
        <p:spPr>
          <a:xfrm>
            <a:off x="4972725" y="1994076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b="1" dirty="0"/>
              <a:t>p</a:t>
            </a:r>
            <a:r>
              <a:rPr lang="en-US" altLang="de-DE" b="1" baseline="-25000" dirty="0"/>
              <a:t>1</a:t>
            </a:r>
            <a:endParaRPr lang="de-DE" b="1" dirty="0"/>
          </a:p>
        </p:txBody>
      </p:sp>
      <p:sp>
        <p:nvSpPr>
          <p:cNvPr id="54278" name="Rechteck 54277"/>
          <p:cNvSpPr/>
          <p:nvPr/>
        </p:nvSpPr>
        <p:spPr>
          <a:xfrm>
            <a:off x="8094670" y="4805363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/>
              <a:t>x</a:t>
            </a:r>
            <a:r>
              <a:rPr lang="en-US" altLang="de-DE" sz="1600" b="1" baseline="-25000" dirty="0"/>
              <a:t>1</a:t>
            </a:r>
            <a:r>
              <a:rPr lang="en-US" altLang="de-DE" sz="1600" b="1" dirty="0"/>
              <a:t>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637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980291"/>
            <a:ext cx="8695857" cy="497205"/>
          </a:xfrm>
        </p:spPr>
        <p:txBody>
          <a:bodyPr/>
          <a:lstStyle/>
          <a:p>
            <a:r>
              <a:rPr lang="de-DE" altLang="de-DE" dirty="0" smtClean="0">
                <a:ea typeface="ＭＳ Ｐゴシック" charset="-128"/>
              </a:rPr>
              <a:t>Kreuzpreis-Effekte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4774" y="1433015"/>
            <a:ext cx="8697417" cy="4558352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Erhöhung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 </a:t>
            </a:r>
            <a:endParaRPr lang="de-DE" altLang="de-DE" sz="1600" b="0" baseline="-2500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lvl="1" defTabSz="912813"/>
            <a:r>
              <a:rPr lang="de-DE" altLang="de-DE" sz="1600" cap="all" spc="5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die Nachfrage nach Gut 1 erhöht, dann ist Gut 1 ein Brutto-	Substitut für Gut 2</a:t>
            </a:r>
            <a:r>
              <a:rPr lang="de-DE" altLang="de-DE" sz="160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 </a:t>
            </a:r>
            <a:endParaRPr lang="de-DE" altLang="de-DE" sz="1600" cap="all" spc="5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lvl="1" defTabSz="912813"/>
            <a:r>
              <a:rPr lang="de-DE" altLang="de-DE" sz="1600" cap="all" spc="5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die Nachfrage nach Gut 1 senkt, dann ist Gut 1 ein Brutto-	Komplement für Gut 2</a:t>
            </a:r>
            <a:r>
              <a:rPr lang="de-DE" altLang="de-DE" sz="160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 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EIN BEISPIEL PERFEKTER KOMPLEMENTE: </a:t>
            </a:r>
          </a:p>
          <a:p>
            <a:pPr lvl="1"/>
            <a:endParaRPr lang="de-DE" alt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DAHER IST </a:t>
            </a:r>
          </a:p>
          <a:p>
            <a:pPr lvl="1"/>
            <a:endParaRPr lang="de-DE" alt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Gut 2 ist daher ein Brutto-Komplement für Gut 1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3340595"/>
              </p:ext>
            </p:extLst>
          </p:nvPr>
        </p:nvGraphicFramePr>
        <p:xfrm>
          <a:off x="3534770" y="3643953"/>
          <a:ext cx="1733266" cy="668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54" name="Formel" r:id="rId3" imgW="1847805" imgH="857369" progId="Equation.3">
                  <p:embed/>
                </p:oleObj>
              </mc:Choice>
              <mc:Fallback>
                <p:oleObj name="Formel" r:id="rId3" imgW="1847805" imgH="85736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770" y="3643953"/>
                        <a:ext cx="1733266" cy="6687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1659255"/>
              </p:ext>
            </p:extLst>
          </p:nvPr>
        </p:nvGraphicFramePr>
        <p:xfrm>
          <a:off x="2308805" y="4449170"/>
          <a:ext cx="2836400" cy="873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55" name="Formel" r:id="rId5" imgW="3486195" imgH="1114365" progId="Equation.3">
                  <p:embed/>
                </p:oleObj>
              </mc:Choice>
              <mc:Fallback>
                <p:oleObj name="Formel" r:id="rId5" imgW="3486195" imgH="111436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8805" y="4449170"/>
                        <a:ext cx="2836400" cy="8734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03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0968" y="944197"/>
            <a:ext cx="8695857" cy="376603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Kreuzpreis-Effekte: Komplemente – 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>
            <a:off x="1866900" y="5133975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866900" y="1628775"/>
            <a:ext cx="0" cy="3505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Arc 20"/>
          <p:cNvSpPr>
            <a:spLocks/>
          </p:cNvSpPr>
          <p:nvPr/>
        </p:nvSpPr>
        <p:spPr bwMode="auto">
          <a:xfrm rot="120000">
            <a:off x="2049463" y="1930400"/>
            <a:ext cx="3048000" cy="3209925"/>
          </a:xfrm>
          <a:custGeom>
            <a:avLst/>
            <a:gdLst>
              <a:gd name="T0" fmla="*/ 2147483647 w 21600"/>
              <a:gd name="T1" fmla="*/ 2147483647 h 19675"/>
              <a:gd name="T2" fmla="*/ 0 w 21600"/>
              <a:gd name="T3" fmla="*/ 0 h 19675"/>
              <a:gd name="T4" fmla="*/ 2147483647 w 21600"/>
              <a:gd name="T5" fmla="*/ 2147483647 h 19675"/>
              <a:gd name="T6" fmla="*/ 0 60000 65536"/>
              <a:gd name="T7" fmla="*/ 0 60000 65536"/>
              <a:gd name="T8" fmla="*/ 0 60000 65536"/>
              <a:gd name="T9" fmla="*/ 0 w 21600"/>
              <a:gd name="T10" fmla="*/ 0 h 19675"/>
              <a:gd name="T11" fmla="*/ 21600 w 21600"/>
              <a:gd name="T12" fmla="*/ 19675 h 196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675" fill="none" extrusionOk="0">
                <a:moveTo>
                  <a:pt x="12664" y="19675"/>
                </a:moveTo>
                <a:cubicBezTo>
                  <a:pt x="4952" y="16170"/>
                  <a:pt x="0" y="8481"/>
                  <a:pt x="0" y="10"/>
                </a:cubicBezTo>
                <a:cubicBezTo>
                  <a:pt x="0" y="6"/>
                  <a:pt x="0" y="3"/>
                  <a:pt x="0" y="0"/>
                </a:cubicBezTo>
              </a:path>
              <a:path w="21600" h="19675" stroke="0" extrusionOk="0">
                <a:moveTo>
                  <a:pt x="12664" y="19675"/>
                </a:moveTo>
                <a:cubicBezTo>
                  <a:pt x="4952" y="16170"/>
                  <a:pt x="0" y="8481"/>
                  <a:pt x="0" y="10"/>
                </a:cubicBezTo>
                <a:cubicBezTo>
                  <a:pt x="0" y="6"/>
                  <a:pt x="0" y="3"/>
                  <a:pt x="0" y="0"/>
                </a:cubicBezTo>
                <a:lnTo>
                  <a:pt x="21600" y="10"/>
                </a:lnTo>
                <a:lnTo>
                  <a:pt x="12664" y="19675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Arc 19"/>
          <p:cNvSpPr>
            <a:spLocks/>
          </p:cNvSpPr>
          <p:nvPr/>
        </p:nvSpPr>
        <p:spPr bwMode="auto">
          <a:xfrm rot="21360000">
            <a:off x="2547938" y="1978025"/>
            <a:ext cx="3048000" cy="3178175"/>
          </a:xfrm>
          <a:custGeom>
            <a:avLst/>
            <a:gdLst>
              <a:gd name="T0" fmla="*/ 2147483647 w 21600"/>
              <a:gd name="T1" fmla="*/ 2147483647 h 19481"/>
              <a:gd name="T2" fmla="*/ 0 w 21600"/>
              <a:gd name="T3" fmla="*/ 0 h 19481"/>
              <a:gd name="T4" fmla="*/ 2147483647 w 21600"/>
              <a:gd name="T5" fmla="*/ 2147483647 h 19481"/>
              <a:gd name="T6" fmla="*/ 0 60000 65536"/>
              <a:gd name="T7" fmla="*/ 0 60000 65536"/>
              <a:gd name="T8" fmla="*/ 0 60000 65536"/>
              <a:gd name="T9" fmla="*/ 0 w 21600"/>
              <a:gd name="T10" fmla="*/ 0 h 19481"/>
              <a:gd name="T11" fmla="*/ 21600 w 21600"/>
              <a:gd name="T12" fmla="*/ 19481 h 194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481" fill="none" extrusionOk="0">
                <a:moveTo>
                  <a:pt x="12249" y="19480"/>
                </a:moveTo>
                <a:cubicBezTo>
                  <a:pt x="4762" y="15885"/>
                  <a:pt x="0" y="8315"/>
                  <a:pt x="0" y="10"/>
                </a:cubicBezTo>
                <a:cubicBezTo>
                  <a:pt x="0" y="6"/>
                  <a:pt x="0" y="3"/>
                  <a:pt x="0" y="0"/>
                </a:cubicBezTo>
              </a:path>
              <a:path w="21600" h="19481" stroke="0" extrusionOk="0">
                <a:moveTo>
                  <a:pt x="12249" y="19480"/>
                </a:moveTo>
                <a:cubicBezTo>
                  <a:pt x="4762" y="15885"/>
                  <a:pt x="0" y="8315"/>
                  <a:pt x="0" y="10"/>
                </a:cubicBezTo>
                <a:cubicBezTo>
                  <a:pt x="0" y="6"/>
                  <a:pt x="0" y="3"/>
                  <a:pt x="0" y="0"/>
                </a:cubicBezTo>
                <a:lnTo>
                  <a:pt x="21600" y="10"/>
                </a:lnTo>
                <a:lnTo>
                  <a:pt x="12249" y="19480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>
            <a:off x="1866899" y="2589213"/>
            <a:ext cx="686257" cy="11112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1868488" y="3697288"/>
            <a:ext cx="10699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>
            <a:off x="1882775" y="4432300"/>
            <a:ext cx="1589088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2519363" y="2600325"/>
            <a:ext cx="0" cy="2540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2938463" y="3697288"/>
            <a:ext cx="0" cy="144303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3432175" y="4432300"/>
            <a:ext cx="0" cy="7080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22"/>
          <p:cNvSpPr>
            <a:spLocks noChangeArrowheads="1"/>
          </p:cNvSpPr>
          <p:nvPr/>
        </p:nvSpPr>
        <p:spPr bwMode="auto">
          <a:xfrm>
            <a:off x="2093913" y="2525713"/>
            <a:ext cx="144462" cy="1444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444750" y="3635375"/>
            <a:ext cx="144463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2884488" y="4362450"/>
            <a:ext cx="144462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2484438" y="5132279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2903538" y="5120721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3395663" y="5083175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499492" y="1654496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913320" y="5120721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25" name="Rechteck 24"/>
          <p:cNvSpPr/>
          <p:nvPr/>
        </p:nvSpPr>
        <p:spPr>
          <a:xfrm>
            <a:off x="1282045" y="2413278"/>
            <a:ext cx="5436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92769" y="3528011"/>
            <a:ext cx="4900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446437" y="4265404"/>
            <a:ext cx="4427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715821"/>
              </p:ext>
            </p:extLst>
          </p:nvPr>
        </p:nvGraphicFramePr>
        <p:xfrm>
          <a:off x="3589338" y="5289998"/>
          <a:ext cx="320925" cy="617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1" name="Formel" r:id="rId3" imgW="400184" imgH="866689" progId="Equation.3">
                  <p:embed/>
                </p:oleObj>
              </mc:Choice>
              <mc:Fallback>
                <p:oleObj name="Formel" r:id="rId3" imgW="400184" imgH="866689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338" y="5289998"/>
                        <a:ext cx="320925" cy="6175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/>
        </p:nvSpPr>
        <p:spPr>
          <a:xfrm>
            <a:off x="3945989" y="2078793"/>
            <a:ext cx="35141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ERHÖHUNG DES PREISES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VON GUT 2 VON p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 AUF p</a:t>
            </a:r>
            <a:r>
              <a:rPr lang="de-DE" altLang="ja-JP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VERSCHIEBT DIE NACHFRAGE-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KURVE FÜR GUT </a:t>
            </a: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NACH INNEN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GUT 2 IS DAHER EIN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KOMPLEMENT FÜR GUT 1. 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03839" y="1447800"/>
            <a:ext cx="8697417" cy="466407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694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3000" y="775754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Kreuzpreis-Effekte – </a:t>
            </a:r>
            <a:r>
              <a:rPr lang="de-DE" altLang="de-DE" dirty="0" smtClean="0">
                <a:ea typeface="ＭＳ Ｐゴシック" charset="-128"/>
              </a:rPr>
              <a:t>Cobb-Douglas </a:t>
            </a:r>
            <a:r>
              <a:rPr lang="de-DE" altLang="de-DE" dirty="0">
                <a:ea typeface="ＭＳ Ｐゴシック" charset="-128"/>
              </a:rPr>
              <a:t>Nachfrage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99095" y="1455822"/>
            <a:ext cx="8697417" cy="4817144"/>
          </a:xfrm>
        </p:spPr>
        <p:txBody>
          <a:bodyPr/>
          <a:lstStyle/>
          <a:p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 Cobb-Douglas Beispiel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de-DE" altLang="de-DE" sz="1600" dirty="0"/>
          </a:p>
          <a:p>
            <a:endParaRPr lang="de-DE" dirty="0" smtClean="0"/>
          </a:p>
          <a:p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somit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9445138"/>
              </p:ext>
            </p:extLst>
          </p:nvPr>
        </p:nvGraphicFramePr>
        <p:xfrm>
          <a:off x="3267635" y="2053385"/>
          <a:ext cx="2027425" cy="85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0" name="Formel" r:id="rId3" imgW="914400" imgH="431640" progId="Equation.3">
                  <p:embed/>
                </p:oleObj>
              </mc:Choice>
              <mc:Fallback>
                <p:oleObj name="Formel" r:id="rId3" imgW="914400" imgH="4316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7635" y="2053385"/>
                        <a:ext cx="2027425" cy="8511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296484"/>
              </p:ext>
            </p:extLst>
          </p:nvPr>
        </p:nvGraphicFramePr>
        <p:xfrm>
          <a:off x="3597442" y="3302758"/>
          <a:ext cx="1124684" cy="775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1" name="Equation" r:id="rId5" imgW="1285897" imgH="981029" progId="Equation.3">
                  <p:embed/>
                </p:oleObj>
              </mc:Choice>
              <mc:Fallback>
                <p:oleObj name="Equation" r:id="rId5" imgW="1285897" imgH="981029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442" y="3302758"/>
                        <a:ext cx="1124684" cy="7759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1165056" y="4694277"/>
            <a:ext cx="57170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DAHER IST GUT 1 WEDER EIN BRUTTO-KOMPLEMENT NOCH EIN BRUTTO-SUBSTITUT FÜR GUT 2.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52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1663" y="1002349"/>
            <a:ext cx="8695857" cy="369251"/>
          </a:xfrm>
        </p:spPr>
        <p:txBody>
          <a:bodyPr/>
          <a:lstStyle/>
          <a:p>
            <a:r>
              <a:rPr lang="de-DE" altLang="de-DE" dirty="0" smtClean="0">
                <a:solidFill>
                  <a:schemeClr val="tx2"/>
                </a:solidFill>
                <a:latin typeface="Times New Roman" pitchFamily="18" charset="0"/>
              </a:rPr>
              <a:t>Preisänderungen</a:t>
            </a:r>
            <a: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dirty="0">
                <a:solidFill>
                  <a:schemeClr val="tx2"/>
                </a:solidFill>
                <a:latin typeface="Times New Roman" pitchFamily="18" charset="0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1524002" y="2379978"/>
            <a:ext cx="47624" cy="312706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>
            <a:off x="1590675" y="5507037"/>
            <a:ext cx="3904567" cy="1349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36"/>
          <p:cNvSpPr>
            <a:spLocks noChangeShapeType="1"/>
          </p:cNvSpPr>
          <p:nvPr/>
        </p:nvSpPr>
        <p:spPr bwMode="auto">
          <a:xfrm>
            <a:off x="1590675" y="2747963"/>
            <a:ext cx="3462338" cy="2806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1571625" y="2738438"/>
            <a:ext cx="1720850" cy="28209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38"/>
          <p:cNvSpPr>
            <a:spLocks noChangeShapeType="1"/>
          </p:cNvSpPr>
          <p:nvPr/>
        </p:nvSpPr>
        <p:spPr bwMode="auto">
          <a:xfrm>
            <a:off x="1570038" y="2747963"/>
            <a:ext cx="857250" cy="2825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39"/>
          <p:cNvSpPr>
            <a:spLocks noChangeShapeType="1"/>
          </p:cNvSpPr>
          <p:nvPr/>
        </p:nvSpPr>
        <p:spPr bwMode="auto">
          <a:xfrm>
            <a:off x="3311525" y="4133850"/>
            <a:ext cx="0" cy="13843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Oval 44"/>
          <p:cNvSpPr>
            <a:spLocks noChangeArrowheads="1"/>
          </p:cNvSpPr>
          <p:nvPr/>
        </p:nvSpPr>
        <p:spPr bwMode="auto">
          <a:xfrm>
            <a:off x="3244850" y="4030663"/>
            <a:ext cx="130175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40"/>
          <p:cNvSpPr>
            <a:spLocks noChangeShapeType="1"/>
          </p:cNvSpPr>
          <p:nvPr/>
        </p:nvSpPr>
        <p:spPr bwMode="auto">
          <a:xfrm>
            <a:off x="2417763" y="4133850"/>
            <a:ext cx="0" cy="13906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41"/>
          <p:cNvSpPr>
            <a:spLocks noChangeShapeType="1"/>
          </p:cNvSpPr>
          <p:nvPr/>
        </p:nvSpPr>
        <p:spPr bwMode="auto">
          <a:xfrm>
            <a:off x="1984375" y="4105275"/>
            <a:ext cx="0" cy="14192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42"/>
          <p:cNvSpPr>
            <a:spLocks noChangeArrowheads="1"/>
          </p:cNvSpPr>
          <p:nvPr/>
        </p:nvSpPr>
        <p:spPr bwMode="auto">
          <a:xfrm>
            <a:off x="2351088" y="4025900"/>
            <a:ext cx="144462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Oval 43"/>
          <p:cNvSpPr>
            <a:spLocks noChangeArrowheads="1"/>
          </p:cNvSpPr>
          <p:nvPr/>
        </p:nvSpPr>
        <p:spPr bwMode="auto">
          <a:xfrm>
            <a:off x="1916113" y="40227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5178425" y="1001650"/>
            <a:ext cx="21030" cy="2994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H="1">
            <a:off x="5164138" y="3983038"/>
            <a:ext cx="3505200" cy="25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Arc 35"/>
          <p:cNvSpPr>
            <a:spLocks/>
          </p:cNvSpPr>
          <p:nvPr/>
        </p:nvSpPr>
        <p:spPr bwMode="auto">
          <a:xfrm rot="11400000">
            <a:off x="5719763" y="568325"/>
            <a:ext cx="2668587" cy="2819400"/>
          </a:xfrm>
          <a:custGeom>
            <a:avLst/>
            <a:gdLst>
              <a:gd name="T0" fmla="*/ 0 w 21046"/>
              <a:gd name="T1" fmla="*/ 0 h 21600"/>
              <a:gd name="T2" fmla="*/ 2147483647 w 21046"/>
              <a:gd name="T3" fmla="*/ 2147483647 h 21600"/>
              <a:gd name="T4" fmla="*/ 2147483647 w 21046"/>
              <a:gd name="T5" fmla="*/ 2147483647 h 21600"/>
              <a:gd name="T6" fmla="*/ 0 60000 65536"/>
              <a:gd name="T7" fmla="*/ 0 60000 65536"/>
              <a:gd name="T8" fmla="*/ 0 60000 65536"/>
              <a:gd name="T9" fmla="*/ 0 w 21046"/>
              <a:gd name="T10" fmla="*/ 0 h 21600"/>
              <a:gd name="T11" fmla="*/ 21046 w 2104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46" h="21600" fill="none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0048" y="-1"/>
                  <a:pt x="18762" y="6911"/>
                  <a:pt x="21046" y="16683"/>
                </a:cubicBezTo>
              </a:path>
              <a:path w="21046" h="21600" stroke="0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0048" y="-1"/>
                  <a:pt x="18762" y="6911"/>
                  <a:pt x="21046" y="16683"/>
                </a:cubicBezTo>
                <a:lnTo>
                  <a:pt x="13" y="21600"/>
                </a:lnTo>
                <a:lnTo>
                  <a:pt x="0" y="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5178425" y="1481138"/>
            <a:ext cx="7651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5178425" y="2578100"/>
            <a:ext cx="129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192713" y="3313113"/>
            <a:ext cx="21494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>
            <a:off x="5943600" y="1481138"/>
            <a:ext cx="0" cy="2540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477000" y="2578100"/>
            <a:ext cx="0" cy="14430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7342188" y="3313113"/>
            <a:ext cx="0" cy="7080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Oval 45"/>
          <p:cNvSpPr>
            <a:spLocks noChangeArrowheads="1"/>
          </p:cNvSpPr>
          <p:nvPr/>
        </p:nvSpPr>
        <p:spPr bwMode="auto">
          <a:xfrm>
            <a:off x="7264400" y="3225800"/>
            <a:ext cx="144463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Oval 46"/>
          <p:cNvSpPr>
            <a:spLocks noChangeArrowheads="1"/>
          </p:cNvSpPr>
          <p:nvPr/>
        </p:nvSpPr>
        <p:spPr bwMode="auto">
          <a:xfrm>
            <a:off x="6405563" y="2524125"/>
            <a:ext cx="123825" cy="123825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Oval 47"/>
          <p:cNvSpPr>
            <a:spLocks noChangeArrowheads="1"/>
          </p:cNvSpPr>
          <p:nvPr/>
        </p:nvSpPr>
        <p:spPr bwMode="auto">
          <a:xfrm>
            <a:off x="5870575" y="1428750"/>
            <a:ext cx="123825" cy="123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227927" y="1610608"/>
            <a:ext cx="22706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de-DE" altLang="de-DE" sz="1600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de-DE" altLang="de-DE" sz="16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</a:t>
            </a:r>
            <a:r>
              <a:rPr lang="de-DE" altLang="de-DE" sz="1600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UND y KONSTANT.</a:t>
            </a:r>
            <a:endParaRPr lang="de-DE" altLang="de-DE" sz="1600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153122" y="2321808"/>
            <a:ext cx="397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endParaRPr lang="en-US" altLang="de-DE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5240919" y="5576888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8366649" y="3994509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b="1" dirty="0"/>
              <a:t>*</a:t>
            </a:r>
          </a:p>
        </p:txBody>
      </p:sp>
      <p:sp>
        <p:nvSpPr>
          <p:cNvPr id="37" name="Rechteck 36"/>
          <p:cNvSpPr/>
          <p:nvPr/>
        </p:nvSpPr>
        <p:spPr>
          <a:xfrm>
            <a:off x="4711219" y="813872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6529388" y="1465023"/>
            <a:ext cx="25685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GEWÖHNLICHE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NACHFRAGEKURVE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FÜR GUT 1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52055" y="5539581"/>
            <a:ext cx="950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3039170" y="5602288"/>
            <a:ext cx="849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2007820" y="5786954"/>
            <a:ext cx="9019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val 24"/>
          <p:cNvSpPr>
            <a:spLocks noChangeArrowheads="1"/>
          </p:cNvSpPr>
          <p:nvPr/>
        </p:nvSpPr>
        <p:spPr bwMode="auto">
          <a:xfrm>
            <a:off x="58848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46" name="Oval 25"/>
          <p:cNvSpPr>
            <a:spLocks noChangeArrowheads="1"/>
          </p:cNvSpPr>
          <p:nvPr/>
        </p:nvSpPr>
        <p:spPr bwMode="auto">
          <a:xfrm>
            <a:off x="64182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47" name="Oval 26"/>
          <p:cNvSpPr>
            <a:spLocks noChangeArrowheads="1"/>
          </p:cNvSpPr>
          <p:nvPr/>
        </p:nvSpPr>
        <p:spPr bwMode="auto">
          <a:xfrm>
            <a:off x="72818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3" name="Rechteck 2"/>
          <p:cNvSpPr/>
          <p:nvPr/>
        </p:nvSpPr>
        <p:spPr>
          <a:xfrm>
            <a:off x="3292475" y="3040658"/>
            <a:ext cx="1360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PREIS-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KONSUM-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KURVE</a:t>
            </a:r>
            <a:endParaRPr lang="en-US" altLang="de-DE" sz="1600" b="1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Arc 43"/>
          <p:cNvSpPr>
            <a:spLocks/>
          </p:cNvSpPr>
          <p:nvPr/>
        </p:nvSpPr>
        <p:spPr bwMode="auto">
          <a:xfrm rot="240000">
            <a:off x="1644650" y="4046538"/>
            <a:ext cx="2106613" cy="27463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6"/>
                  <a:pt x="9660" y="8"/>
                  <a:pt x="21584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6"/>
                  <a:pt x="9660" y="8"/>
                  <a:pt x="21584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50800" cap="rnd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3" name="Rechteck 42"/>
          <p:cNvSpPr/>
          <p:nvPr/>
        </p:nvSpPr>
        <p:spPr>
          <a:xfrm>
            <a:off x="4542769" y="1331823"/>
            <a:ext cx="5429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4647891" y="2381806"/>
            <a:ext cx="4928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4719603" y="3244334"/>
            <a:ext cx="4427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5049691" y="4030663"/>
            <a:ext cx="9556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7052024" y="3993651"/>
            <a:ext cx="8483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097798" y="4009137"/>
            <a:ext cx="9019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Arc 11"/>
          <p:cNvSpPr>
            <a:spLocks/>
          </p:cNvSpPr>
          <p:nvPr/>
        </p:nvSpPr>
        <p:spPr bwMode="auto">
          <a:xfrm rot="10800000">
            <a:off x="2689119" y="4287159"/>
            <a:ext cx="809625" cy="214313"/>
          </a:xfrm>
          <a:custGeom>
            <a:avLst/>
            <a:gdLst>
              <a:gd name="T0" fmla="*/ 0 w 21600"/>
              <a:gd name="T1" fmla="*/ 2076957577 h 21600"/>
              <a:gd name="T2" fmla="*/ 2147483647 w 21600"/>
              <a:gd name="T3" fmla="*/ 0 h 21600"/>
              <a:gd name="T4" fmla="*/ 2147483647 w 21600"/>
              <a:gd name="T5" fmla="*/ 207695757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87"/>
                  <a:pt x="9645" y="23"/>
                  <a:pt x="21558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87"/>
                  <a:pt x="9645" y="23"/>
                  <a:pt x="21558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54" name="Arc 13"/>
          <p:cNvSpPr>
            <a:spLocks/>
          </p:cNvSpPr>
          <p:nvPr/>
        </p:nvSpPr>
        <p:spPr bwMode="auto">
          <a:xfrm rot="10800000">
            <a:off x="2220974" y="4814887"/>
            <a:ext cx="561975" cy="158750"/>
          </a:xfrm>
          <a:custGeom>
            <a:avLst/>
            <a:gdLst>
              <a:gd name="T0" fmla="*/ 0 w 21600"/>
              <a:gd name="T1" fmla="*/ 463184096 h 21600"/>
              <a:gd name="T2" fmla="*/ 2147483647 w 21600"/>
              <a:gd name="T3" fmla="*/ 0 h 21600"/>
              <a:gd name="T4" fmla="*/ 2147483647 w 21600"/>
              <a:gd name="T5" fmla="*/ 46318409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94"/>
                  <a:pt x="9633" y="33"/>
                  <a:pt x="21539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94"/>
                  <a:pt x="9633" y="33"/>
                  <a:pt x="21539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40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Preis-Konsumkurve und Nachfragekurve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3643551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dirty="0">
                <a:ea typeface="ＭＳ Ｐゴシック" charset="-128"/>
              </a:rPr>
              <a:t/>
            </a:r>
            <a:br>
              <a:rPr lang="de-DE" altLang="de-DE" dirty="0">
                <a:ea typeface="ＭＳ Ｐゴシック" charset="-128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Kurve aller Nutzen maximierenden Bündel bei Änderungen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–            und bei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Konstanz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und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–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wird als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solidFill>
                  <a:srgbClr val="00CC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Preis-Konsumkurve </a:t>
            </a:r>
            <a:r>
              <a:rPr lang="de-DE" altLang="de-DE" sz="1600" b="0" dirty="0">
                <a:solidFill>
                  <a:srgbClr val="00CC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für </a:t>
            </a:r>
            <a:r>
              <a:rPr lang="de-DE" altLang="de-DE" sz="1600" b="0" cap="none" dirty="0" smtClean="0">
                <a:solidFill>
                  <a:srgbClr val="00CC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 smtClean="0">
                <a:solidFill>
                  <a:srgbClr val="00CC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bezeichnet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Grafik der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-Koordinaten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der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-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Preis-Konsumkurve gegen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ist die </a:t>
            </a:r>
            <a:r>
              <a:rPr lang="de-DE" altLang="de-DE" sz="1600" b="0" dirty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gewöhnliche Nachfragekurve für Gut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78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9763" y="1103949"/>
            <a:ext cx="8695857" cy="369251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Cobb-Douglas Nachfrage- und Preis-Konsumkurven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14500"/>
            <a:ext cx="8697417" cy="4486276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Nehmen wir </a:t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Dann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sind die gewöhnlichen Nachfragefunktionen für Gut 1 und Gut 2</a:t>
            </a:r>
            <a:endParaRPr lang="de-DE" alt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Beachte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, dass sich </a:t>
            </a:r>
            <a:r>
              <a:rPr lang="de-DE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de-DE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nicht ändert, daher ist die </a:t>
            </a:r>
            <a:r>
              <a:rPr lang="de-DE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-Preis-Konsumkurve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eine  </a:t>
            </a:r>
            <a:r>
              <a:rPr lang="de-DE" altLang="de-DE" sz="1600" b="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horizontale Gerade 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und die gewöhnliche Nachfragefunktion für Gut 1 ist eine</a:t>
            </a:r>
            <a:b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rechtwinkelige </a:t>
            </a:r>
            <a:r>
              <a:rPr lang="de-DE" altLang="de-DE" sz="1600" b="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Hyperbel</a:t>
            </a:r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1492855"/>
              </p:ext>
            </p:extLst>
          </p:nvPr>
        </p:nvGraphicFramePr>
        <p:xfrm>
          <a:off x="2718471" y="3217102"/>
          <a:ext cx="2366750" cy="532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2" name="Formel" r:id="rId3" imgW="3733979" imgH="876366" progId="Equation.3">
                  <p:embed/>
                </p:oleObj>
              </mc:Choice>
              <mc:Fallback>
                <p:oleObj name="Formel" r:id="rId3" imgW="3733979" imgH="87636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8471" y="3217102"/>
                        <a:ext cx="2366750" cy="532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5730644"/>
              </p:ext>
            </p:extLst>
          </p:nvPr>
        </p:nvGraphicFramePr>
        <p:xfrm>
          <a:off x="2692296" y="3919428"/>
          <a:ext cx="2506876" cy="563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" name="Formel" r:id="rId5" imgW="3914708" imgH="876366" progId="Equation.3">
                  <p:embed/>
                </p:oleObj>
              </mc:Choice>
              <mc:Fallback>
                <p:oleObj name="Formel" r:id="rId5" imgW="3914708" imgH="876366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296" y="3919428"/>
                        <a:ext cx="2506876" cy="5636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9649725"/>
              </p:ext>
            </p:extLst>
          </p:nvPr>
        </p:nvGraphicFramePr>
        <p:xfrm>
          <a:off x="2766165" y="2050441"/>
          <a:ext cx="1966586" cy="338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" name="Formel" r:id="rId7" imgW="2647816" imgH="495353" progId="Equation.3">
                  <p:embed/>
                </p:oleObj>
              </mc:Choice>
              <mc:Fallback>
                <p:oleObj name="Formel" r:id="rId7" imgW="2647816" imgH="495353" progId="Equation.3">
                  <p:embed/>
                  <p:pic>
                    <p:nvPicPr>
                      <p:cNvPr id="0" name="Objek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6165" y="2050441"/>
                        <a:ext cx="1966586" cy="338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995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1663" y="1002349"/>
            <a:ext cx="8695857" cy="369251"/>
          </a:xfrm>
        </p:spPr>
        <p:txBody>
          <a:bodyPr/>
          <a:lstStyle/>
          <a:p>
            <a:r>
              <a:rPr lang="de-DE" altLang="de-DE" sz="1600" dirty="0" smtClean="0">
                <a:solidFill>
                  <a:schemeClr val="tx2"/>
                </a:solidFill>
                <a:latin typeface="Times New Roman" pitchFamily="18" charset="0"/>
              </a:rPr>
              <a:t>Cobb-Douglas-Preisänderungen</a:t>
            </a:r>
            <a:r>
              <a:rPr lang="de-DE" altLang="de-DE" sz="1600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sz="1600" dirty="0">
                <a:solidFill>
                  <a:schemeClr val="tx2"/>
                </a:solidFill>
                <a:latin typeface="Times New Roman" pitchFamily="18" charset="0"/>
              </a:rPr>
            </a:br>
            <a:endParaRPr lang="de-DE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847454" y="6567803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1571624" y="2379978"/>
            <a:ext cx="28343" cy="313763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 flipV="1">
            <a:off x="1590675" y="5520530"/>
            <a:ext cx="3904567" cy="396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36"/>
          <p:cNvSpPr>
            <a:spLocks noChangeShapeType="1"/>
          </p:cNvSpPr>
          <p:nvPr/>
        </p:nvSpPr>
        <p:spPr bwMode="auto">
          <a:xfrm>
            <a:off x="1590675" y="2747963"/>
            <a:ext cx="3449639" cy="2776536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1571625" y="2738438"/>
            <a:ext cx="1720850" cy="28209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38"/>
          <p:cNvSpPr>
            <a:spLocks noChangeShapeType="1"/>
          </p:cNvSpPr>
          <p:nvPr/>
        </p:nvSpPr>
        <p:spPr bwMode="auto">
          <a:xfrm>
            <a:off x="1570038" y="2747963"/>
            <a:ext cx="857250" cy="2825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 flipH="1">
            <a:off x="1570037" y="4106863"/>
            <a:ext cx="1722437" cy="0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39"/>
          <p:cNvSpPr>
            <a:spLocks noChangeShapeType="1"/>
          </p:cNvSpPr>
          <p:nvPr/>
        </p:nvSpPr>
        <p:spPr bwMode="auto">
          <a:xfrm>
            <a:off x="3311525" y="4133850"/>
            <a:ext cx="0" cy="13843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Oval 44"/>
          <p:cNvSpPr>
            <a:spLocks noChangeArrowheads="1"/>
          </p:cNvSpPr>
          <p:nvPr/>
        </p:nvSpPr>
        <p:spPr bwMode="auto">
          <a:xfrm>
            <a:off x="3244850" y="4030663"/>
            <a:ext cx="130175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40"/>
          <p:cNvSpPr>
            <a:spLocks noChangeShapeType="1"/>
          </p:cNvSpPr>
          <p:nvPr/>
        </p:nvSpPr>
        <p:spPr bwMode="auto">
          <a:xfrm>
            <a:off x="2417763" y="4133850"/>
            <a:ext cx="0" cy="13906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41"/>
          <p:cNvSpPr>
            <a:spLocks noChangeShapeType="1"/>
          </p:cNvSpPr>
          <p:nvPr/>
        </p:nvSpPr>
        <p:spPr bwMode="auto">
          <a:xfrm>
            <a:off x="1984375" y="4105275"/>
            <a:ext cx="0" cy="14192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42"/>
          <p:cNvSpPr>
            <a:spLocks noChangeArrowheads="1"/>
          </p:cNvSpPr>
          <p:nvPr/>
        </p:nvSpPr>
        <p:spPr bwMode="auto">
          <a:xfrm>
            <a:off x="2351088" y="4025900"/>
            <a:ext cx="144462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Oval 43"/>
          <p:cNvSpPr>
            <a:spLocks noChangeArrowheads="1"/>
          </p:cNvSpPr>
          <p:nvPr/>
        </p:nvSpPr>
        <p:spPr bwMode="auto">
          <a:xfrm>
            <a:off x="1916113" y="40227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5178425" y="1002348"/>
            <a:ext cx="14287" cy="299338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H="1">
            <a:off x="5164138" y="3983038"/>
            <a:ext cx="3505200" cy="25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Arc 35"/>
          <p:cNvSpPr>
            <a:spLocks/>
          </p:cNvSpPr>
          <p:nvPr/>
        </p:nvSpPr>
        <p:spPr bwMode="auto">
          <a:xfrm rot="11400000">
            <a:off x="5719763" y="568325"/>
            <a:ext cx="2668587" cy="2819400"/>
          </a:xfrm>
          <a:custGeom>
            <a:avLst/>
            <a:gdLst>
              <a:gd name="T0" fmla="*/ 0 w 21046"/>
              <a:gd name="T1" fmla="*/ 0 h 21600"/>
              <a:gd name="T2" fmla="*/ 2147483647 w 21046"/>
              <a:gd name="T3" fmla="*/ 2147483647 h 21600"/>
              <a:gd name="T4" fmla="*/ 2147483647 w 21046"/>
              <a:gd name="T5" fmla="*/ 2147483647 h 21600"/>
              <a:gd name="T6" fmla="*/ 0 60000 65536"/>
              <a:gd name="T7" fmla="*/ 0 60000 65536"/>
              <a:gd name="T8" fmla="*/ 0 60000 65536"/>
              <a:gd name="T9" fmla="*/ 0 w 21046"/>
              <a:gd name="T10" fmla="*/ 0 h 21600"/>
              <a:gd name="T11" fmla="*/ 21046 w 2104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46" h="21600" fill="none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0048" y="-1"/>
                  <a:pt x="18762" y="6911"/>
                  <a:pt x="21046" y="16683"/>
                </a:cubicBezTo>
              </a:path>
              <a:path w="21046" h="21600" stroke="0" extrusionOk="0">
                <a:moveTo>
                  <a:pt x="0" y="0"/>
                </a:moveTo>
                <a:cubicBezTo>
                  <a:pt x="4" y="0"/>
                  <a:pt x="8" y="-1"/>
                  <a:pt x="13" y="-1"/>
                </a:cubicBezTo>
                <a:cubicBezTo>
                  <a:pt x="10048" y="-1"/>
                  <a:pt x="18762" y="6911"/>
                  <a:pt x="21046" y="16683"/>
                </a:cubicBezTo>
                <a:lnTo>
                  <a:pt x="13" y="21600"/>
                </a:lnTo>
                <a:lnTo>
                  <a:pt x="0" y="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5178425" y="1481138"/>
            <a:ext cx="7651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5178425" y="2578100"/>
            <a:ext cx="129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192713" y="3313113"/>
            <a:ext cx="21494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>
            <a:off x="5943600" y="1481138"/>
            <a:ext cx="0" cy="2540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477000" y="2578100"/>
            <a:ext cx="0" cy="14430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7342188" y="3313113"/>
            <a:ext cx="0" cy="7080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Oval 45"/>
          <p:cNvSpPr>
            <a:spLocks noChangeArrowheads="1"/>
          </p:cNvSpPr>
          <p:nvPr/>
        </p:nvSpPr>
        <p:spPr bwMode="auto">
          <a:xfrm>
            <a:off x="7264400" y="3225800"/>
            <a:ext cx="144463" cy="14446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Oval 46"/>
          <p:cNvSpPr>
            <a:spLocks noChangeArrowheads="1"/>
          </p:cNvSpPr>
          <p:nvPr/>
        </p:nvSpPr>
        <p:spPr bwMode="auto">
          <a:xfrm>
            <a:off x="6405563" y="2524125"/>
            <a:ext cx="123825" cy="123825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Oval 47"/>
          <p:cNvSpPr>
            <a:spLocks noChangeArrowheads="1"/>
          </p:cNvSpPr>
          <p:nvPr/>
        </p:nvSpPr>
        <p:spPr bwMode="auto">
          <a:xfrm>
            <a:off x="5870575" y="1428750"/>
            <a:ext cx="123825" cy="123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graphicFrame>
        <p:nvGraphicFramePr>
          <p:cNvPr id="31" name="Inhaltsplatzhalter 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328556"/>
              </p:ext>
            </p:extLst>
          </p:nvPr>
        </p:nvGraphicFramePr>
        <p:xfrm>
          <a:off x="381000" y="3667125"/>
          <a:ext cx="10287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5" name="Formel" r:id="rId3" imgW="1447979" imgH="1552728" progId="Equation.3">
                  <p:embed/>
                </p:oleObj>
              </mc:Choice>
              <mc:Fallback>
                <p:oleObj name="Formel" r:id="rId3" imgW="1447979" imgH="1552728" progId="Equation.3">
                  <p:embed/>
                  <p:pic>
                    <p:nvPicPr>
                      <p:cNvPr id="0" name="Objek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667125"/>
                        <a:ext cx="102870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kt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4444998"/>
              </p:ext>
            </p:extLst>
          </p:nvPr>
        </p:nvGraphicFramePr>
        <p:xfrm>
          <a:off x="5827713" y="5232400"/>
          <a:ext cx="143668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6" name="Formel" r:id="rId5" imgW="2171610" imgH="876366" progId="Equation.3">
                  <p:embed/>
                </p:oleObj>
              </mc:Choice>
              <mc:Fallback>
                <p:oleObj name="Formel" r:id="rId5" imgW="2171610" imgH="876366" progId="Equation.3">
                  <p:embed/>
                  <p:pic>
                    <p:nvPicPr>
                      <p:cNvPr id="0" name="Objek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7713" y="5232400"/>
                        <a:ext cx="1436687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/>
          <p:cNvSpPr/>
          <p:nvPr/>
        </p:nvSpPr>
        <p:spPr>
          <a:xfrm>
            <a:off x="1227927" y="1610608"/>
            <a:ext cx="22706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p</a:t>
            </a:r>
            <a:r>
              <a:rPr lang="de-DE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r>
              <a:rPr lang="de-DE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 </a:t>
            </a: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UND y KONSTANT.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153122" y="2321808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600" b="1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x</a:t>
            </a:r>
            <a:r>
              <a:rPr lang="en-US" altLang="de-DE" sz="1600" b="1" baseline="-25000" dirty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2</a:t>
            </a:r>
            <a:endParaRPr lang="en-US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5245150" y="5517610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8253676" y="4106863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b="1" dirty="0"/>
              <a:t>x</a:t>
            </a:r>
            <a:r>
              <a:rPr lang="en-US" altLang="de-DE" b="1" baseline="-25000" dirty="0"/>
              <a:t>1</a:t>
            </a:r>
            <a:r>
              <a:rPr lang="en-US" altLang="de-DE" b="1" dirty="0"/>
              <a:t>*</a:t>
            </a:r>
          </a:p>
        </p:txBody>
      </p:sp>
      <p:sp>
        <p:nvSpPr>
          <p:cNvPr id="37" name="Rechteck 36"/>
          <p:cNvSpPr/>
          <p:nvPr/>
        </p:nvSpPr>
        <p:spPr>
          <a:xfrm>
            <a:off x="4983500" y="680006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b="1" dirty="0"/>
              <a:t>p</a:t>
            </a:r>
            <a:r>
              <a:rPr lang="en-US" altLang="de-DE" b="1" baseline="-25000" dirty="0"/>
              <a:t>1</a:t>
            </a:r>
            <a:endParaRPr lang="de-DE" b="1" dirty="0"/>
          </a:p>
        </p:txBody>
      </p:sp>
      <p:sp>
        <p:nvSpPr>
          <p:cNvPr id="38" name="Rechteck 37"/>
          <p:cNvSpPr/>
          <p:nvPr/>
        </p:nvSpPr>
        <p:spPr>
          <a:xfrm>
            <a:off x="6371436" y="1056610"/>
            <a:ext cx="25685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GEWÖHNLICHE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NACHFRAGEKURVE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FÜR GUT 1 LAUTET: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graphicFrame>
        <p:nvGraphicFramePr>
          <p:cNvPr id="39" name="Objekt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0902720"/>
              </p:ext>
            </p:extLst>
          </p:nvPr>
        </p:nvGraphicFramePr>
        <p:xfrm>
          <a:off x="6978437" y="2082800"/>
          <a:ext cx="13781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7" name="Formel" r:id="rId7" imgW="2171610" imgH="876366" progId="Equation.3">
                  <p:embed/>
                </p:oleObj>
              </mc:Choice>
              <mc:Fallback>
                <p:oleObj name="Formel" r:id="rId7" imgW="2171610" imgH="876366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8437" y="2082800"/>
                        <a:ext cx="1378163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hteck 39"/>
          <p:cNvSpPr/>
          <p:nvPr/>
        </p:nvSpPr>
        <p:spPr>
          <a:xfrm>
            <a:off x="1352055" y="5539581"/>
            <a:ext cx="950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3039170" y="5602288"/>
            <a:ext cx="8483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2082991" y="5771565"/>
            <a:ext cx="9019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*(p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val 24"/>
          <p:cNvSpPr>
            <a:spLocks noChangeArrowheads="1"/>
          </p:cNvSpPr>
          <p:nvPr/>
        </p:nvSpPr>
        <p:spPr bwMode="auto">
          <a:xfrm>
            <a:off x="58848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46" name="Oval 25"/>
          <p:cNvSpPr>
            <a:spLocks noChangeArrowheads="1"/>
          </p:cNvSpPr>
          <p:nvPr/>
        </p:nvSpPr>
        <p:spPr bwMode="auto">
          <a:xfrm>
            <a:off x="64182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47" name="Oval 26"/>
          <p:cNvSpPr>
            <a:spLocks noChangeArrowheads="1"/>
          </p:cNvSpPr>
          <p:nvPr/>
        </p:nvSpPr>
        <p:spPr bwMode="auto">
          <a:xfrm>
            <a:off x="7281863" y="3963988"/>
            <a:ext cx="115887" cy="115887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088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9589" y="971556"/>
            <a:ext cx="8695857" cy="318625"/>
          </a:xfrm>
        </p:spPr>
        <p:txBody>
          <a:bodyPr/>
          <a:lstStyle/>
          <a:p>
            <a:r>
              <a:rPr lang="de-DE" altLang="de-DE" dirty="0" smtClean="0">
                <a:ea typeface="ＭＳ Ｐゴシック" charset="-128"/>
              </a:rPr>
              <a:t>Nachfragefunktionen Perfekter </a:t>
            </a:r>
            <a:r>
              <a:rPr lang="de-DE" altLang="de-DE" dirty="0">
                <a:ea typeface="ＭＳ Ｐゴシック" charset="-128"/>
              </a:rPr>
              <a:t>Komplemente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99255" y="1653436"/>
            <a:ext cx="8697417" cy="4364460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de-DE" altLang="de-DE" b="0" dirty="0">
              <a:ea typeface="ＭＳ Ｐゴシック" charset="-128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de-DE" altLang="de-DE" sz="1600" b="0" dirty="0" smtClean="0"/>
              <a:t/>
            </a:r>
            <a:br>
              <a:rPr lang="de-DE" altLang="de-DE" sz="1600" b="0" dirty="0" smtClean="0"/>
            </a:br>
            <a:r>
              <a:rPr lang="de-DE" altLang="de-DE" sz="1600" b="0" dirty="0" smtClean="0"/>
              <a:t>Die </a:t>
            </a:r>
            <a:r>
              <a:rPr lang="de-DE" altLang="de-DE" sz="1600" b="0" dirty="0"/>
              <a:t>gewöhnlichen </a:t>
            </a:r>
            <a:r>
              <a:rPr lang="de-DE" altLang="de-DE" sz="1600" b="0" dirty="0" smtClean="0"/>
              <a:t>Nachfragekurven für </a:t>
            </a:r>
            <a:r>
              <a:rPr lang="de-DE" altLang="de-DE" sz="1600" b="0" dirty="0"/>
              <a:t>Gut 1 und Gut 2 lauten </a:t>
            </a:r>
            <a:r>
              <a:rPr lang="de-DE" altLang="de-DE" sz="1600" b="0" dirty="0" smtClean="0"/>
              <a:t>dann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de-DE" altLang="de-DE" b="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de-DE" altLang="de-DE" b="0" dirty="0" smtClean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de-DE" altLang="de-DE" b="0" dirty="0" smtClean="0"/>
              <a:t> </a:t>
            </a:r>
            <a:br>
              <a:rPr lang="de-DE" altLang="de-DE" b="0" dirty="0" smtClean="0"/>
            </a:br>
            <a:endParaRPr lang="de-DE" altLang="de-DE" b="0" dirty="0" smtClean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WENN </a:t>
            </a:r>
            <a:b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wenn </a:t>
            </a:r>
            <a:endParaRPr lang="de-DE" alt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dirty="0">
              <a:ea typeface="ＭＳ Ｐゴシック" charset="-128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4939602"/>
              </p:ext>
            </p:extLst>
          </p:nvPr>
        </p:nvGraphicFramePr>
        <p:xfrm>
          <a:off x="3193963" y="1917177"/>
          <a:ext cx="2668045" cy="338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2" name="Formel" r:id="rId3" imgW="3647918" imgH="447682" progId="Equation.3">
                  <p:embed/>
                </p:oleObj>
              </mc:Choice>
              <mc:Fallback>
                <p:oleObj name="Formel" r:id="rId3" imgW="3647918" imgH="447682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3963" y="1917177"/>
                        <a:ext cx="2668045" cy="338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732496"/>
              </p:ext>
            </p:extLst>
          </p:nvPr>
        </p:nvGraphicFramePr>
        <p:xfrm>
          <a:off x="2693270" y="2945378"/>
          <a:ext cx="3943828" cy="66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3" name="Formel" r:id="rId5" imgW="5705497" imgH="857369" progId="Equation.3">
                  <p:embed/>
                </p:oleObj>
              </mc:Choice>
              <mc:Fallback>
                <p:oleObj name="Formel" r:id="rId5" imgW="5705497" imgH="857369" progId="Equation.3">
                  <p:embed/>
                  <p:pic>
                    <p:nvPicPr>
                      <p:cNvPr id="0" name="Inhaltsplatzhalter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270" y="2945378"/>
                        <a:ext cx="3943828" cy="66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/>
        </p:nvSpPr>
        <p:spPr>
          <a:xfrm>
            <a:off x="812375" y="3845933"/>
            <a:ext cx="5716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BEI KONSTANTEM p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UND y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FÜHRT HÖHERES p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ZU KLEINEREN x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UND x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271859"/>
              </p:ext>
            </p:extLst>
          </p:nvPr>
        </p:nvGraphicFramePr>
        <p:xfrm>
          <a:off x="2639513" y="4775200"/>
          <a:ext cx="2470758" cy="577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4" name="Formel" r:id="rId7" imgW="3667282" imgH="857369" progId="Equation.3">
                  <p:embed/>
                </p:oleObj>
              </mc:Choice>
              <mc:Fallback>
                <p:oleObj name="Formel" r:id="rId7" imgW="3667282" imgH="857369" progId="Equation.3">
                  <p:embed/>
                  <p:pic>
                    <p:nvPicPr>
                      <p:cNvPr id="0" name="Objekt 9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9513" y="4775200"/>
                        <a:ext cx="2470758" cy="5778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6226367"/>
              </p:ext>
            </p:extLst>
          </p:nvPr>
        </p:nvGraphicFramePr>
        <p:xfrm>
          <a:off x="2729552" y="5552510"/>
          <a:ext cx="2456223" cy="33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5" name="Formel" r:id="rId9" imgW="3486195" imgH="485675" progId="Equation.2">
                  <p:embed/>
                </p:oleObj>
              </mc:Choice>
              <mc:Fallback>
                <p:oleObj name="Formel" r:id="rId9" imgW="3486195" imgH="485675" progId="Equation.2">
                  <p:embed/>
                  <p:pic>
                    <p:nvPicPr>
                      <p:cNvPr id="0" name="Objek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9552" y="5552510"/>
                        <a:ext cx="2456223" cy="338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41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0487" y="741745"/>
            <a:ext cx="8695857" cy="497205"/>
          </a:xfrm>
        </p:spPr>
        <p:txBody>
          <a:bodyPr/>
          <a:lstStyle/>
          <a:p>
            <a:r>
              <a:rPr lang="de-DE" altLang="de-DE" dirty="0" smtClean="0">
                <a:solidFill>
                  <a:schemeClr val="tx2"/>
                </a:solidFill>
              </a:rPr>
              <a:t>Preisänderungen – </a:t>
            </a:r>
            <a:br>
              <a:rPr lang="de-DE" altLang="de-DE" dirty="0" smtClean="0">
                <a:solidFill>
                  <a:schemeClr val="tx2"/>
                </a:solidFill>
              </a:rPr>
            </a:br>
            <a:r>
              <a:rPr lang="de-DE" altLang="de-DE" dirty="0" smtClean="0">
                <a:solidFill>
                  <a:schemeClr val="tx2"/>
                </a:solidFill>
              </a:rPr>
              <a:t>perfekte Komplemente</a:t>
            </a:r>
            <a:r>
              <a:rPr lang="de-DE" altLang="de-DE" b="0" dirty="0" smtClean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de-DE" altLang="de-DE" b="0" dirty="0" smtClean="0">
                <a:solidFill>
                  <a:schemeClr val="tx2"/>
                </a:solidFill>
                <a:latin typeface="Times New Roman" pitchFamily="18" charset="0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23"/>
          <p:cNvSpPr>
            <a:spLocks noChangeShapeType="1"/>
          </p:cNvSpPr>
          <p:nvPr/>
        </p:nvSpPr>
        <p:spPr bwMode="auto">
          <a:xfrm>
            <a:off x="1571625" y="1738313"/>
            <a:ext cx="0" cy="37861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7" name="Line 24"/>
          <p:cNvSpPr>
            <a:spLocks noChangeShapeType="1"/>
          </p:cNvSpPr>
          <p:nvPr/>
        </p:nvSpPr>
        <p:spPr bwMode="auto">
          <a:xfrm>
            <a:off x="1571625" y="5548313"/>
            <a:ext cx="3548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8" name="Line 28"/>
          <p:cNvSpPr>
            <a:spLocks noChangeShapeType="1"/>
          </p:cNvSpPr>
          <p:nvPr/>
        </p:nvSpPr>
        <p:spPr bwMode="auto">
          <a:xfrm flipV="1">
            <a:off x="1570038" y="3327400"/>
            <a:ext cx="2222500" cy="2222500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9" name="Line 30"/>
          <p:cNvSpPr>
            <a:spLocks noChangeShapeType="1"/>
          </p:cNvSpPr>
          <p:nvPr/>
        </p:nvSpPr>
        <p:spPr bwMode="auto">
          <a:xfrm>
            <a:off x="2206625" y="4913313"/>
            <a:ext cx="23510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0" name="Line 29"/>
          <p:cNvSpPr>
            <a:spLocks noChangeShapeType="1"/>
          </p:cNvSpPr>
          <p:nvPr/>
        </p:nvSpPr>
        <p:spPr bwMode="auto">
          <a:xfrm>
            <a:off x="2206625" y="2635250"/>
            <a:ext cx="0" cy="2254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>
            <a:off x="2206625" y="2635250"/>
            <a:ext cx="0" cy="2254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2640013" y="2635250"/>
            <a:ext cx="0" cy="1820863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3" name="Line 32"/>
          <p:cNvSpPr>
            <a:spLocks noChangeShapeType="1"/>
          </p:cNvSpPr>
          <p:nvPr/>
        </p:nvSpPr>
        <p:spPr bwMode="auto">
          <a:xfrm>
            <a:off x="2640013" y="4479925"/>
            <a:ext cx="1917700" cy="0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4" name="Line 33"/>
          <p:cNvSpPr>
            <a:spLocks noChangeShapeType="1"/>
          </p:cNvSpPr>
          <p:nvPr/>
        </p:nvSpPr>
        <p:spPr bwMode="auto">
          <a:xfrm>
            <a:off x="3116263" y="2649538"/>
            <a:ext cx="0" cy="13303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5" name="Line 34"/>
          <p:cNvSpPr>
            <a:spLocks noChangeShapeType="1"/>
          </p:cNvSpPr>
          <p:nvPr/>
        </p:nvSpPr>
        <p:spPr bwMode="auto">
          <a:xfrm>
            <a:off x="3116263" y="4003675"/>
            <a:ext cx="1441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sp>
        <p:nvSpPr>
          <p:cNvPr id="16" name="Oval 36"/>
          <p:cNvSpPr>
            <a:spLocks noChangeArrowheads="1"/>
          </p:cNvSpPr>
          <p:nvPr/>
        </p:nvSpPr>
        <p:spPr bwMode="auto">
          <a:xfrm>
            <a:off x="2132013" y="48355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7" name="Oval 35"/>
          <p:cNvSpPr>
            <a:spLocks noChangeArrowheads="1"/>
          </p:cNvSpPr>
          <p:nvPr/>
        </p:nvSpPr>
        <p:spPr bwMode="auto">
          <a:xfrm>
            <a:off x="2554288" y="4406900"/>
            <a:ext cx="144462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8" name="Oval 37"/>
          <p:cNvSpPr>
            <a:spLocks noChangeArrowheads="1"/>
          </p:cNvSpPr>
          <p:nvPr/>
        </p:nvSpPr>
        <p:spPr bwMode="auto">
          <a:xfrm>
            <a:off x="3041650" y="3929063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1570038" y="2747963"/>
            <a:ext cx="857250" cy="2825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1571625" y="2738438"/>
            <a:ext cx="1720850" cy="28209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1590675" y="2738438"/>
            <a:ext cx="3462338" cy="2806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2" name="Line 2"/>
          <p:cNvSpPr>
            <a:spLocks noChangeShapeType="1"/>
          </p:cNvSpPr>
          <p:nvPr/>
        </p:nvSpPr>
        <p:spPr bwMode="auto">
          <a:xfrm>
            <a:off x="5176838" y="509588"/>
            <a:ext cx="0" cy="3505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5176838" y="4014788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4" name="Oval 41"/>
          <p:cNvSpPr>
            <a:spLocks noChangeArrowheads="1"/>
          </p:cNvSpPr>
          <p:nvPr/>
        </p:nvSpPr>
        <p:spPr bwMode="auto">
          <a:xfrm>
            <a:off x="2147888" y="5492750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5" name="Oval 42"/>
          <p:cNvSpPr>
            <a:spLocks noChangeArrowheads="1"/>
          </p:cNvSpPr>
          <p:nvPr/>
        </p:nvSpPr>
        <p:spPr bwMode="auto">
          <a:xfrm>
            <a:off x="2566988" y="5492750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6" name="Oval 43"/>
          <p:cNvSpPr>
            <a:spLocks noChangeArrowheads="1"/>
          </p:cNvSpPr>
          <p:nvPr/>
        </p:nvSpPr>
        <p:spPr bwMode="auto">
          <a:xfrm>
            <a:off x="3059113" y="5492750"/>
            <a:ext cx="115887" cy="1158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2198688" y="4919663"/>
            <a:ext cx="0" cy="63023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>
            <a:off x="2617788" y="4476750"/>
            <a:ext cx="0" cy="10731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" name="Line 20"/>
          <p:cNvSpPr>
            <a:spLocks noChangeShapeType="1"/>
          </p:cNvSpPr>
          <p:nvPr/>
        </p:nvSpPr>
        <p:spPr bwMode="auto">
          <a:xfrm>
            <a:off x="3111500" y="4019550"/>
            <a:ext cx="0" cy="15303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0" name="Arc 47"/>
          <p:cNvSpPr>
            <a:spLocks/>
          </p:cNvSpPr>
          <p:nvPr/>
        </p:nvSpPr>
        <p:spPr bwMode="auto">
          <a:xfrm rot="21360000">
            <a:off x="5857875" y="858838"/>
            <a:ext cx="3048000" cy="3190875"/>
          </a:xfrm>
          <a:custGeom>
            <a:avLst/>
            <a:gdLst>
              <a:gd name="T0" fmla="*/ 2147483647 w 21600"/>
              <a:gd name="T1" fmla="*/ 2147483647 h 19562"/>
              <a:gd name="T2" fmla="*/ 0 w 21600"/>
              <a:gd name="T3" fmla="*/ 0 h 19562"/>
              <a:gd name="T4" fmla="*/ 2147483647 w 21600"/>
              <a:gd name="T5" fmla="*/ 2147483647 h 19562"/>
              <a:gd name="T6" fmla="*/ 0 60000 65536"/>
              <a:gd name="T7" fmla="*/ 0 60000 65536"/>
              <a:gd name="T8" fmla="*/ 0 60000 65536"/>
              <a:gd name="T9" fmla="*/ 0 w 21600"/>
              <a:gd name="T10" fmla="*/ 0 h 19562"/>
              <a:gd name="T11" fmla="*/ 21600 w 21600"/>
              <a:gd name="T12" fmla="*/ 19562 h 19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562" fill="none" extrusionOk="0">
                <a:moveTo>
                  <a:pt x="12419" y="19561"/>
                </a:moveTo>
                <a:cubicBezTo>
                  <a:pt x="4839" y="16002"/>
                  <a:pt x="0" y="8383"/>
                  <a:pt x="0" y="10"/>
                </a:cubicBezTo>
                <a:cubicBezTo>
                  <a:pt x="0" y="6"/>
                  <a:pt x="0" y="3"/>
                  <a:pt x="0" y="0"/>
                </a:cubicBezTo>
              </a:path>
              <a:path w="21600" h="19562" stroke="0" extrusionOk="0">
                <a:moveTo>
                  <a:pt x="12419" y="19561"/>
                </a:moveTo>
                <a:cubicBezTo>
                  <a:pt x="4839" y="16002"/>
                  <a:pt x="0" y="8383"/>
                  <a:pt x="0" y="10"/>
                </a:cubicBezTo>
                <a:cubicBezTo>
                  <a:pt x="0" y="6"/>
                  <a:pt x="0" y="3"/>
                  <a:pt x="0" y="0"/>
                </a:cubicBezTo>
                <a:lnTo>
                  <a:pt x="21600" y="10"/>
                </a:lnTo>
                <a:lnTo>
                  <a:pt x="12419" y="19561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1" name="Oval 50"/>
          <p:cNvSpPr>
            <a:spLocks noChangeArrowheads="1"/>
          </p:cNvSpPr>
          <p:nvPr/>
        </p:nvSpPr>
        <p:spPr bwMode="auto">
          <a:xfrm>
            <a:off x="5751513" y="1406525"/>
            <a:ext cx="144462" cy="1444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2" name="Oval 49"/>
          <p:cNvSpPr>
            <a:spLocks noChangeArrowheads="1"/>
          </p:cNvSpPr>
          <p:nvPr/>
        </p:nvSpPr>
        <p:spPr bwMode="auto">
          <a:xfrm>
            <a:off x="6173788" y="2501900"/>
            <a:ext cx="144462" cy="144463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3" name="Oval 48"/>
          <p:cNvSpPr>
            <a:spLocks noChangeArrowheads="1"/>
          </p:cNvSpPr>
          <p:nvPr/>
        </p:nvSpPr>
        <p:spPr bwMode="auto">
          <a:xfrm>
            <a:off x="6670675" y="3243263"/>
            <a:ext cx="144463" cy="144462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 flipH="1">
            <a:off x="5178425" y="1481138"/>
            <a:ext cx="6318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H="1">
            <a:off x="5178425" y="2578100"/>
            <a:ext cx="10699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 flipH="1">
            <a:off x="5192713" y="3313113"/>
            <a:ext cx="15890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" name="Oval 44"/>
          <p:cNvSpPr>
            <a:spLocks noChangeArrowheads="1"/>
          </p:cNvSpPr>
          <p:nvPr/>
        </p:nvSpPr>
        <p:spPr bwMode="auto">
          <a:xfrm>
            <a:off x="5770563" y="3963988"/>
            <a:ext cx="115887" cy="1158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8" name="Oval 45"/>
          <p:cNvSpPr>
            <a:spLocks noChangeArrowheads="1"/>
          </p:cNvSpPr>
          <p:nvPr/>
        </p:nvSpPr>
        <p:spPr bwMode="auto">
          <a:xfrm>
            <a:off x="6189663" y="3963988"/>
            <a:ext cx="115887" cy="1158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39" name="Oval 46"/>
          <p:cNvSpPr>
            <a:spLocks noChangeArrowheads="1"/>
          </p:cNvSpPr>
          <p:nvPr/>
        </p:nvSpPr>
        <p:spPr bwMode="auto">
          <a:xfrm>
            <a:off x="6670675" y="4002973"/>
            <a:ext cx="115887" cy="1158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 bwMode="auto">
          <a:xfrm>
            <a:off x="5829300" y="1481138"/>
            <a:ext cx="0" cy="25400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6248400" y="2578100"/>
            <a:ext cx="0" cy="14430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charset="-128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2053934" y="1493521"/>
            <a:ext cx="23425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400"/>
              </a:spcBef>
              <a:spcAft>
                <a:spcPts val="800"/>
              </a:spcAft>
            </a:pPr>
            <a:r>
              <a:rPr lang="de-DE" altLang="de-DE" sz="1600" spc="50" dirty="0" smtClean="0">
                <a:solidFill>
                  <a:srgbClr val="000000"/>
                </a:solidFill>
                <a:latin typeface="Arial"/>
              </a:rPr>
              <a:t>p</a:t>
            </a:r>
            <a:r>
              <a:rPr lang="de-DE" altLang="de-DE" sz="1600" cap="all" spc="50" baseline="-25000" dirty="0" smtClean="0">
                <a:solidFill>
                  <a:srgbClr val="000000"/>
                </a:solidFill>
                <a:latin typeface="Arial"/>
              </a:rPr>
              <a:t>2</a:t>
            </a:r>
            <a:r>
              <a:rPr lang="de-DE" altLang="de-DE" sz="1600" cap="all" spc="5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de-DE" altLang="de-DE" sz="1600" cap="all" spc="50" dirty="0">
                <a:solidFill>
                  <a:srgbClr val="000000"/>
                </a:solidFill>
                <a:latin typeface="Arial"/>
              </a:rPr>
              <a:t>und </a:t>
            </a:r>
            <a:r>
              <a:rPr lang="de-DE" altLang="de-DE" sz="1600" spc="50" dirty="0" smtClean="0">
                <a:solidFill>
                  <a:srgbClr val="000000"/>
                </a:solidFill>
                <a:latin typeface="Arial"/>
              </a:rPr>
              <a:t>y</a:t>
            </a:r>
            <a:r>
              <a:rPr lang="de-DE" altLang="de-DE" sz="1600" cap="all" spc="5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de-DE" altLang="de-DE" sz="1600" cap="all" spc="50" dirty="0">
                <a:solidFill>
                  <a:srgbClr val="000000"/>
                </a:solidFill>
                <a:latin typeface="Arial"/>
              </a:rPr>
              <a:t>konstant</a:t>
            </a:r>
          </a:p>
        </p:txBody>
      </p:sp>
      <p:sp>
        <p:nvSpPr>
          <p:cNvPr id="43" name="Rechteck 42"/>
          <p:cNvSpPr/>
          <p:nvPr/>
        </p:nvSpPr>
        <p:spPr>
          <a:xfrm>
            <a:off x="3200528" y="2394462"/>
            <a:ext cx="1692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="1" baseline="-250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-PREIS-</a:t>
            </a:r>
            <a:b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KONSUM-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KURVE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6521006" y="1089323"/>
            <a:ext cx="26229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GEWÖHNLICHE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NACHFRAGEKURVE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  <a:latin typeface="Arial" pitchFamily="34" charset="0"/>
                <a:ea typeface="ＭＳ Ｐゴシック" charset="-128"/>
              </a:rPr>
              <a:t>FÜR GUT 1 LAUTET:</a:t>
            </a:r>
            <a:endParaRPr lang="de-DE" altLang="de-DE" sz="1600" b="1" dirty="0">
              <a:solidFill>
                <a:srgbClr val="000000"/>
              </a:solidFill>
              <a:latin typeface="Arial" pitchFamily="34" charset="0"/>
              <a:ea typeface="ＭＳ Ｐゴシック" charset="-128"/>
            </a:endParaRPr>
          </a:p>
        </p:txBody>
      </p:sp>
      <p:graphicFrame>
        <p:nvGraphicFramePr>
          <p:cNvPr id="45" name="Objek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333535"/>
              </p:ext>
            </p:extLst>
          </p:nvPr>
        </p:nvGraphicFramePr>
        <p:xfrm>
          <a:off x="6929438" y="2121408"/>
          <a:ext cx="1752600" cy="629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6" name="Formel" r:id="rId3" imgW="1971518" imgH="866689" progId="Equation.3">
                  <p:embed/>
                </p:oleObj>
              </mc:Choice>
              <mc:Fallback>
                <p:oleObj name="Formel" r:id="rId3" imgW="1971518" imgH="866689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38" y="2121408"/>
                        <a:ext cx="1752600" cy="629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kt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417697"/>
              </p:ext>
            </p:extLst>
          </p:nvPr>
        </p:nvGraphicFramePr>
        <p:xfrm>
          <a:off x="463296" y="3275013"/>
          <a:ext cx="865632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7" name="Formel" r:id="rId5" imgW="1104810" imgH="1543050" progId="Equation.3">
                  <p:embed/>
                </p:oleObj>
              </mc:Choice>
              <mc:Fallback>
                <p:oleObj name="Formel" r:id="rId5" imgW="1104810" imgH="154305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96" y="3275013"/>
                        <a:ext cx="865632" cy="1163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kt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236102"/>
              </p:ext>
            </p:extLst>
          </p:nvPr>
        </p:nvGraphicFramePr>
        <p:xfrm>
          <a:off x="2276475" y="5626101"/>
          <a:ext cx="1516063" cy="64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8" name="Formel" r:id="rId7" imgW="1857487" imgH="866689" progId="Equation.3">
                  <p:embed/>
                </p:oleObj>
              </mc:Choice>
              <mc:Fallback>
                <p:oleObj name="Formel" r:id="rId7" imgW="1857487" imgH="866689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5" y="5626101"/>
                        <a:ext cx="1516063" cy="64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hteck 47"/>
          <p:cNvSpPr/>
          <p:nvPr/>
        </p:nvSpPr>
        <p:spPr>
          <a:xfrm>
            <a:off x="1000651" y="2578100"/>
            <a:ext cx="5565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y/p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9" name="Rechteck 48"/>
          <p:cNvSpPr/>
          <p:nvPr/>
        </p:nvSpPr>
        <p:spPr>
          <a:xfrm>
            <a:off x="1096831" y="1801298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4778972" y="5545138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</a:rPr>
              <a:t>1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4778972" y="571749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8435816" y="4137716"/>
            <a:ext cx="4587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graphicFrame>
        <p:nvGraphicFramePr>
          <p:cNvPr id="53" name="Objekt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463529"/>
              </p:ext>
            </p:extLst>
          </p:nvPr>
        </p:nvGraphicFramePr>
        <p:xfrm>
          <a:off x="7570788" y="4210115"/>
          <a:ext cx="261715" cy="483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9" name="Formel" r:id="rId9" imgW="400184" imgH="866689" progId="Equation.3">
                  <p:embed/>
                </p:oleObj>
              </mc:Choice>
              <mc:Fallback>
                <p:oleObj name="Formel" r:id="rId9" imgW="400184" imgH="866689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0788" y="4210115"/>
                        <a:ext cx="261715" cy="4838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5914470"/>
            <a:ext cx="8697417" cy="286305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104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1463</Words>
  <Application>Microsoft Office PowerPoint</Application>
  <PresentationFormat>A4-Papier (210x297 mm)</PresentationFormat>
  <Paragraphs>426</Paragraphs>
  <Slides>37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37</vt:i4>
      </vt:variant>
    </vt:vector>
  </HeadingPairs>
  <TitlesOfParts>
    <vt:vector size="46" baseType="lpstr">
      <vt:lpstr>Wingdings</vt:lpstr>
      <vt:lpstr>Symbol</vt:lpstr>
      <vt:lpstr>Arial</vt:lpstr>
      <vt:lpstr>Wingdings 3</vt:lpstr>
      <vt:lpstr>ＭＳ Ｐゴシック</vt:lpstr>
      <vt:lpstr>Times New Roman</vt:lpstr>
      <vt:lpstr>2015_deGruyter_ppt_screen_template_Arial</vt:lpstr>
      <vt:lpstr>Formel</vt:lpstr>
      <vt:lpstr>Equation</vt:lpstr>
      <vt:lpstr>6. Kapitel</vt:lpstr>
      <vt:lpstr>Eigenschaften von Nachfragefunktionen</vt:lpstr>
      <vt:lpstr>Änderungen des eigenen Preises</vt:lpstr>
      <vt:lpstr>Preisänderungen </vt:lpstr>
      <vt:lpstr>Preis-Konsumkurve und Nachfragekurve</vt:lpstr>
      <vt:lpstr>Cobb-Douglas Nachfrage- und Preis-Konsumkurven</vt:lpstr>
      <vt:lpstr>Cobb-Douglas-Preisänderungen </vt:lpstr>
      <vt:lpstr>Nachfragefunktionen Perfekter Komplemente</vt:lpstr>
      <vt:lpstr>Preisänderungen –  perfekte Komplemente </vt:lpstr>
      <vt:lpstr>Perfekte Substitute</vt:lpstr>
      <vt:lpstr>Nachfragefunktionen perfekter Substitute</vt:lpstr>
      <vt:lpstr>Preisänderungen – perfekte Substitute </vt:lpstr>
      <vt:lpstr>Inverse Nachfragefunktion</vt:lpstr>
      <vt:lpstr>Gewöhnliche und inverse Nachfragefunktionen: Cobb-Douglas</vt:lpstr>
      <vt:lpstr>Gewöhnliche und inverse Nachfrage-funktionen: perfekte Komplemente</vt:lpstr>
      <vt:lpstr>Einkommensänderungen</vt:lpstr>
      <vt:lpstr>Einkommensänderungen und Cobb-Douglas Präferenzen</vt:lpstr>
      <vt:lpstr>Engel-Kurven und Cobb-Douglas Präferenzen – algebraisch </vt:lpstr>
      <vt:lpstr>Engel-Kurven und Cobb-Douglas Präferenzen – grafisch </vt:lpstr>
      <vt:lpstr>Einkommensänderungen und Präferenzen von Komplementen</vt:lpstr>
      <vt:lpstr>Engel-Kurven und Präferenzen  perfekter Komplemente – algebraisch </vt:lpstr>
      <vt:lpstr>Einkommensänderungen perfekte komplemente – grafisch  </vt:lpstr>
      <vt:lpstr>Einkommensänderungen und Präferenzen von Substituten</vt:lpstr>
      <vt:lpstr>Engel-Kurven und Präferenzen  perfekter Substitute – algebraisch </vt:lpstr>
      <vt:lpstr>Engel-Kurven und Präferenzen perfekter Substitute – grafisch </vt:lpstr>
      <vt:lpstr>Homothetische Präferenzen</vt:lpstr>
      <vt:lpstr>Einkommenseffekte – ein nicht-homothetisches Beispiel</vt:lpstr>
      <vt:lpstr>Quasilineare Indifferenzkurven</vt:lpstr>
      <vt:lpstr>Einkommensänderungen – quasilinearer Nutzen </vt:lpstr>
      <vt:lpstr>Einkommenseffekte</vt:lpstr>
      <vt:lpstr>Einkommensänderungen:  Gut 2 ist ein normales Gut, Gut 1 wird inferior  </vt:lpstr>
      <vt:lpstr>Gewöhnliche Güter</vt:lpstr>
      <vt:lpstr>Gewöhnliche Güter und Giffen- Güter</vt:lpstr>
      <vt:lpstr>Ein Giffen-Gut</vt:lpstr>
      <vt:lpstr>Kreuzpreis-Effekte</vt:lpstr>
      <vt:lpstr>Kreuzpreis-Effekte: Komplemente – grafisch </vt:lpstr>
      <vt:lpstr>Kreuzpreis-Effekte – Cobb-Douglas Nachfrage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2016-08-16T14:17:48Z</dcterms:modified>
</cp:coreProperties>
</file>