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93" r:id="rId1"/>
  </p:sldMasterIdLst>
  <p:notesMasterIdLst>
    <p:notesMasterId r:id="rId8"/>
  </p:notesMasterIdLst>
  <p:sldIdLst>
    <p:sldId id="628" r:id="rId2"/>
    <p:sldId id="621" r:id="rId3"/>
    <p:sldId id="623" r:id="rId4"/>
    <p:sldId id="625" r:id="rId5"/>
    <p:sldId id="626" r:id="rId6"/>
    <p:sldId id="627" r:id="rId7"/>
  </p:sldIdLst>
  <p:sldSz cx="9906000" cy="6858000" type="A4"/>
  <p:notesSz cx="7099300" cy="10234613"/>
  <p:embeddedFontLst>
    <p:embeddedFont>
      <p:font typeface="Wingdings 3" panose="05040102010807070707" pitchFamily="18" charset="2"/>
      <p:regular r:id="rId9"/>
    </p:embeddedFont>
    <p:embeddedFont>
      <p:font typeface="ＭＳ Ｐゴシック" panose="020B0600070205080204" pitchFamily="34" charset="-128"/>
      <p:regular r:id="rId1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pos="3908" userDrawn="1">
          <p15:clr>
            <a:srgbClr val="A4A3A4"/>
          </p15:clr>
        </p15:guide>
        <p15:guide id="6" orient="horz" pos="1388">
          <p15:clr>
            <a:srgbClr val="A4A3A4"/>
          </p15:clr>
        </p15:guide>
        <p15:guide id="7" pos="3120">
          <p15:clr>
            <a:srgbClr val="A4A3A4"/>
          </p15:clr>
        </p15:guide>
        <p15:guide id="8" pos="3175">
          <p15:clr>
            <a:srgbClr val="A4A3A4"/>
          </p15:clr>
        </p15:guide>
        <p15:guide id="9" pos="501">
          <p15:clr>
            <a:srgbClr val="A4A3A4"/>
          </p15:clr>
        </p15:guide>
        <p15:guide id="10" pos="59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C6C"/>
    <a:srgbClr val="6C97AE"/>
    <a:srgbClr val="8B5261"/>
    <a:srgbClr val="B7AD47"/>
    <a:srgbClr val="EB8667"/>
    <a:srgbClr val="BDBEBE"/>
    <a:srgbClr val="97BE0D"/>
    <a:srgbClr val="0FBE0D"/>
    <a:srgbClr val="009AB1"/>
    <a:srgbClr val="004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9" autoAdjust="0"/>
    <p:restoredTop sz="95377" autoAdjust="0"/>
  </p:normalViewPr>
  <p:slideViewPr>
    <p:cSldViewPr snapToGrid="0">
      <p:cViewPr varScale="1">
        <p:scale>
          <a:sx n="126" d="100"/>
          <a:sy n="126" d="100"/>
        </p:scale>
        <p:origin x="1002" y="132"/>
      </p:cViewPr>
      <p:guideLst>
        <p:guide pos="3840"/>
        <p:guide orient="horz" pos="3906"/>
        <p:guide orient="horz" pos="1888"/>
        <p:guide pos="3908"/>
        <p:guide orient="horz" pos="1388"/>
        <p:guide pos="3120"/>
        <p:guide pos="3175"/>
        <p:guide pos="501"/>
        <p:guide pos="5991"/>
      </p:guideLst>
    </p:cSldViewPr>
  </p:slideViewPr>
  <p:outlineViewPr>
    <p:cViewPr>
      <p:scale>
        <a:sx n="75" d="100"/>
        <a:sy n="75" d="100"/>
      </p:scale>
      <p:origin x="0" y="-5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BCB4AA5-8720-446D-8166-15C986B53A3E}" type="datetimeFigureOut">
              <a:rPr lang="en-GB" smtClean="0"/>
              <a:pPr/>
              <a:t>17/08/2016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87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</a:defRPr>
            </a:lvl1pPr>
          </a:lstStyle>
          <a:p>
            <a:fld id="{070C0406-3497-479F-B28E-9B42F29634E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8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85773" y="3068639"/>
            <a:ext cx="8702576" cy="2881312"/>
          </a:xfrm>
        </p:spPr>
        <p:txBody>
          <a:bodyPr anchor="t"/>
          <a:lstStyle>
            <a:lvl1pPr algn="l">
              <a:lnSpc>
                <a:spcPct val="100000"/>
              </a:lnSpc>
              <a:defRPr sz="28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6289" y="2457451"/>
            <a:ext cx="8705156" cy="611187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075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one cov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Inhaltsplatzhalter 6"/>
          <p:cNvSpPr>
            <a:spLocks noGrp="1"/>
          </p:cNvSpPr>
          <p:nvPr>
            <p:ph sz="quarter" idx="18"/>
          </p:nvPr>
        </p:nvSpPr>
        <p:spPr>
          <a:xfrm>
            <a:off x="3078974" y="2169872"/>
            <a:ext cx="6406279" cy="3772547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69871"/>
            <a:ext cx="1989000" cy="376976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287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41550"/>
            <a:ext cx="9906000" cy="1358900"/>
          </a:xfrm>
          <a:noFill/>
        </p:spPr>
        <p:txBody>
          <a:bodyPr lIns="972000" anchor="t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10" name="Textplatzhalter 2"/>
          <p:cNvSpPr>
            <a:spLocks noGrp="1"/>
          </p:cNvSpPr>
          <p:nvPr>
            <p:ph type="body" idx="13"/>
          </p:nvPr>
        </p:nvSpPr>
        <p:spPr>
          <a:xfrm>
            <a:off x="781645" y="1434668"/>
            <a:ext cx="292500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784" y="0"/>
            <a:ext cx="409500" cy="1129906"/>
          </a:xfrm>
          <a:prstGeom prst="rect">
            <a:avLst/>
          </a:prstGeom>
        </p:spPr>
      </p:pic>
      <p:sp>
        <p:nvSpPr>
          <p:cNvPr id="2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6" name="Grafik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6720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6991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9859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57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785515" y="1497649"/>
            <a:ext cx="8695857" cy="49720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786547" y="2168525"/>
            <a:ext cx="8698706" cy="4032250"/>
          </a:xfrm>
        </p:spPr>
        <p:txBody>
          <a:bodyPr/>
          <a:lstStyle>
            <a:lvl1pPr marL="360000" indent="-360000">
              <a:spcAft>
                <a:spcPts val="400"/>
              </a:spcAft>
              <a:buFont typeface="+mj-lt"/>
              <a:buAutoNum type="arabicPeriod"/>
              <a:tabLst>
                <a:tab pos="360363" algn="l"/>
              </a:tabLst>
              <a:defRPr/>
            </a:lvl1pPr>
            <a:lvl2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2pPr>
            <a:lvl3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3pPr>
            <a:lvl4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4pPr>
            <a:lvl5pPr>
              <a:spcBef>
                <a:spcPts val="400"/>
              </a:spcBef>
              <a:spcAft>
                <a:spcPts val="400"/>
              </a:spcAft>
              <a:tabLst>
                <a:tab pos="360363" algn="l"/>
              </a:tabLst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94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86289" y="2168525"/>
            <a:ext cx="8697417" cy="4032250"/>
          </a:xfrm>
        </p:spPr>
        <p:txBody>
          <a:bodyPr/>
          <a:lstStyle>
            <a:lvl1pPr marL="360000" indent="-360000">
              <a:buFont typeface="+mj-lt"/>
              <a:buAutoNum type="arabicPeriod"/>
              <a:defRPr b="1"/>
            </a:lvl1pPr>
            <a:lvl2pPr marL="541338" indent="-180000">
              <a:buFont typeface="Wingdings 3" panose="05040102010807070707" pitchFamily="18" charset="2"/>
              <a:buChar char=""/>
              <a:defRPr/>
            </a:lvl2pPr>
            <a:lvl3pPr marL="720000" indent="-180000">
              <a:defRPr/>
            </a:lvl3pPr>
            <a:lvl4pPr marL="898525" indent="-180000">
              <a:defRPr/>
            </a:lvl4pPr>
            <a:lvl5pPr marL="1080000" indent="-180000"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06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87063" y="2168526"/>
            <a:ext cx="8697417" cy="4032250"/>
          </a:xfrm>
        </p:spPr>
        <p:txBody>
          <a:bodyPr rIns="0"/>
          <a:lstStyle>
            <a:lvl1pPr>
              <a:defRPr b="1" cap="all" baseline="0">
                <a:latin typeface="+mj-lt"/>
              </a:defRPr>
            </a:lvl1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85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87063" y="1501648"/>
            <a:ext cx="8697417" cy="4688967"/>
          </a:xfrm>
        </p:spPr>
        <p:txBody>
          <a:bodyPr rIns="0"/>
          <a:lstStyle>
            <a:lvl5pPr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68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8" y="2170418"/>
            <a:ext cx="8697417" cy="3779532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28065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Inhaltsplatzhalter 6"/>
          <p:cNvSpPr>
            <a:spLocks noGrp="1"/>
          </p:cNvSpPr>
          <p:nvPr>
            <p:ph sz="quarter" idx="20"/>
          </p:nvPr>
        </p:nvSpPr>
        <p:spPr>
          <a:xfrm>
            <a:off x="786289" y="2170574"/>
            <a:ext cx="4241250" cy="3779376"/>
          </a:xfrm>
        </p:spPr>
        <p:txBody>
          <a:bodyPr rIns="0"/>
          <a:lstStyle>
            <a:lvl5pPr>
              <a:defRPr/>
            </a:lvl5pPr>
            <a:lvl6pPr marL="536575" indent="0">
              <a:buNone/>
              <a:defRPr/>
            </a:lvl6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18" name="Inhaltsplatzhalter 6"/>
          <p:cNvSpPr>
            <a:spLocks noGrp="1"/>
          </p:cNvSpPr>
          <p:nvPr>
            <p:ph sz="quarter" idx="21"/>
          </p:nvPr>
        </p:nvSpPr>
        <p:spPr>
          <a:xfrm>
            <a:off x="5237812" y="2170574"/>
            <a:ext cx="4241250" cy="3779376"/>
          </a:xfrm>
        </p:spPr>
        <p:txBody>
          <a:bodyPr r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 dirty="0"/>
          </a:p>
        </p:txBody>
      </p:sp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9510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5216301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669"/>
            <a:ext cx="4270500" cy="377254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8"/>
          </p:nvPr>
        </p:nvSpPr>
        <p:spPr>
          <a:xfrm>
            <a:off x="3766517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5" name="Textplatzhalter 2"/>
          <p:cNvSpPr>
            <a:spLocks noGrp="1"/>
          </p:cNvSpPr>
          <p:nvPr>
            <p:ph type="body" idx="19"/>
          </p:nvPr>
        </p:nvSpPr>
        <p:spPr>
          <a:xfrm>
            <a:off x="8196013" y="5967802"/>
            <a:ext cx="1290788" cy="180000"/>
          </a:xfrm>
        </p:spPr>
        <p:txBody>
          <a:bodyPr rIns="0"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idx="17"/>
          </p:nvPr>
        </p:nvSpPr>
        <p:spPr>
          <a:xfrm>
            <a:off x="5237812" y="5967802"/>
            <a:ext cx="4241250" cy="180000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1006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>
          <a:xfrm>
            <a:off x="781645" y="5976001"/>
            <a:ext cx="8705156" cy="224775"/>
          </a:xfr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cap="none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786289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02346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260630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19"/>
          </p:nvPr>
        </p:nvSpPr>
        <p:spPr>
          <a:xfrm>
            <a:off x="7497801" y="2170430"/>
            <a:ext cx="1989000" cy="377254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GB" dirty="0"/>
          </a:p>
        </p:txBody>
      </p:sp>
      <p:sp>
        <p:nvSpPr>
          <p:cNvPr id="11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077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87063" y="1497649"/>
            <a:ext cx="8695857" cy="497205"/>
          </a:xfrm>
          <a:prstGeom prst="rect">
            <a:avLst/>
          </a:prstGeom>
        </p:spPr>
        <p:txBody>
          <a:bodyPr vert="horz" lIns="0" tIns="0" rIns="14400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7063" y="2169106"/>
            <a:ext cx="8697417" cy="3780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4"/>
            <a:r>
              <a:rPr lang="de-DE" dirty="0" smtClean="0"/>
              <a:t>Sechste Ebene</a:t>
            </a:r>
          </a:p>
          <a:p>
            <a:pPr lvl="5"/>
            <a:r>
              <a:rPr lang="de-DE" dirty="0" smtClean="0"/>
              <a:t>Siebte Ebene</a:t>
            </a:r>
          </a:p>
          <a:p>
            <a:pPr lvl="6"/>
            <a:r>
              <a:rPr lang="de-DE" dirty="0" smtClean="0"/>
              <a:t>Achte Ebene</a:t>
            </a:r>
          </a:p>
          <a:p>
            <a:pPr lvl="7"/>
            <a:r>
              <a:rPr lang="de-DE" dirty="0" smtClean="0"/>
              <a:t>Neunte Ebene</a:t>
            </a:r>
          </a:p>
          <a:p>
            <a:pPr lvl="8"/>
            <a:r>
              <a:rPr lang="de-DE" sz="1200" dirty="0" smtClean="0"/>
              <a:t>Zehnte Ebene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479062" y="6549516"/>
            <a:ext cx="36007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03C7EDE-C1C1-4A17-8A67-66AA4FFFB732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45" y="6456235"/>
            <a:ext cx="0" cy="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1645" y="6456236"/>
            <a:ext cx="557578" cy="52007"/>
          </a:xfrm>
          <a:prstGeom prst="rect">
            <a:avLst/>
          </a:prstGeom>
        </p:spPr>
      </p:pic>
      <p:pic>
        <p:nvPicPr>
          <p:cNvPr id="18" name="Grafik 17" descr="rz_dg-oldenbourg.eps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50895" y="-10048"/>
            <a:ext cx="1285875" cy="657225"/>
          </a:xfrm>
          <a:prstGeom prst="rect">
            <a:avLst/>
          </a:prstGeom>
        </p:spPr>
      </p:pic>
      <p:sp>
        <p:nvSpPr>
          <p:cNvPr id="10" name="Datumsplatzhalter 8"/>
          <p:cNvSpPr>
            <a:spLocks noGrp="1"/>
          </p:cNvSpPr>
          <p:nvPr userDrawn="1">
            <p:ph type="dt" sz="half" idx="2"/>
          </p:nvPr>
        </p:nvSpPr>
        <p:spPr>
          <a:xfrm>
            <a:off x="781645" y="6567803"/>
            <a:ext cx="8595268" cy="186679"/>
          </a:xfrm>
          <a:prstGeom prst="rect">
            <a:avLst/>
          </a:prstGeom>
        </p:spPr>
        <p:txBody>
          <a:bodyPr lIns="0" tIns="0" bIns="0"/>
          <a:lstStyle>
            <a:lvl1pPr>
              <a:defRPr sz="1000" i="1"/>
            </a:lvl1pPr>
          </a:lstStyle>
          <a:p>
            <a:r>
              <a:rPr lang="de-DE" dirty="0" err="1" smtClean="0"/>
              <a:t>Varian</a:t>
            </a:r>
            <a:r>
              <a:rPr lang="de-DE" dirty="0" smtClean="0"/>
              <a:t>: Grundzüge der Mikroökonomik 9. A. De Gruyter </a:t>
            </a:r>
            <a:r>
              <a:rPr lang="de-DE" dirty="0" err="1" smtClean="0"/>
              <a:t>Oldenbourg</a:t>
            </a:r>
            <a:r>
              <a:rPr lang="de-DE" dirty="0" smtClean="0"/>
              <a:t>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477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28" r:id="rId2"/>
    <p:sldLayoutId id="2147483730" r:id="rId3"/>
    <p:sldLayoutId id="2147483695" r:id="rId4"/>
    <p:sldLayoutId id="2147483696" r:id="rId5"/>
    <p:sldLayoutId id="2147483701" r:id="rId6"/>
    <p:sldLayoutId id="2147483698" r:id="rId7"/>
    <p:sldLayoutId id="2147483677" r:id="rId8"/>
    <p:sldLayoutId id="2147483729" r:id="rId9"/>
    <p:sldLayoutId id="2147483703" r:id="rId10"/>
    <p:sldLayoutId id="2147483709" r:id="rId11"/>
    <p:sldLayoutId id="2147483699" r:id="rId12"/>
    <p:sldLayoutId id="2147483700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1800" b="1" kern="1200" cap="all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400"/>
        </a:spcBef>
        <a:spcAft>
          <a:spcPts val="800"/>
        </a:spcAft>
        <a:buFont typeface="Arial" panose="020B0604020202020204" pitchFamily="34" charset="0"/>
        <a:buNone/>
        <a:defRPr sz="1400" b="1" i="0" kern="1200" cap="all" spc="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9388" indent="-179388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i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"/>
        <a:defRPr sz="1200" b="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70000"/>
        <a:buFont typeface="Wingdings 3" panose="05040102010807070707" pitchFamily="18" charset="2"/>
        <a:buChar char="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7355" userDrawn="1">
          <p15:clr>
            <a:srgbClr val="F26B43"/>
          </p15:clr>
        </p15:guide>
        <p15:guide id="1" orient="horz" pos="981" userDrawn="1">
          <p15:clr>
            <a:srgbClr val="F26B43"/>
          </p15:clr>
        </p15:guide>
        <p15:guide id="2" orient="horz" pos="1253" userDrawn="1">
          <p15:clr>
            <a:srgbClr val="F26B43"/>
          </p15:clr>
        </p15:guide>
        <p15:guide id="3" orient="horz" pos="1366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3748" userDrawn="1">
          <p15:clr>
            <a:srgbClr val="F26B43"/>
          </p15:clr>
        </p15:guide>
        <p15:guide id="8" pos="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17. Kapitel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>
                <a:ea typeface="ＭＳ Ｐゴシック" charset="-128"/>
              </a:rPr>
              <a:t>Messung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11092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9420" y="904524"/>
            <a:ext cx="8695857" cy="497205"/>
          </a:xfrm>
        </p:spPr>
        <p:txBody>
          <a:bodyPr/>
          <a:lstStyle/>
          <a:p>
            <a:r>
              <a:rPr lang="de-DE" dirty="0" smtClean="0"/>
              <a:t>Kaffeekonsum in der </a:t>
            </a:r>
            <a:r>
              <a:rPr lang="de-DE" dirty="0" err="1" smtClean="0"/>
              <a:t>stichprobe</a:t>
            </a:r>
            <a:r>
              <a:rPr lang="de-DE" dirty="0" smtClean="0"/>
              <a:t> – </a:t>
            </a:r>
            <a:r>
              <a:rPr lang="de-DE" dirty="0" err="1" smtClean="0"/>
              <a:t>balkendiagramm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91139" name="Picture 3" descr="C:\AREINER_01\LEHRBÜCHER\varian\varian9\Bild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103" y="1598897"/>
            <a:ext cx="7092778" cy="475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367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2350" y="805672"/>
            <a:ext cx="8695857" cy="380578"/>
          </a:xfrm>
        </p:spPr>
        <p:txBody>
          <a:bodyPr/>
          <a:lstStyle/>
          <a:p>
            <a:r>
              <a:rPr lang="de-DE" dirty="0"/>
              <a:t>KAFFEEKONSUM NACH </a:t>
            </a:r>
            <a:r>
              <a:rPr lang="de-DE" dirty="0" smtClean="0"/>
              <a:t>GESCHLECHT – </a:t>
            </a:r>
            <a:r>
              <a:rPr lang="de-DE" dirty="0" err="1" smtClean="0"/>
              <a:t>balkendiagramm</a:t>
            </a:r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92162" name="Picture 2" descr="C:\AREINER_01\LEHRBÜCHER\varian\varian9\Bild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676" y="1331730"/>
            <a:ext cx="7871254" cy="487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763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5280" y="805670"/>
            <a:ext cx="8695857" cy="331151"/>
          </a:xfrm>
        </p:spPr>
        <p:txBody>
          <a:bodyPr/>
          <a:lstStyle/>
          <a:p>
            <a:r>
              <a:rPr lang="de-DE" dirty="0" smtClean="0"/>
              <a:t>Simpsons </a:t>
            </a:r>
            <a:r>
              <a:rPr lang="de-DE" dirty="0" err="1" smtClean="0"/>
              <a:t>paradoxon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93186" name="Picture 2" descr="C:\AREINER_01\LEHRBÜCHER\varian\varian9\Bild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23" y="1447865"/>
            <a:ext cx="8436279" cy="459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591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7636" y="756244"/>
            <a:ext cx="8695857" cy="497205"/>
          </a:xfrm>
        </p:spPr>
        <p:txBody>
          <a:bodyPr/>
          <a:lstStyle/>
          <a:p>
            <a:r>
              <a:rPr lang="de-DE" dirty="0" smtClean="0"/>
              <a:t>ÄNDERUNGEN DES ANGEBOTS, NACHFRAGEKURVE IST IDENTIFIZIERT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94210" name="Picture 2" descr="C:\AREINER_01\LEHRBÜCHER\varian\varian9\Bild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395" y="1458097"/>
            <a:ext cx="8275454" cy="473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861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6491" y="645033"/>
            <a:ext cx="8695857" cy="553572"/>
          </a:xfrm>
        </p:spPr>
        <p:txBody>
          <a:bodyPr/>
          <a:lstStyle/>
          <a:p>
            <a:r>
              <a:rPr lang="de-DE" dirty="0" smtClean="0"/>
              <a:t>NACHFRAGE- UND ANGEBOTSKURVEN VERSCHIEBEN SICH – KEINE IDENTIFIKATION OHNE WEITERE INFORMATION MÖGLICH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C7EDE-C1C1-4A17-8A67-66AA4FFFB73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mtClean="0"/>
              <a:t>Varian: Grundzüge der Mikroökonomik 9. A. De Gruyter Oldenbourg 2016. ISBN 978-3-11-044093-5</a:t>
            </a:r>
            <a:endParaRPr lang="de-DE" dirty="0"/>
          </a:p>
        </p:txBody>
      </p:sp>
      <p:pic>
        <p:nvPicPr>
          <p:cNvPr id="95234" name="Picture 2" descr="C:\AREINER_01\LEHRBÜCHER\varian\varian9\Bild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24" y="1397000"/>
            <a:ext cx="8025677" cy="480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652800"/>
      </p:ext>
    </p:extLst>
  </p:cSld>
  <p:clrMapOvr>
    <a:masterClrMapping/>
  </p:clrMapOvr>
</p:sld>
</file>

<file path=ppt/theme/theme1.xml><?xml version="1.0" encoding="utf-8"?>
<a:theme xmlns:a="http://schemas.openxmlformats.org/drawingml/2006/main" name="2015_deGruyter_ppt_screen_template_Arial">
  <a:themeElements>
    <a:clrScheme name="deGruyter-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B7AD47"/>
      </a:accent1>
      <a:accent2>
        <a:srgbClr val="3F4C6C"/>
      </a:accent2>
      <a:accent3>
        <a:srgbClr val="6C97AE"/>
      </a:accent3>
      <a:accent4>
        <a:srgbClr val="8B5261"/>
      </a:accent4>
      <a:accent5>
        <a:srgbClr val="BDBEBE"/>
      </a:accent5>
      <a:accent6>
        <a:srgbClr val="EB8667"/>
      </a:accent6>
      <a:hlink>
        <a:srgbClr val="595959"/>
      </a:hlink>
      <a:folHlink>
        <a:srgbClr val="3F3F3F"/>
      </a:folHlink>
    </a:clrScheme>
    <a:fontScheme name="DeGruyter_Pitch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Rauchgla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eGruyter_Arial" id="{5316AAEB-0FEC-47CB-B364-E3BD361AD818}" vid="{CA220D4E-E32A-42AD-9495-625EF72F7E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</Words>
  <Application>Microsoft Office PowerPoint</Application>
  <PresentationFormat>A4-Papier (210x297 mm)</PresentationFormat>
  <Paragraphs>19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Times New Roman</vt:lpstr>
      <vt:lpstr>Arial</vt:lpstr>
      <vt:lpstr>Wingdings 3</vt:lpstr>
      <vt:lpstr>ＭＳ Ｐゴシック</vt:lpstr>
      <vt:lpstr>2015_deGruyter_ppt_screen_template_Arial</vt:lpstr>
      <vt:lpstr>17. Kapitel </vt:lpstr>
      <vt:lpstr>Kaffeekonsum in der stichprobe – balkendiagramm </vt:lpstr>
      <vt:lpstr>KAFFEEKONSUM NACH GESCHLECHT – balkendiagramm  </vt:lpstr>
      <vt:lpstr>Simpsons paradoxon</vt:lpstr>
      <vt:lpstr>ÄNDERUNGEN DES ANGEBOTS, NACHFRAGEKURVE IST IDENTIFIZIERT</vt:lpstr>
      <vt:lpstr>NACHFRAGE- UND ANGEBOTSKURVEN VERSCHIEBEN SICH – KEINE IDENTIFIKATION OHNE WEITERE INFORMATION MÖGLICH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Arial</dc:subject>
  <dc:creator/>
  <cp:keywords>Pitchbook</cp:keywords>
  <cp:lastModifiedBy/>
  <cp:revision>1</cp:revision>
  <dcterms:created xsi:type="dcterms:W3CDTF">2015-03-16T08:37:03Z</dcterms:created>
  <dcterms:modified xsi:type="dcterms:W3CDTF">2016-08-17T08:45:15Z</dcterms:modified>
</cp:coreProperties>
</file>