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27"/>
  </p:notesMasterIdLst>
  <p:sldIdLst>
    <p:sldId id="347" r:id="rId2"/>
    <p:sldId id="422" r:id="rId3"/>
    <p:sldId id="423" r:id="rId4"/>
    <p:sldId id="425" r:id="rId5"/>
    <p:sldId id="426" r:id="rId6"/>
    <p:sldId id="428" r:id="rId7"/>
    <p:sldId id="431" r:id="rId8"/>
    <p:sldId id="437" r:id="rId9"/>
    <p:sldId id="454" r:id="rId10"/>
    <p:sldId id="453" r:id="rId11"/>
    <p:sldId id="436" r:id="rId12"/>
    <p:sldId id="451" r:id="rId13"/>
    <p:sldId id="452" r:id="rId14"/>
    <p:sldId id="450" r:id="rId15"/>
    <p:sldId id="447" r:id="rId16"/>
    <p:sldId id="445" r:id="rId17"/>
    <p:sldId id="446" r:id="rId18"/>
    <p:sldId id="444" r:id="rId19"/>
    <p:sldId id="435" r:id="rId20"/>
    <p:sldId id="442" r:id="rId21"/>
    <p:sldId id="441" r:id="rId22"/>
    <p:sldId id="457" r:id="rId23"/>
    <p:sldId id="458" r:id="rId24"/>
    <p:sldId id="438" r:id="rId25"/>
    <p:sldId id="456" r:id="rId26"/>
  </p:sldIdLst>
  <p:sldSz cx="9906000" cy="6858000" type="A4"/>
  <p:notesSz cx="7099300" cy="10234613"/>
  <p:embeddedFontLst>
    <p:embeddedFont>
      <p:font typeface="Wingdings 3" panose="05040102010807070707" pitchFamily="18" charset="2"/>
      <p:regular r:id="rId28"/>
    </p:embeddedFont>
    <p:embeddedFont>
      <p:font typeface="ＭＳ Ｐゴシック" panose="020B0600070205080204" pitchFamily="34" charset="-128"/>
      <p:regular r:id="rId29"/>
    </p:embeddedFont>
    <p:embeddedFont>
      <p:font typeface="MT Extra" panose="05050102010205020202" pitchFamily="18" charset="2"/>
      <p:regular r:id="rId3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2" autoAdjust="0"/>
    <p:restoredTop sz="95854" autoAdjust="0"/>
  </p:normalViewPr>
  <p:slideViewPr>
    <p:cSldViewPr snapToGrid="0">
      <p:cViewPr varScale="1">
        <p:scale>
          <a:sx n="127" d="100"/>
          <a:sy n="127" d="100"/>
        </p:scale>
        <p:origin x="1044" y="120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78" y="5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4018"/>
    </p:cViewPr>
  </p:sorterViewPr>
  <p:notesViewPr>
    <p:cSldViewPr snapToGrid="0">
      <p:cViewPr varScale="1">
        <p:scale>
          <a:sx n="90" d="100"/>
          <a:sy n="90" d="100"/>
        </p:scale>
        <p:origin x="37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16/08/2016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C0406-3497-479F-B28E-9B42F29634E8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2427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C0406-3497-479F-B28E-9B42F29634E8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2739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88988" y="774700"/>
            <a:ext cx="5521325" cy="3824288"/>
          </a:xfrm>
          <a:ln/>
        </p:spPr>
      </p:sp>
      <p:sp>
        <p:nvSpPr>
          <p:cNvPr id="69635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6963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8759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804763" indent="-309524" defTabSz="988759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238098" indent="-247620" defTabSz="988759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733337" indent="-247620" defTabSz="988759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228576" indent="-247620" defTabSz="988759">
              <a:spcBef>
                <a:spcPct val="30000"/>
              </a:spcBef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723815" indent="-247620" defTabSz="9887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3219054" indent="-247620" defTabSz="9887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714293" indent="-247620" defTabSz="9887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4209532" indent="-247620" defTabSz="988759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059B752C-E019-4260-8F75-6A9A484BC9D3}" type="slidenum">
              <a:rPr lang="en-US" altLang="de-DE" sz="1100"/>
              <a:pPr>
                <a:spcBef>
                  <a:spcPct val="0"/>
                </a:spcBef>
              </a:pPr>
              <a:t>3</a:t>
            </a:fld>
            <a:endParaRPr lang="en-US" altLang="de-DE" sz="1100"/>
          </a:p>
        </p:txBody>
      </p:sp>
    </p:spTree>
    <p:extLst>
      <p:ext uri="{BB962C8B-B14F-4D97-AF65-F5344CB8AC3E}">
        <p14:creationId xmlns:p14="http://schemas.microsoft.com/office/powerpoint/2010/main" val="236216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8" name="Datumsplatzhalter 3"/>
          <p:cNvSpPr>
            <a:spLocks noGrp="1"/>
          </p:cNvSpPr>
          <p:nvPr>
            <p:ph type="dt" sz="half" idx="2"/>
          </p:nvPr>
        </p:nvSpPr>
        <p:spPr>
          <a:xfrm>
            <a:off x="781645" y="6567804"/>
            <a:ext cx="107552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1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34765" y="6567805"/>
            <a:ext cx="754429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t="176" r="908" b="44535"/>
          <a:stretch/>
        </p:blipFill>
        <p:spPr>
          <a:xfrm>
            <a:off x="0" y="-16191"/>
            <a:ext cx="9936956" cy="687419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6" name="Grafik 5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t="176" r="908" b="44535"/>
          <a:stretch/>
        </p:blipFill>
        <p:spPr>
          <a:xfrm>
            <a:off x="0" y="-16191"/>
            <a:ext cx="9936956" cy="687419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8963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0" userDrawn="1">
          <p15:clr>
            <a:srgbClr val="FBAE40"/>
          </p15:clr>
        </p15:guide>
        <p15:guide id="1" pos="7680" userDrawn="1">
          <p15:clr>
            <a:srgbClr val="FBAE40"/>
          </p15:clr>
        </p15:guide>
        <p15:guide id="2" pos="186" userDrawn="1">
          <p15:clr>
            <a:srgbClr val="FBAE40"/>
          </p15:clr>
        </p15:guide>
        <p15:guide id="3" pos="34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4" b="23874"/>
          <a:stretch/>
        </p:blipFill>
        <p:spPr>
          <a:xfrm>
            <a:off x="-8488" y="-29497"/>
            <a:ext cx="9931732" cy="690926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4" b="23874"/>
          <a:stretch/>
        </p:blipFill>
        <p:spPr>
          <a:xfrm>
            <a:off x="-8488" y="-29497"/>
            <a:ext cx="9931732" cy="690926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979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0" b="32425"/>
          <a:stretch/>
        </p:blipFill>
        <p:spPr>
          <a:xfrm>
            <a:off x="0" y="-14749"/>
            <a:ext cx="9906000" cy="6872749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0" b="32425"/>
          <a:stretch/>
        </p:blipFill>
        <p:spPr>
          <a:xfrm>
            <a:off x="0" y="-14749"/>
            <a:ext cx="9906000" cy="68727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446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7" b="23"/>
          <a:stretch/>
        </p:blipFill>
        <p:spPr>
          <a:xfrm>
            <a:off x="-494082" y="-29497"/>
            <a:ext cx="10400082" cy="688749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7" b="23"/>
          <a:stretch/>
        </p:blipFill>
        <p:spPr>
          <a:xfrm>
            <a:off x="-494082" y="-29497"/>
            <a:ext cx="10400082" cy="6887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196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0" orient="horz" userDrawn="1">
          <p15:clr>
            <a:srgbClr val="FBAE40"/>
          </p15:clr>
        </p15:guide>
        <p15:guide id="3" orient="horz" pos="431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/>
        </p:blipFill>
        <p:spPr>
          <a:xfrm>
            <a:off x="-15478" y="0"/>
            <a:ext cx="9921478" cy="690224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/>
        </p:blipFill>
        <p:spPr>
          <a:xfrm>
            <a:off x="-15478" y="0"/>
            <a:ext cx="9921478" cy="690224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971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0" orient="horz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5" r="721" b="7069"/>
          <a:stretch/>
        </p:blipFill>
        <p:spPr>
          <a:xfrm>
            <a:off x="0" y="0"/>
            <a:ext cx="9945943" cy="6872748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5" r="721" b="7069"/>
          <a:stretch/>
        </p:blipFill>
        <p:spPr>
          <a:xfrm>
            <a:off x="0" y="0"/>
            <a:ext cx="9945943" cy="687274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187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36133" r="15623" b="-20794"/>
          <a:stretch/>
        </p:blipFill>
        <p:spPr>
          <a:xfrm>
            <a:off x="-47933" y="-14748"/>
            <a:ext cx="9969911" cy="917349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36133" r="15623" b="-20794"/>
          <a:stretch/>
        </p:blipFill>
        <p:spPr>
          <a:xfrm>
            <a:off x="-47933" y="-14748"/>
            <a:ext cx="9969911" cy="9173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247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10792"/>
          <a:stretch/>
        </p:blipFill>
        <p:spPr>
          <a:xfrm>
            <a:off x="-8931" y="-29497"/>
            <a:ext cx="9944154" cy="688749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10792"/>
          <a:stretch/>
        </p:blipFill>
        <p:spPr>
          <a:xfrm>
            <a:off x="-8931" y="-29497"/>
            <a:ext cx="9944154" cy="6887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412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16" y="1589"/>
            <a:ext cx="9939967" cy="685800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16" y="1589"/>
            <a:ext cx="9939967" cy="6858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18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t="7988" r="8083" b="17571"/>
          <a:stretch/>
        </p:blipFill>
        <p:spPr>
          <a:xfrm>
            <a:off x="1" y="1"/>
            <a:ext cx="9945943" cy="6872749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t="7988" r="8083" b="17571"/>
          <a:stretch/>
        </p:blipFill>
        <p:spPr>
          <a:xfrm>
            <a:off x="1" y="1"/>
            <a:ext cx="9945943" cy="68727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7944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-1943"/>
            <a:ext cx="9924120" cy="6898044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43"/>
            <a:ext cx="9924120" cy="689804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354" y="822458"/>
            <a:ext cx="8760112" cy="460810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7354" y="822458"/>
            <a:ext cx="8760112" cy="460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788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/>
          <a:srcRect t="9297" b="9429"/>
          <a:stretch/>
        </p:blipFill>
        <p:spPr>
          <a:xfrm>
            <a:off x="1" y="-38100"/>
            <a:ext cx="9924120" cy="69342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 cstate="print"/>
          <a:srcRect t="9297" b="9429"/>
          <a:stretch/>
        </p:blipFill>
        <p:spPr>
          <a:xfrm>
            <a:off x="1" y="-38100"/>
            <a:ext cx="9924120" cy="69342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950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10"/>
          </p:nvPr>
        </p:nvSpPr>
        <p:spPr>
          <a:xfrm>
            <a:off x="781645" y="6567803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81645" y="6567804"/>
            <a:ext cx="107552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34765" y="6567805"/>
            <a:ext cx="754429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8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3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 charset="-128"/>
              </a:rPr>
              <a:t>4</a:t>
            </a:r>
            <a:r>
              <a:rPr lang="de-DE" altLang="de-DE" dirty="0">
                <a:ea typeface="ＭＳ Ｐゴシック" charset="-128"/>
              </a:rPr>
              <a:t>. </a:t>
            </a:r>
            <a:r>
              <a:rPr lang="de-DE" altLang="de-DE" dirty="0" smtClean="0">
                <a:ea typeface="ＭＳ Ｐゴシック" charset="-128"/>
              </a:rPr>
              <a:t>Kapitel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altLang="de-DE" dirty="0" smtClean="0">
              <a:ea typeface="ＭＳ Ｐゴシック" pitchFamily="-84" charset="-128"/>
            </a:endParaRPr>
          </a:p>
          <a:p>
            <a:r>
              <a:rPr lang="de-DE" sz="1800" dirty="0"/>
              <a:t>Nutzen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955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4184" y="1536286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Eine andere Transformation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U(x</a:t>
            </a:r>
            <a:r>
              <a:rPr lang="de-DE" sz="1600" b="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x</a:t>
            </a:r>
            <a:r>
              <a:rPr lang="de-DE" sz="1600" b="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Definiere nun      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W = 2U + 10.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Dann wird 	 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W(x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2x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+ 10   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und </a:t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W(2,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22 &gt; W(4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W(2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18.  und wieder gilt</a:t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  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W erhält die Ordnung von U und repräsentiert so dieselben Präferenzen.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2730321" y="2278084"/>
            <a:ext cx="594374" cy="177348"/>
          </a:xfrm>
          <a:prstGeom prst="rightArrow">
            <a:avLst>
              <a:gd name="adj1" fmla="val 50000"/>
              <a:gd name="adj2" fmla="val 50258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 flipH="1" flipV="1">
            <a:off x="4123696" y="2182092"/>
            <a:ext cx="3241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latin typeface="MT Extra" pitchFamily="18" charset="2"/>
              </a:rPr>
              <a:t>p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 flipH="1" flipV="1">
            <a:off x="4123696" y="4198540"/>
            <a:ext cx="3241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latin typeface="MT Extra" pitchFamily="18" charset="2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164819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Transformationen von Nutzenfunktionen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29889"/>
            <a:ext cx="8846334" cy="3696774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Wenn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U </a:t>
            </a:r>
            <a:r>
              <a:rPr lang="de-DE" altLang="de-DE" sz="1600" b="0" cap="all" spc="5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Nutzenfunktion ist, die eine </a:t>
            </a:r>
            <a: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Präferenzrelation      repräsentiert    </a:t>
            </a:r>
            <a:b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und wenn</a:t>
            </a:r>
            <a:b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cap="none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f</a:t>
            </a:r>
            <a: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eine streng steigende Funktion ist,</a:t>
            </a:r>
            <a:br>
              <a:rPr lang="de-DE" altLang="de-DE" sz="1600" b="0" cap="all" spc="5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dann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ist auch 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V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=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f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(U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		        </a:t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Nutzenfunktion, welche dieselben Präferenzrelation 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repräsentiert. </a:t>
            </a:r>
          </a:p>
          <a:p>
            <a:pPr defTabSz="912813"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7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Güter, Ungüter und neutrale Güter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i="1" dirty="0" smtClean="0">
                <a:ea typeface="ＭＳ Ｐゴシック" charset="-128"/>
              </a:rPr>
              <a:t>		</a:t>
            </a:r>
            <a:r>
              <a:rPr lang="de-DE" altLang="de-DE" sz="160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Gut</a:t>
            </a:r>
            <a:r>
              <a:rPr lang="de-DE" altLang="de-DE" sz="16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: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steigender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Nutzen mit steigendem Konsum (ergibt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bevorzugte Bündel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).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	</a:t>
            </a:r>
            <a:r>
              <a:rPr lang="de-DE" altLang="de-DE" sz="160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Ungut</a:t>
            </a:r>
            <a:r>
              <a:rPr lang="de-DE" altLang="de-DE" sz="16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: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fallender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Nutzen mit steigendem Konsum (ergibt weniger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bevorzugte Bündel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).</a:t>
            </a:r>
          </a:p>
          <a:p>
            <a:pPr defTabSz="912813">
              <a:lnSpc>
                <a:spcPct val="150000"/>
              </a:lnSpc>
            </a:pPr>
            <a:r>
              <a:rPr lang="de-DE" altLang="de-DE" sz="1600" b="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	</a:t>
            </a:r>
            <a:r>
              <a:rPr lang="de-DE" altLang="de-DE" sz="160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Neutrales </a:t>
            </a:r>
            <a:r>
              <a:rPr lang="de-DE" altLang="de-DE" sz="160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Gut</a:t>
            </a:r>
            <a:r>
              <a:rPr lang="de-DE" altLang="de-DE" sz="16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: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verändert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den Nutzen nicht (ergibt gleich bevorzugte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Bündel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998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3413" y="1324654"/>
            <a:ext cx="8695857" cy="294081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Güter, Ungüter und neutrale Güter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79" y="2293659"/>
            <a:ext cx="174563" cy="327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61" y="5490693"/>
            <a:ext cx="488315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hteck 5"/>
          <p:cNvSpPr/>
          <p:nvPr/>
        </p:nvSpPr>
        <p:spPr>
          <a:xfrm>
            <a:off x="667403" y="1972339"/>
            <a:ext cx="1035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NUTZEN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553374" y="5649443"/>
            <a:ext cx="10709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WASSER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6280">
            <a:off x="1105065" y="2658546"/>
            <a:ext cx="4578350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334" y="2753843"/>
            <a:ext cx="23813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hteck 7"/>
          <p:cNvSpPr/>
          <p:nvPr/>
        </p:nvSpPr>
        <p:spPr>
          <a:xfrm>
            <a:off x="1240637" y="3934565"/>
            <a:ext cx="2027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WASSERMENGEN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 GÜTER</a:t>
            </a:r>
            <a:endParaRPr lang="en-US" altLang="de-DE" sz="16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3495048" y="3934565"/>
            <a:ext cx="2027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WASSERMENGEN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 UNGÜTER</a:t>
            </a:r>
            <a:endParaRPr lang="en-US" altLang="de-DE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850764" y="2784696"/>
            <a:ext cx="14901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NUTZEN-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FUNKTION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1052282" y="6006082"/>
            <a:ext cx="58328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UM </a:t>
            </a:r>
            <a:r>
              <a:rPr lang="de-DE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de-DE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SIND GERINGE MENGENÄNDERUNGEN NEUTRAL.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239582" y="557006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b="1" dirty="0"/>
              <a:t>x</a:t>
            </a:r>
            <a:r>
              <a:rPr lang="ja-JP" altLang="en-US" b="1" dirty="0"/>
              <a:t>’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140070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3567" y="623005"/>
            <a:ext cx="8695857" cy="331151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Nutzenfunktionen und Indifferenzkurven: perfekte Substitute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86677"/>
            <a:ext cx="8697417" cy="52081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Nutzenfunktion perfekter Substitute: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V(x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+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476375" y="5386388"/>
            <a:ext cx="4095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476375" y="1833563"/>
            <a:ext cx="0" cy="35480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476375" y="2476500"/>
            <a:ext cx="2905125" cy="2905125"/>
          </a:xfrm>
          <a:prstGeom prst="line">
            <a:avLst/>
          </a:prstGeom>
          <a:noFill/>
          <a:ln w="508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476375" y="3309938"/>
            <a:ext cx="2079625" cy="2079625"/>
          </a:xfrm>
          <a:prstGeom prst="line">
            <a:avLst/>
          </a:prstGeom>
          <a:noFill/>
          <a:ln w="50800">
            <a:solidFill>
              <a:srgbClr val="FF66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1476375" y="4119563"/>
            <a:ext cx="1262063" cy="12620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1015687" y="1481051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521325" y="5380038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898525" y="2249488"/>
            <a:ext cx="44242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13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101725" y="307498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9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1101725" y="386238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5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2511425" y="534828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5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349625" y="534828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9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4060825" y="5348288"/>
            <a:ext cx="44242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13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694113" y="1851025"/>
            <a:ext cx="114935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+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= 5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217988" y="2636838"/>
            <a:ext cx="114935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+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= 9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979988" y="3422650"/>
            <a:ext cx="1263166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+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= 13</a:t>
            </a: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4789488" y="4344988"/>
            <a:ext cx="18598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V(x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,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) 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=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+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.</a:t>
            </a:r>
          </a:p>
        </p:txBody>
      </p:sp>
      <p:sp>
        <p:nvSpPr>
          <p:cNvPr id="23" name="Arc 20"/>
          <p:cNvSpPr>
            <a:spLocks/>
          </p:cNvSpPr>
          <p:nvPr/>
        </p:nvSpPr>
        <p:spPr bwMode="auto">
          <a:xfrm>
            <a:off x="1692275" y="2168525"/>
            <a:ext cx="1905000" cy="214312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12700" cap="rnd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4" name="Arc 21"/>
          <p:cNvSpPr>
            <a:spLocks/>
          </p:cNvSpPr>
          <p:nvPr/>
        </p:nvSpPr>
        <p:spPr bwMode="auto">
          <a:xfrm>
            <a:off x="2216150" y="2978150"/>
            <a:ext cx="1928813" cy="976313"/>
          </a:xfrm>
          <a:custGeom>
            <a:avLst/>
            <a:gdLst>
              <a:gd name="T0" fmla="*/ 0 w 21600"/>
              <a:gd name="T1" fmla="*/ 1994617900 h 21600"/>
              <a:gd name="T2" fmla="*/ 2147483647 w 21600"/>
              <a:gd name="T3" fmla="*/ 0 h 21600"/>
              <a:gd name="T4" fmla="*/ 2147483647 w 21600"/>
              <a:gd name="T5" fmla="*/ 19946179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12700" cap="rnd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5" name="Arc 24"/>
          <p:cNvSpPr>
            <a:spLocks/>
          </p:cNvSpPr>
          <p:nvPr/>
        </p:nvSpPr>
        <p:spPr bwMode="auto">
          <a:xfrm>
            <a:off x="3105150" y="3741738"/>
            <a:ext cx="1827213" cy="452437"/>
          </a:xfrm>
          <a:custGeom>
            <a:avLst/>
            <a:gdLst>
              <a:gd name="T0" fmla="*/ 0 w 19973"/>
              <a:gd name="T1" fmla="*/ 122924850 h 21600"/>
              <a:gd name="T2" fmla="*/ 2147483647 w 19973"/>
              <a:gd name="T3" fmla="*/ 0 h 21600"/>
              <a:gd name="T4" fmla="*/ 2147483647 w 19973"/>
              <a:gd name="T5" fmla="*/ 198502901 h 21600"/>
              <a:gd name="T6" fmla="*/ 0 60000 65536"/>
              <a:gd name="T7" fmla="*/ 0 60000 65536"/>
              <a:gd name="T8" fmla="*/ 0 60000 65536"/>
              <a:gd name="T9" fmla="*/ 0 w 19973"/>
              <a:gd name="T10" fmla="*/ 0 h 21600"/>
              <a:gd name="T11" fmla="*/ 19973 w 1997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73" h="21600" fill="none" extrusionOk="0">
                <a:moveTo>
                  <a:pt x="-1" y="13375"/>
                </a:moveTo>
                <a:cubicBezTo>
                  <a:pt x="3329" y="5289"/>
                  <a:pt x="11206" y="8"/>
                  <a:pt x="19952" y="0"/>
                </a:cubicBezTo>
              </a:path>
              <a:path w="19973" h="21600" stroke="0" extrusionOk="0">
                <a:moveTo>
                  <a:pt x="-1" y="13375"/>
                </a:moveTo>
                <a:cubicBezTo>
                  <a:pt x="3329" y="5289"/>
                  <a:pt x="11206" y="8"/>
                  <a:pt x="19952" y="0"/>
                </a:cubicBezTo>
                <a:lnTo>
                  <a:pt x="19973" y="21600"/>
                </a:lnTo>
                <a:lnTo>
                  <a:pt x="-1" y="13375"/>
                </a:lnTo>
                <a:close/>
              </a:path>
            </a:pathLst>
          </a:custGeom>
          <a:noFill/>
          <a:ln w="12700" cap="rnd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215190" y="5894769"/>
            <a:ext cx="56909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DIE INDIFFERENZKURVEN SIND PARALLELE GERADE.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20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364" y="558240"/>
            <a:ext cx="8887024" cy="382666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Nutzenfunktionen und Indifferenzkurven: perfekte Komplemente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99942" y="1073426"/>
            <a:ext cx="8697417" cy="51599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sz="1600" b="0" dirty="0" smtClean="0">
                <a:ea typeface="ＭＳ Ｐゴシック" charset="-128"/>
              </a:rPr>
              <a:t>eine </a:t>
            </a:r>
            <a:r>
              <a:rPr lang="de-DE" altLang="de-DE" sz="1600" b="0" dirty="0">
                <a:ea typeface="ＭＳ Ｐゴシック" charset="-128"/>
              </a:rPr>
              <a:t>Nutzenfunktion perfekter </a:t>
            </a:r>
            <a:r>
              <a:rPr lang="de-DE" altLang="de-DE" sz="1600" b="0" dirty="0" smtClean="0">
                <a:ea typeface="ＭＳ Ｐゴシック" charset="-128"/>
              </a:rPr>
              <a:t>Komplemente:   </a:t>
            </a:r>
            <a:r>
              <a:rPr lang="en-US" altLang="de-DE" sz="1600" b="0" dirty="0" smtClean="0">
                <a:ea typeface="ＭＳ Ｐゴシック" charset="-128"/>
              </a:rPr>
              <a:t>W(</a:t>
            </a:r>
            <a:r>
              <a:rPr lang="en-US" altLang="de-DE" sz="1600" b="0" cap="none" dirty="0" smtClean="0">
                <a:ea typeface="ＭＳ Ｐゴシック" charset="-128"/>
              </a:rPr>
              <a:t>x</a:t>
            </a:r>
            <a:r>
              <a:rPr lang="en-US" altLang="de-DE" sz="1600" b="0" baseline="-25000" dirty="0" smtClean="0">
                <a:ea typeface="ＭＳ Ｐゴシック" charset="-128"/>
              </a:rPr>
              <a:t>1</a:t>
            </a:r>
            <a:r>
              <a:rPr lang="en-US" altLang="de-DE" sz="1600" b="0" dirty="0" smtClean="0">
                <a:ea typeface="ＭＳ Ｐゴシック" charset="-128"/>
              </a:rPr>
              <a:t>, </a:t>
            </a:r>
            <a:r>
              <a:rPr lang="en-US" altLang="de-DE" sz="1600" b="0" cap="none" dirty="0" smtClean="0">
                <a:ea typeface="ＭＳ Ｐゴシック" charset="-128"/>
              </a:rPr>
              <a:t>x</a:t>
            </a:r>
            <a:r>
              <a:rPr lang="en-US" altLang="de-DE" sz="1600" b="0" baseline="-25000" dirty="0" smtClean="0">
                <a:ea typeface="ＭＳ Ｐゴシック" charset="-128"/>
              </a:rPr>
              <a:t>2</a:t>
            </a:r>
            <a:r>
              <a:rPr lang="en-US" altLang="de-DE" sz="1600" b="0" dirty="0">
                <a:ea typeface="ＭＳ Ｐゴシック" charset="-128"/>
              </a:rPr>
              <a:t>) = </a:t>
            </a:r>
            <a:r>
              <a:rPr lang="en-US" altLang="de-DE" sz="1600" b="0" dirty="0" smtClean="0">
                <a:ea typeface="ＭＳ Ｐゴシック" charset="-128"/>
              </a:rPr>
              <a:t>min{</a:t>
            </a:r>
            <a:r>
              <a:rPr lang="en-US" altLang="de-DE" sz="1600" b="0" cap="none" dirty="0" smtClean="0">
                <a:ea typeface="ＭＳ Ｐゴシック" charset="-128"/>
              </a:rPr>
              <a:t>x</a:t>
            </a:r>
            <a:r>
              <a:rPr lang="en-US" altLang="de-DE" sz="1600" b="0" baseline="-25000" dirty="0" smtClean="0">
                <a:ea typeface="ＭＳ Ｐゴシック" charset="-128"/>
              </a:rPr>
              <a:t>1</a:t>
            </a:r>
            <a:r>
              <a:rPr lang="en-US" altLang="de-DE" sz="1600" b="0" dirty="0" smtClean="0">
                <a:ea typeface="ＭＳ Ｐゴシック" charset="-128"/>
              </a:rPr>
              <a:t>, </a:t>
            </a:r>
            <a:r>
              <a:rPr lang="en-US" altLang="de-DE" sz="1600" b="0" cap="none" dirty="0" smtClean="0">
                <a:ea typeface="ＭＳ Ｐゴシック" charset="-128"/>
              </a:rPr>
              <a:t>x</a:t>
            </a:r>
            <a:r>
              <a:rPr lang="en-US" altLang="de-DE" sz="1600" b="0" baseline="-25000" dirty="0" smtClean="0">
                <a:ea typeface="ＭＳ Ｐゴシック" charset="-128"/>
              </a:rPr>
              <a:t>2</a:t>
            </a:r>
            <a:r>
              <a:rPr lang="en-US" altLang="de-DE" sz="1600" b="0" dirty="0">
                <a:ea typeface="ＭＳ Ｐゴシック" charset="-128"/>
              </a:rPr>
              <a:t>}.</a:t>
            </a:r>
            <a:br>
              <a:rPr lang="en-US" altLang="de-DE" sz="1600" b="0" dirty="0">
                <a:ea typeface="ＭＳ Ｐゴシック" charset="-128"/>
              </a:rPr>
            </a:br>
            <a:endParaRPr lang="de-DE" sz="1600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476375" y="5386388"/>
            <a:ext cx="4095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476375" y="1833563"/>
            <a:ext cx="0" cy="35480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3371850" y="1495425"/>
            <a:ext cx="1978025" cy="1990725"/>
            <a:chOff x="2124" y="942"/>
            <a:chExt cx="1246" cy="1254"/>
          </a:xfrm>
        </p:grpSpPr>
        <p:sp>
          <p:nvSpPr>
            <p:cNvPr id="9" name="Line 16"/>
            <p:cNvSpPr>
              <a:spLocks noChangeShapeType="1"/>
            </p:cNvSpPr>
            <p:nvPr/>
          </p:nvSpPr>
          <p:spPr bwMode="auto">
            <a:xfrm flipV="1">
              <a:off x="2124" y="942"/>
              <a:ext cx="0" cy="1245"/>
            </a:xfrm>
            <a:prstGeom prst="line">
              <a:avLst/>
            </a:prstGeom>
            <a:noFill/>
            <a:ln w="50800">
              <a:solidFill>
                <a:srgbClr val="5F5F5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auto">
            <a:xfrm flipH="1">
              <a:off x="2125" y="2196"/>
              <a:ext cx="1245" cy="0"/>
            </a:xfrm>
            <a:prstGeom prst="line">
              <a:avLst/>
            </a:prstGeom>
            <a:noFill/>
            <a:ln w="50800">
              <a:solidFill>
                <a:srgbClr val="5F5F5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1" name="Group 21"/>
          <p:cNvGrpSpPr>
            <a:grpSpLocks/>
          </p:cNvGrpSpPr>
          <p:nvPr/>
        </p:nvGrpSpPr>
        <p:grpSpPr bwMode="auto">
          <a:xfrm>
            <a:off x="2667000" y="2190750"/>
            <a:ext cx="1978025" cy="1990725"/>
            <a:chOff x="1680" y="1380"/>
            <a:chExt cx="1246" cy="1254"/>
          </a:xfrm>
        </p:grpSpPr>
        <p:sp>
          <p:nvSpPr>
            <p:cNvPr id="12" name="Line 19"/>
            <p:cNvSpPr>
              <a:spLocks noChangeShapeType="1"/>
            </p:cNvSpPr>
            <p:nvPr/>
          </p:nvSpPr>
          <p:spPr bwMode="auto">
            <a:xfrm flipV="1">
              <a:off x="1680" y="1380"/>
              <a:ext cx="0" cy="1245"/>
            </a:xfrm>
            <a:prstGeom prst="line">
              <a:avLst/>
            </a:prstGeom>
            <a:noFill/>
            <a:ln w="50800">
              <a:solidFill>
                <a:srgbClr val="009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3200" b="1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 flipH="1">
              <a:off x="1681" y="2634"/>
              <a:ext cx="1245" cy="0"/>
            </a:xfrm>
            <a:prstGeom prst="line">
              <a:avLst/>
            </a:prstGeom>
            <a:noFill/>
            <a:ln w="50800">
              <a:solidFill>
                <a:srgbClr val="0099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3200" b="1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2143125" y="2733675"/>
            <a:ext cx="1978025" cy="1990725"/>
            <a:chOff x="1350" y="1722"/>
            <a:chExt cx="1246" cy="1254"/>
          </a:xfrm>
        </p:grpSpPr>
        <p:sp>
          <p:nvSpPr>
            <p:cNvPr id="15" name="Line 22"/>
            <p:cNvSpPr>
              <a:spLocks noChangeShapeType="1"/>
            </p:cNvSpPr>
            <p:nvPr/>
          </p:nvSpPr>
          <p:spPr bwMode="auto">
            <a:xfrm flipV="1">
              <a:off x="1350" y="1722"/>
              <a:ext cx="0" cy="1245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 flipH="1">
              <a:off x="1351" y="2976"/>
              <a:ext cx="1245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endParaRPr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1476375" y="2143125"/>
            <a:ext cx="3214688" cy="321468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4979988" y="2320925"/>
            <a:ext cx="22653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W(x</a:t>
            </a:r>
            <a:r>
              <a:rPr lang="en-US" altLang="de-DE" sz="1600" baseline="-25000" dirty="0"/>
              <a:t>1</a:t>
            </a:r>
            <a:r>
              <a:rPr lang="en-US" altLang="de-DE" sz="1600" dirty="0" smtClean="0"/>
              <a:t>, x</a:t>
            </a:r>
            <a:r>
              <a:rPr lang="en-US" altLang="de-DE" sz="1600" baseline="-25000" dirty="0" smtClean="0"/>
              <a:t>2</a:t>
            </a:r>
            <a:r>
              <a:rPr lang="en-US" altLang="de-DE" sz="1600" dirty="0"/>
              <a:t>) = min{x</a:t>
            </a:r>
            <a:r>
              <a:rPr lang="en-US" altLang="de-DE" sz="1600" baseline="-25000" dirty="0"/>
              <a:t>1</a:t>
            </a:r>
            <a:r>
              <a:rPr lang="en-US" altLang="de-DE" sz="1600" dirty="0" smtClean="0"/>
              <a:t>, x</a:t>
            </a:r>
            <a:r>
              <a:rPr lang="en-US" altLang="de-DE" sz="1600" baseline="-25000" dirty="0" smtClean="0"/>
              <a:t>2</a:t>
            </a:r>
            <a:r>
              <a:rPr lang="en-US" altLang="de-DE" sz="1600" dirty="0"/>
              <a:t>}</a:t>
            </a: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5648325" y="3162300"/>
            <a:ext cx="1721625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solidFill>
                  <a:schemeClr val="hlink"/>
                </a:solidFill>
              </a:rPr>
              <a:t>min{x</a:t>
            </a:r>
            <a:r>
              <a:rPr lang="en-US" altLang="de-DE" sz="1800" baseline="-25000" dirty="0">
                <a:solidFill>
                  <a:schemeClr val="hlink"/>
                </a:solidFill>
              </a:rPr>
              <a:t>1</a:t>
            </a:r>
            <a:r>
              <a:rPr lang="en-US" altLang="de-DE" sz="1800" dirty="0" smtClean="0">
                <a:solidFill>
                  <a:schemeClr val="hlink"/>
                </a:solidFill>
              </a:rPr>
              <a:t>, x</a:t>
            </a:r>
            <a:r>
              <a:rPr lang="en-US" altLang="de-DE" sz="1800" baseline="-25000" dirty="0" smtClean="0">
                <a:solidFill>
                  <a:schemeClr val="hlink"/>
                </a:solidFill>
              </a:rPr>
              <a:t>2</a:t>
            </a:r>
            <a:r>
              <a:rPr lang="en-US" altLang="de-DE" sz="1800" dirty="0">
                <a:solidFill>
                  <a:schemeClr val="hlink"/>
                </a:solidFill>
              </a:rPr>
              <a:t>} = 8</a:t>
            </a:r>
          </a:p>
        </p:txBody>
      </p:sp>
      <p:sp>
        <p:nvSpPr>
          <p:cNvPr id="20" name="Rectangle 32"/>
          <p:cNvSpPr>
            <a:spLocks noChangeArrowheads="1"/>
          </p:cNvSpPr>
          <p:nvPr/>
        </p:nvSpPr>
        <p:spPr bwMode="auto">
          <a:xfrm>
            <a:off x="4897438" y="3868738"/>
            <a:ext cx="1721625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min{x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, 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} = 5</a:t>
            </a:r>
            <a:endParaRPr kumimoji="0" lang="en-US" altLang="de-DE" sz="1800" b="1" i="0" u="none" strike="noStrike" kern="0" cap="none" spc="0" normalizeH="0" baseline="0" noProof="0" dirty="0" smtClean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1" name="Rectangle 33"/>
          <p:cNvSpPr>
            <a:spLocks noChangeArrowheads="1"/>
          </p:cNvSpPr>
          <p:nvPr/>
        </p:nvSpPr>
        <p:spPr bwMode="auto">
          <a:xfrm>
            <a:off x="4408488" y="4446588"/>
            <a:ext cx="1721625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min{x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, 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} = 3</a:t>
            </a: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4575175" y="1731963"/>
            <a:ext cx="49693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45</a:t>
            </a:r>
            <a:r>
              <a:rPr kumimoji="0" lang="en-US" altLang="de-DE" sz="16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o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033553" y="1566158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372551" y="5393059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</a:p>
        </p:txBody>
      </p:sp>
      <p:sp>
        <p:nvSpPr>
          <p:cNvPr id="25" name="Rectangle 31"/>
          <p:cNvSpPr>
            <a:spLocks noChangeArrowheads="1"/>
          </p:cNvSpPr>
          <p:nvPr/>
        </p:nvSpPr>
        <p:spPr bwMode="auto">
          <a:xfrm>
            <a:off x="1132939" y="3243373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8</a:t>
            </a:r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 flipH="1">
            <a:off x="1484313" y="3486150"/>
            <a:ext cx="1890712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 flipH="1">
            <a:off x="1470025" y="4179888"/>
            <a:ext cx="1196975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2147888" y="4713288"/>
            <a:ext cx="0" cy="677862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2668588" y="4141788"/>
            <a:ext cx="0" cy="1211262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0" name="Line 15"/>
          <p:cNvSpPr>
            <a:spLocks noChangeShapeType="1"/>
          </p:cNvSpPr>
          <p:nvPr/>
        </p:nvSpPr>
        <p:spPr bwMode="auto">
          <a:xfrm>
            <a:off x="3375025" y="3471863"/>
            <a:ext cx="0" cy="1919287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132738" y="399759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5</a:t>
            </a: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184551" y="4461977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3</a:t>
            </a:r>
          </a:p>
        </p:txBody>
      </p:sp>
      <p:sp>
        <p:nvSpPr>
          <p:cNvPr id="33" name="Rectangle 26"/>
          <p:cNvSpPr>
            <a:spLocks noChangeArrowheads="1"/>
          </p:cNvSpPr>
          <p:nvPr/>
        </p:nvSpPr>
        <p:spPr bwMode="auto">
          <a:xfrm>
            <a:off x="1939925" y="53546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3</a:t>
            </a:r>
          </a:p>
        </p:txBody>
      </p:sp>
      <p:sp>
        <p:nvSpPr>
          <p:cNvPr id="34" name="Rectangle 27"/>
          <p:cNvSpPr>
            <a:spLocks noChangeArrowheads="1"/>
          </p:cNvSpPr>
          <p:nvPr/>
        </p:nvSpPr>
        <p:spPr bwMode="auto">
          <a:xfrm>
            <a:off x="2460625" y="535305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5</a:t>
            </a:r>
          </a:p>
        </p:txBody>
      </p:sp>
      <p:sp>
        <p:nvSpPr>
          <p:cNvPr id="35" name="Rectangle 28"/>
          <p:cNvSpPr>
            <a:spLocks noChangeArrowheads="1"/>
          </p:cNvSpPr>
          <p:nvPr/>
        </p:nvSpPr>
        <p:spPr bwMode="auto">
          <a:xfrm>
            <a:off x="3167063" y="53546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8</a:t>
            </a:r>
          </a:p>
        </p:txBody>
      </p:sp>
      <p:sp>
        <p:nvSpPr>
          <p:cNvPr id="37" name="Line 10"/>
          <p:cNvSpPr>
            <a:spLocks noChangeShapeType="1"/>
          </p:cNvSpPr>
          <p:nvPr/>
        </p:nvSpPr>
        <p:spPr bwMode="auto">
          <a:xfrm flipH="1">
            <a:off x="1470025" y="4713288"/>
            <a:ext cx="649288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454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99321" y="534347"/>
            <a:ext cx="7626626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Nutzenfunktionen und Indifferenzkurven: </a:t>
            </a:r>
            <a:r>
              <a:rPr lang="de-DE" altLang="de-DE" dirty="0" smtClean="0">
                <a:ea typeface="ＭＳ Ｐゴシック" charset="-128"/>
              </a:rPr>
              <a:t>quasilineare </a:t>
            </a:r>
            <a:r>
              <a:rPr lang="de-DE" altLang="de-DE" dirty="0">
                <a:ea typeface="ＭＳ Ｐゴシック" charset="-128"/>
              </a:rPr>
              <a:t>Präferenzen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52939"/>
            <a:ext cx="8697417" cy="5047837"/>
          </a:xfrm>
        </p:spPr>
        <p:txBody>
          <a:bodyPr/>
          <a:lstStyle/>
          <a:p>
            <a:pPr defTabSz="912813">
              <a:lnSpc>
                <a:spcPct val="150000"/>
              </a:lnSpc>
              <a:defRPr/>
            </a:pPr>
            <a:r>
              <a:rPr lang="de-DE" altLang="de-DE" dirty="0" smtClean="0">
                <a:ea typeface="ＭＳ Ｐゴシック" charset="-128"/>
              </a:rPr>
              <a:t>		Eine Nutzenfunktion U(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1</a:t>
            </a:r>
            <a:r>
              <a:rPr lang="de-DE" altLang="de-DE" dirty="0" smtClean="0">
                <a:ea typeface="ＭＳ Ｐゴシック" charset="-128"/>
              </a:rPr>
              <a:t>,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2</a:t>
            </a:r>
            <a:r>
              <a:rPr lang="de-DE" altLang="de-DE" dirty="0">
                <a:ea typeface="ＭＳ Ｐゴシック" charset="-128"/>
              </a:rPr>
              <a:t>) = </a:t>
            </a:r>
            <a:r>
              <a:rPr lang="de-DE" altLang="de-DE" cap="none" dirty="0" smtClean="0">
                <a:ea typeface="ＭＳ Ｐゴシック" charset="-128"/>
              </a:rPr>
              <a:t>f</a:t>
            </a:r>
            <a:r>
              <a:rPr lang="de-DE" altLang="de-DE" dirty="0" smtClean="0">
                <a:ea typeface="ＭＳ Ｐゴシック" charset="-128"/>
              </a:rPr>
              <a:t>(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1</a:t>
            </a:r>
            <a:r>
              <a:rPr lang="de-DE" altLang="de-DE" dirty="0">
                <a:ea typeface="ＭＳ Ｐゴシック" charset="-128"/>
              </a:rPr>
              <a:t>) + 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2</a:t>
            </a:r>
            <a:r>
              <a:rPr lang="de-DE" altLang="de-DE" dirty="0">
                <a:ea typeface="ＭＳ Ｐゴシック" charset="-128"/>
              </a:rPr>
              <a:t> </a:t>
            </a:r>
            <a:r>
              <a:rPr lang="de-DE" altLang="de-DE" dirty="0" smtClean="0">
                <a:ea typeface="ＭＳ Ｐゴシック" charset="-128"/>
              </a:rPr>
              <a:t>ist linear </a:t>
            </a:r>
            <a:r>
              <a:rPr lang="de-DE" altLang="de-DE" dirty="0">
                <a:ea typeface="ＭＳ Ｐゴシック" charset="-128"/>
              </a:rPr>
              <a:t>in 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2</a:t>
            </a:r>
            <a:r>
              <a:rPr lang="de-DE" altLang="de-DE" dirty="0">
                <a:ea typeface="ＭＳ Ｐゴシック" charset="-128"/>
              </a:rPr>
              <a:t>, sie wird </a:t>
            </a:r>
            <a:r>
              <a:rPr lang="de-DE" altLang="de-DE" dirty="0" smtClean="0">
                <a:ea typeface="ＭＳ Ｐゴシック" charset="-128"/>
              </a:rPr>
              <a:t>		als </a:t>
            </a:r>
            <a:r>
              <a:rPr lang="de-DE" altLang="de-DE" i="1" dirty="0">
                <a:ea typeface="ＭＳ Ｐゴシック" charset="-128"/>
              </a:rPr>
              <a:t>quasilinear</a:t>
            </a:r>
            <a:r>
              <a:rPr lang="de-DE" altLang="de-DE" dirty="0">
                <a:ea typeface="ＭＳ Ｐゴシック" charset="-128"/>
              </a:rPr>
              <a:t> </a:t>
            </a:r>
            <a:r>
              <a:rPr lang="de-DE" altLang="de-DE" dirty="0" smtClean="0">
                <a:ea typeface="ＭＳ Ｐゴシック" charset="-128"/>
              </a:rPr>
              <a:t>bezeichnet,</a:t>
            </a:r>
            <a:r>
              <a:rPr lang="de-DE" altLang="de-DE" sz="800" dirty="0">
                <a:ea typeface="ＭＳ Ｐゴシック" charset="-128"/>
              </a:rPr>
              <a:t> </a:t>
            </a:r>
            <a:r>
              <a:rPr lang="de-DE" altLang="de-DE" i="1" dirty="0" smtClean="0">
                <a:ea typeface="ＭＳ Ｐゴシック" charset="-128"/>
              </a:rPr>
              <a:t>z</a:t>
            </a:r>
            <a:r>
              <a:rPr lang="de-DE" altLang="de-DE" i="1" dirty="0">
                <a:ea typeface="ＭＳ Ｐゴシック" charset="-128"/>
              </a:rPr>
              <a:t>. B</a:t>
            </a:r>
            <a:r>
              <a:rPr lang="de-DE" altLang="de-DE" dirty="0">
                <a:ea typeface="ＭＳ Ｐゴシック" charset="-128"/>
              </a:rPr>
              <a:t>.     </a:t>
            </a:r>
            <a:r>
              <a:rPr lang="de-DE" altLang="de-DE" dirty="0" smtClean="0">
                <a:ea typeface="ＭＳ Ｐゴシック" charset="-128"/>
              </a:rPr>
              <a:t>U(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1</a:t>
            </a:r>
            <a:r>
              <a:rPr lang="de-DE" altLang="de-DE" dirty="0" smtClean="0">
                <a:ea typeface="ＭＳ Ｐゴシック" charset="-128"/>
              </a:rPr>
              <a:t>,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2</a:t>
            </a:r>
            <a:r>
              <a:rPr lang="de-DE" altLang="de-DE" dirty="0">
                <a:ea typeface="ＭＳ Ｐゴシック" charset="-128"/>
              </a:rPr>
              <a:t>) =  </a:t>
            </a:r>
            <a:r>
              <a:rPr lang="de-DE" altLang="de-DE" dirty="0" smtClean="0">
                <a:ea typeface="ＭＳ Ｐゴシック" charset="-128"/>
              </a:rPr>
              <a:t>2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1</a:t>
            </a:r>
            <a:r>
              <a:rPr lang="de-DE" altLang="de-DE" baseline="30000" dirty="0" smtClean="0">
                <a:ea typeface="ＭＳ Ｐゴシック" charset="-128"/>
              </a:rPr>
              <a:t>1/2</a:t>
            </a:r>
            <a:r>
              <a:rPr lang="de-DE" altLang="de-DE" dirty="0" smtClean="0">
                <a:ea typeface="ＭＳ Ｐゴシック" charset="-128"/>
              </a:rPr>
              <a:t> </a:t>
            </a:r>
            <a:r>
              <a:rPr lang="de-DE" altLang="de-DE" dirty="0">
                <a:ea typeface="ＭＳ Ｐゴシック" charset="-128"/>
              </a:rPr>
              <a:t>+ </a:t>
            </a:r>
            <a:r>
              <a:rPr lang="de-DE" altLang="de-DE" cap="none" dirty="0" smtClean="0">
                <a:ea typeface="ＭＳ Ｐゴシック" charset="-128"/>
              </a:rPr>
              <a:t>x</a:t>
            </a:r>
            <a:r>
              <a:rPr lang="de-DE" altLang="de-DE" baseline="-25000" dirty="0" smtClean="0">
                <a:ea typeface="ＭＳ Ｐゴシック" charset="-128"/>
              </a:rPr>
              <a:t>2</a:t>
            </a:r>
            <a:r>
              <a:rPr lang="de-DE" altLang="de-DE" dirty="0" smtClean="0">
                <a:ea typeface="ＭＳ Ｐゴシック" charset="-128"/>
              </a:rPr>
              <a:t>. </a:t>
            </a:r>
            <a:endParaRPr lang="de-DE" altLang="de-DE" baseline="-25000" dirty="0">
              <a:ea typeface="ＭＳ Ｐゴシック" charset="-128"/>
            </a:endParaRPr>
          </a:p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904875" y="1571625"/>
            <a:ext cx="0" cy="43576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5800672"/>
            <a:ext cx="5472906" cy="208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524000" y="2738438"/>
            <a:ext cx="0" cy="3205162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124200" y="3405188"/>
            <a:ext cx="0" cy="2538412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10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" y="0"/>
            <a:ext cx="9144001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095375" y="2452688"/>
            <a:ext cx="1095375" cy="690562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2476500" y="3262313"/>
            <a:ext cx="1357313" cy="441325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1095375" y="3476625"/>
            <a:ext cx="1095375" cy="690563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476500" y="4262438"/>
            <a:ext cx="1357313" cy="441325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1071563" y="4476750"/>
            <a:ext cx="1095375" cy="690563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2452688" y="5262563"/>
            <a:ext cx="1357312" cy="441325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6099175" y="5943600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60363" y="1208088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3486358" y="2129201"/>
            <a:ext cx="4822755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JEDE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INDIFFERENZKURVE IST </a:t>
            </a:r>
            <a:r>
              <a:rPr kumimoji="0" lang="en-US" altLang="de-DE" sz="16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EINE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en-US" altLang="de-DE" sz="16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VERTIKAL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VERSCHOBENE KOPIE </a:t>
            </a:r>
            <a:r>
              <a:rPr lang="en-US" altLang="de-DE" sz="1600" b="0" kern="0" baseline="0" dirty="0" smtClean="0">
                <a:solidFill>
                  <a:srgbClr val="000000"/>
                </a:solidFill>
              </a:rPr>
              <a:t>DER</a:t>
            </a:r>
            <a:r>
              <a:rPr lang="en-US" altLang="de-DE" sz="1600" b="0" kern="0" dirty="0" smtClean="0">
                <a:solidFill>
                  <a:srgbClr val="000000"/>
                </a:solidFill>
              </a:rPr>
              <a:t> ANDEREN. 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851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Cobb-Douglas Nutzenfunktionen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>
              <a:defRPr/>
            </a:pPr>
            <a:endParaRPr lang="de-DE" altLang="de-DE" dirty="0" smtClean="0">
              <a:ea typeface="ＭＳ Ｐゴシック" charset="-128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Jede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Nutzenfunktion in der Form von</a:t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a</a:t>
            </a:r>
            <a:r>
              <a:rPr lang="de-DE" altLang="de-DE" sz="1600" b="0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</a:t>
            </a:r>
            <a:r>
              <a:rPr lang="de-DE" altLang="de-DE" sz="1600" b="0" baseline="300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baseline="300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baseline="300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baseline="300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mit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a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&gt; 0 und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&gt; 0 wird als Cobb-Douglas Nutzenfunktion bezeichnet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de-DE" altLang="de-DE" sz="1600" b="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z. B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  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1/2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1/2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(a = b = 1/2)</a:t>
            </a:r>
            <a:b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 V(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3          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(a = 1, b = 3)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683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10678" y="646197"/>
            <a:ext cx="6938503" cy="344403"/>
          </a:xfrm>
        </p:spPr>
        <p:txBody>
          <a:bodyPr/>
          <a:lstStyle/>
          <a:p>
            <a:r>
              <a:rPr lang="de-DE" dirty="0" smtClean="0"/>
              <a:t>Cobb-Douglas indifferenzkurven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1847850" y="990600"/>
            <a:ext cx="0" cy="45910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5463055"/>
            <a:ext cx="4794250" cy="18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9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369886"/>
            <a:ext cx="7850187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244976" y="2432971"/>
            <a:ext cx="3962623" cy="83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ALLE KURVEN SIND HYPERBELN 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ASYMPTOTISCH ZU DEN ACHSEN,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OHNE DIESE JEDOCH ZU BERÜHREN.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448702" y="805613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384388" y="5581650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0934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334" y="821788"/>
            <a:ext cx="8695857" cy="317899"/>
          </a:xfrm>
        </p:spPr>
        <p:txBody>
          <a:bodyPr/>
          <a:lstStyle/>
          <a:p>
            <a:r>
              <a:rPr lang="de-DE" dirty="0" smtClean="0"/>
              <a:t>GRENZNUTZEN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45704"/>
            <a:ext cx="8697417" cy="4955072"/>
          </a:xfrm>
        </p:spPr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‚GRENZ-‘ BEDEUTET ‚ZUSÄTZLICH‘: DER GRENZNUTZEN DES GUTES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i, 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ist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veränderung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gesamtnutzens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wenn sich die konsumierte menge von gut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ändert, d. h. </a:t>
            </a:r>
          </a:p>
          <a:p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(MU = marginal </a:t>
            </a:r>
            <a:r>
              <a:rPr lang="de-DE" dirty="0" err="1" smtClean="0"/>
              <a:t>utility</a:t>
            </a:r>
            <a:r>
              <a:rPr lang="de-DE" dirty="0" smtClean="0"/>
              <a:t>) </a:t>
            </a:r>
          </a:p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Beispiel:	</a:t>
            </a:r>
            <a:r>
              <a:rPr lang="de-DE" altLang="de-DE" sz="160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U(x</a:t>
            </a:r>
            <a:r>
              <a:rPr lang="de-DE" altLang="de-DE" sz="160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x</a:t>
            </a:r>
            <a:r>
              <a:rPr lang="de-DE" altLang="de-DE" sz="160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x</a:t>
            </a:r>
            <a:r>
              <a:rPr lang="de-DE" altLang="de-DE" sz="1600" kern="0" cap="none" spc="0" baseline="-25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kern="0" cap="none" spc="0" baseline="30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1/2 </a:t>
            </a:r>
            <a:r>
              <a:rPr lang="de-DE" altLang="de-DE" sz="160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kern="0" cap="none" spc="0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 </a:t>
            </a:r>
          </a:p>
          <a:p>
            <a:r>
              <a:rPr lang="de-DE" sz="1600" kern="0" cap="none" spc="0" dirty="0" smtClean="0">
                <a:solidFill>
                  <a:srgbClr val="000000"/>
                </a:solidFill>
                <a:ea typeface="ＭＳ Ｐゴシック" charset="-128"/>
              </a:rPr>
              <a:t>	WIR FINDEN DANN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8533258"/>
              </p:ext>
            </p:extLst>
          </p:nvPr>
        </p:nvGraphicFramePr>
        <p:xfrm>
          <a:off x="4030451" y="2498187"/>
          <a:ext cx="1139687" cy="50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Formel" r:id="rId3" imgW="1914503" imgH="1000025" progId="Equation.3">
                  <p:embed/>
                </p:oleObj>
              </mc:Choice>
              <mc:Fallback>
                <p:oleObj name="Formel" r:id="rId3" imgW="1914503" imgH="1000025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0451" y="2498187"/>
                        <a:ext cx="1139687" cy="503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214876"/>
              </p:ext>
            </p:extLst>
          </p:nvPr>
        </p:nvGraphicFramePr>
        <p:xfrm>
          <a:off x="3180522" y="4505739"/>
          <a:ext cx="1967603" cy="1272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Formel" r:id="rId5" imgW="1473120" imgH="888840" progId="Equation.3">
                  <p:embed/>
                </p:oleObj>
              </mc:Choice>
              <mc:Fallback>
                <p:oleObj name="Formel" r:id="rId5" imgW="1473120" imgH="8888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0522" y="4505739"/>
                        <a:ext cx="1967603" cy="12722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969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74537" y="1109342"/>
            <a:ext cx="8695857" cy="497205"/>
          </a:xfrm>
          <a:noFill/>
        </p:spPr>
        <p:txBody>
          <a:bodyPr/>
          <a:lstStyle/>
          <a:p>
            <a:pPr defTabSz="912813" eaLnBrk="1" hangingPunct="1"/>
            <a:r>
              <a:rPr lang="de-DE" altLang="de-DE" dirty="0" smtClean="0">
                <a:ea typeface="ＭＳ Ｐゴシック" charset="-128"/>
              </a:rPr>
              <a:t>Nutzenfunktionen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780529" y="1839760"/>
            <a:ext cx="8829410" cy="3746848"/>
          </a:xfrm>
        </p:spPr>
        <p:txBody>
          <a:bodyPr/>
          <a:lstStyle/>
          <a:p>
            <a:pPr defTabSz="912813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Präferenzrelation,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vollständig, reflexiv, transitiv und kontinuierlich ist, </a:t>
            </a: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kann durch eine kontinuierliche Nutzenfunktion dargestellt werden.</a:t>
            </a: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Kontinuität bedeutet, dass </a:t>
            </a: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kleine Veränderungen in einem Güterbündel nur </a:t>
            </a: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kleine Veränderungen im Präferenzniveau verursachen.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16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4517" y="980814"/>
            <a:ext cx="8695857" cy="304647"/>
          </a:xfrm>
        </p:spPr>
        <p:txBody>
          <a:bodyPr/>
          <a:lstStyle/>
          <a:p>
            <a:r>
              <a:rPr lang="de-DE" dirty="0" smtClean="0"/>
              <a:t>GRENZNUTZEN UND GRENZRATE DER SUBSTITUTION (= </a:t>
            </a:r>
            <a:r>
              <a:rPr lang="de-DE" dirty="0" err="1" smtClean="0"/>
              <a:t>mrs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32452"/>
            <a:ext cx="8697417" cy="4968324"/>
          </a:xfrm>
        </p:spPr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allgemeine Gleichung für eine indifferenzkurve lautet</a:t>
            </a:r>
          </a:p>
          <a:p>
            <a:r>
              <a:rPr lang="de-DE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i="1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U(x</a:t>
            </a:r>
            <a:r>
              <a:rPr lang="de-DE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i="1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x</a:t>
            </a:r>
            <a:r>
              <a:rPr lang="de-DE" altLang="de-DE" sz="1600" b="0" kern="0" cap="none" spc="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i="1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</a:t>
            </a:r>
            <a:r>
              <a:rPr lang="de-DE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≡</a:t>
            </a:r>
            <a:r>
              <a:rPr lang="de-DE" altLang="de-DE" sz="1600" b="0" i="1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k</a:t>
            </a:r>
            <a:r>
              <a:rPr lang="de-DE" altLang="de-DE" sz="1600" b="0" kern="0" cap="none" spc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   k = EINE KONSTANTE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TOTALE DIFFERENZIERUNG DIESER IDENTITÄT ERGIBT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DARAUS FOLGT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NACH UMFORMUNG ERHALTEN WIR DIE MRS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696" y="3028269"/>
            <a:ext cx="2314182" cy="6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696" y="3922366"/>
            <a:ext cx="2162750" cy="66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66" y="5173561"/>
            <a:ext cx="2080212" cy="67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67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50"/>
            <a:ext cx="8695857" cy="384160"/>
          </a:xfrm>
        </p:spPr>
        <p:txBody>
          <a:bodyPr/>
          <a:lstStyle/>
          <a:p>
            <a:r>
              <a:rPr lang="de-DE" altLang="de-DE" dirty="0">
                <a:ea typeface="ＭＳ Ｐゴシック" pitchFamily="34" charset="-128"/>
              </a:rPr>
              <a:t>MU und MRS – ein Beispiel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95031"/>
            <a:ext cx="8697417" cy="4032250"/>
          </a:xfrm>
        </p:spPr>
        <p:txBody>
          <a:bodyPr/>
          <a:lstStyle/>
          <a:p>
            <a:r>
              <a:rPr lang="de-DE" altLang="de-DE" dirty="0" smtClean="0">
                <a:ea typeface="ＭＳ Ｐゴシック" pitchFamily="34" charset="-128"/>
              </a:rPr>
              <a:t/>
            </a:r>
            <a:br>
              <a:rPr lang="de-DE" altLang="de-DE" dirty="0" smtClean="0">
                <a:ea typeface="ＭＳ Ｐゴシック" pitchFamily="34" charset="-128"/>
              </a:rPr>
            </a:br>
            <a:r>
              <a:rPr lang="de-DE" altLang="de-DE" dirty="0" smtClean="0">
                <a:ea typeface="ＭＳ Ｐゴシック" pitchFamily="34" charset="-128"/>
              </a:rPr>
              <a:t/>
            </a:r>
            <a:br>
              <a:rPr lang="de-DE" altLang="de-DE" dirty="0" smtClean="0">
                <a:ea typeface="ＭＳ Ｐゴシック" pitchFamily="34" charset="-128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Angenommen   </a:t>
            </a:r>
            <a:r>
              <a:rPr lang="de-DE" altLang="de-DE" sz="1600" b="0" i="1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U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(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,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 =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.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Dann FINDEN WIR </a:t>
            </a:r>
          </a:p>
          <a:p>
            <a:endParaRPr lang="de-DE" altLang="de-DE" sz="1600" b="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endParaRPr lang="de-DE" altLang="de-DE" sz="1600" b="0" dirty="0" smtClean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endParaRPr lang="de-DE" altLang="de-DE" sz="1600" b="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UND 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	</a:t>
            </a:r>
          </a:p>
          <a:p>
            <a:r>
              <a:rPr lang="de-DE" altLang="de-DE" dirty="0">
                <a:ea typeface="ＭＳ Ｐゴシック" pitchFamily="34" charset="-128"/>
              </a:rPr>
              <a:t/>
            </a:r>
            <a:br>
              <a:rPr lang="de-DE" altLang="de-DE" dirty="0">
                <a:ea typeface="ＭＳ Ｐゴシック" pitchFamily="34" charset="-128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476485"/>
              </p:ext>
            </p:extLst>
          </p:nvPr>
        </p:nvGraphicFramePr>
        <p:xfrm>
          <a:off x="3368738" y="3025794"/>
          <a:ext cx="2146231" cy="1378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Formel" r:id="rId3" imgW="3162390" imgH="2181059" progId="Equation.3">
                  <p:embed/>
                </p:oleObj>
              </mc:Choice>
              <mc:Fallback>
                <p:oleObj name="Formel" r:id="rId3" imgW="3162390" imgH="218105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738" y="3025794"/>
                        <a:ext cx="2146231" cy="13782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177" y="4612224"/>
            <a:ext cx="3294857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4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9341" y="729023"/>
            <a:ext cx="8695857" cy="344403"/>
          </a:xfrm>
        </p:spPr>
        <p:txBody>
          <a:bodyPr/>
          <a:lstStyle/>
          <a:p>
            <a:r>
              <a:rPr lang="de-DE" altLang="de-DE" dirty="0">
                <a:ea typeface="ＭＳ Ｐゴシック" pitchFamily="34" charset="-128"/>
              </a:rPr>
              <a:t>MU und MRS – grafisch und algebraisch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1857375" y="1785938"/>
            <a:ext cx="0" cy="42624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Line 28"/>
          <p:cNvSpPr>
            <a:spLocks noChangeShapeType="1"/>
          </p:cNvSpPr>
          <p:nvPr/>
        </p:nvSpPr>
        <p:spPr bwMode="auto">
          <a:xfrm>
            <a:off x="1857375" y="6038850"/>
            <a:ext cx="42100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678113" y="1812925"/>
            <a:ext cx="2944812" cy="3308350"/>
          </a:xfrm>
          <a:custGeom>
            <a:avLst/>
            <a:gdLst>
              <a:gd name="T0" fmla="*/ 2147483647 w 1855"/>
              <a:gd name="T1" fmla="*/ 2147483647 h 2084"/>
              <a:gd name="T2" fmla="*/ 2147483647 w 1855"/>
              <a:gd name="T3" fmla="*/ 2147483647 h 2084"/>
              <a:gd name="T4" fmla="*/ 2147483647 w 1855"/>
              <a:gd name="T5" fmla="*/ 2147483647 h 2084"/>
              <a:gd name="T6" fmla="*/ 2147483647 w 1855"/>
              <a:gd name="T7" fmla="*/ 2147483647 h 2084"/>
              <a:gd name="T8" fmla="*/ 2147483647 w 1855"/>
              <a:gd name="T9" fmla="*/ 2147483647 h 2084"/>
              <a:gd name="T10" fmla="*/ 2147483647 w 1855"/>
              <a:gd name="T11" fmla="*/ 2147483647 h 2084"/>
              <a:gd name="T12" fmla="*/ 2147483647 w 1855"/>
              <a:gd name="T13" fmla="*/ 2147483647 h 2084"/>
              <a:gd name="T14" fmla="*/ 2147483647 w 1855"/>
              <a:gd name="T15" fmla="*/ 2147483647 h 2084"/>
              <a:gd name="T16" fmla="*/ 2147483647 w 1855"/>
              <a:gd name="T17" fmla="*/ 2147483647 h 2084"/>
              <a:gd name="T18" fmla="*/ 2147483647 w 1855"/>
              <a:gd name="T19" fmla="*/ 2147483647 h 2084"/>
              <a:gd name="T20" fmla="*/ 2147483647 w 1855"/>
              <a:gd name="T21" fmla="*/ 2147483647 h 2084"/>
              <a:gd name="T22" fmla="*/ 2147483647 w 1855"/>
              <a:gd name="T23" fmla="*/ 2147483647 h 2084"/>
              <a:gd name="T24" fmla="*/ 2147483647 w 1855"/>
              <a:gd name="T25" fmla="*/ 2147483647 h 2084"/>
              <a:gd name="T26" fmla="*/ 2147483647 w 1855"/>
              <a:gd name="T27" fmla="*/ 2147483647 h 2084"/>
              <a:gd name="T28" fmla="*/ 2147483647 w 1855"/>
              <a:gd name="T29" fmla="*/ 2147483647 h 2084"/>
              <a:gd name="T30" fmla="*/ 2147483647 w 1855"/>
              <a:gd name="T31" fmla="*/ 2147483647 h 2084"/>
              <a:gd name="T32" fmla="*/ 2147483647 w 1855"/>
              <a:gd name="T33" fmla="*/ 2147483647 h 2084"/>
              <a:gd name="T34" fmla="*/ 2147483647 w 1855"/>
              <a:gd name="T35" fmla="*/ 2147483647 h 2084"/>
              <a:gd name="T36" fmla="*/ 2147483647 w 1855"/>
              <a:gd name="T37" fmla="*/ 2147483647 h 2084"/>
              <a:gd name="T38" fmla="*/ 2147483647 w 1855"/>
              <a:gd name="T39" fmla="*/ 2147483647 h 2084"/>
              <a:gd name="T40" fmla="*/ 2147483647 w 1855"/>
              <a:gd name="T41" fmla="*/ 2147483647 h 2084"/>
              <a:gd name="T42" fmla="*/ 2147483647 w 1855"/>
              <a:gd name="T43" fmla="*/ 2147483647 h 2084"/>
              <a:gd name="T44" fmla="*/ 2147483647 w 1855"/>
              <a:gd name="T45" fmla="*/ 2147483647 h 2084"/>
              <a:gd name="T46" fmla="*/ 2147483647 w 1855"/>
              <a:gd name="T47" fmla="*/ 2147483647 h 2084"/>
              <a:gd name="T48" fmla="*/ 2147483647 w 1855"/>
              <a:gd name="T49" fmla="*/ 2147483647 h 2084"/>
              <a:gd name="T50" fmla="*/ 2147483647 w 1855"/>
              <a:gd name="T51" fmla="*/ 2147483647 h 2084"/>
              <a:gd name="T52" fmla="*/ 2147483647 w 1855"/>
              <a:gd name="T53" fmla="*/ 2147483647 h 2084"/>
              <a:gd name="T54" fmla="*/ 2147483647 w 1855"/>
              <a:gd name="T55" fmla="*/ 2147483647 h 2084"/>
              <a:gd name="T56" fmla="*/ 2147483647 w 1855"/>
              <a:gd name="T57" fmla="*/ 2147483647 h 2084"/>
              <a:gd name="T58" fmla="*/ 2147483647 w 1855"/>
              <a:gd name="T59" fmla="*/ 2147483647 h 2084"/>
              <a:gd name="T60" fmla="*/ 2147483647 w 1855"/>
              <a:gd name="T61" fmla="*/ 2147483647 h 2084"/>
              <a:gd name="T62" fmla="*/ 2147483647 w 1855"/>
              <a:gd name="T63" fmla="*/ 2147483647 h 2084"/>
              <a:gd name="T64" fmla="*/ 2147483647 w 1855"/>
              <a:gd name="T65" fmla="*/ 2147483647 h 2084"/>
              <a:gd name="T66" fmla="*/ 2147483647 w 1855"/>
              <a:gd name="T67" fmla="*/ 2147483647 h 2084"/>
              <a:gd name="T68" fmla="*/ 2147483647 w 1855"/>
              <a:gd name="T69" fmla="*/ 2147483647 h 2084"/>
              <a:gd name="T70" fmla="*/ 2147483647 w 1855"/>
              <a:gd name="T71" fmla="*/ 2147483647 h 2084"/>
              <a:gd name="T72" fmla="*/ 2147483647 w 1855"/>
              <a:gd name="T73" fmla="*/ 2147483647 h 2084"/>
              <a:gd name="T74" fmla="*/ 2147483647 w 1855"/>
              <a:gd name="T75" fmla="*/ 2147483647 h 2084"/>
              <a:gd name="T76" fmla="*/ 2147483647 w 1855"/>
              <a:gd name="T77" fmla="*/ 2147483647 h 2084"/>
              <a:gd name="T78" fmla="*/ 2147483647 w 1855"/>
              <a:gd name="T79" fmla="*/ 2147483647 h 2084"/>
              <a:gd name="T80" fmla="*/ 2147483647 w 1855"/>
              <a:gd name="T81" fmla="*/ 2147483647 h 2084"/>
              <a:gd name="T82" fmla="*/ 2147483647 w 1855"/>
              <a:gd name="T83" fmla="*/ 2147483647 h 2084"/>
              <a:gd name="T84" fmla="*/ 2147483647 w 1855"/>
              <a:gd name="T85" fmla="*/ 2147483647 h 2084"/>
              <a:gd name="T86" fmla="*/ 2147483647 w 1855"/>
              <a:gd name="T87" fmla="*/ 2147483647 h 2084"/>
              <a:gd name="T88" fmla="*/ 2147483647 w 1855"/>
              <a:gd name="T89" fmla="*/ 2147483647 h 2084"/>
              <a:gd name="T90" fmla="*/ 2147483647 w 1855"/>
              <a:gd name="T91" fmla="*/ 2147483647 h 2084"/>
              <a:gd name="T92" fmla="*/ 2147483647 w 1855"/>
              <a:gd name="T93" fmla="*/ 2147483647 h 2084"/>
              <a:gd name="T94" fmla="*/ 2147483647 w 1855"/>
              <a:gd name="T95" fmla="*/ 2147483647 h 2084"/>
              <a:gd name="T96" fmla="*/ 2147483647 w 1855"/>
              <a:gd name="T97" fmla="*/ 2147483647 h 2084"/>
              <a:gd name="T98" fmla="*/ 2147483647 w 1855"/>
              <a:gd name="T99" fmla="*/ 2147483647 h 2084"/>
              <a:gd name="T100" fmla="*/ 2147483647 w 1855"/>
              <a:gd name="T101" fmla="*/ 2147483647 h 2084"/>
              <a:gd name="T102" fmla="*/ 2147483647 w 1855"/>
              <a:gd name="T103" fmla="*/ 2147483647 h 208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55"/>
              <a:gd name="T157" fmla="*/ 0 h 2084"/>
              <a:gd name="T158" fmla="*/ 1855 w 1855"/>
              <a:gd name="T159" fmla="*/ 2084 h 208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55" h="2084">
                <a:moveTo>
                  <a:pt x="0" y="0"/>
                </a:moveTo>
                <a:lnTo>
                  <a:pt x="8" y="33"/>
                </a:lnTo>
                <a:lnTo>
                  <a:pt x="20" y="91"/>
                </a:lnTo>
                <a:lnTo>
                  <a:pt x="32" y="146"/>
                </a:lnTo>
                <a:lnTo>
                  <a:pt x="43" y="199"/>
                </a:lnTo>
                <a:lnTo>
                  <a:pt x="55" y="249"/>
                </a:lnTo>
                <a:lnTo>
                  <a:pt x="67" y="297"/>
                </a:lnTo>
                <a:lnTo>
                  <a:pt x="79" y="345"/>
                </a:lnTo>
                <a:lnTo>
                  <a:pt x="90" y="389"/>
                </a:lnTo>
                <a:lnTo>
                  <a:pt x="103" y="432"/>
                </a:lnTo>
                <a:lnTo>
                  <a:pt x="115" y="474"/>
                </a:lnTo>
                <a:lnTo>
                  <a:pt x="127" y="514"/>
                </a:lnTo>
                <a:lnTo>
                  <a:pt x="139" y="552"/>
                </a:lnTo>
                <a:lnTo>
                  <a:pt x="150" y="590"/>
                </a:lnTo>
                <a:lnTo>
                  <a:pt x="162" y="626"/>
                </a:lnTo>
                <a:lnTo>
                  <a:pt x="174" y="661"/>
                </a:lnTo>
                <a:lnTo>
                  <a:pt x="187" y="695"/>
                </a:lnTo>
                <a:lnTo>
                  <a:pt x="198" y="727"/>
                </a:lnTo>
                <a:lnTo>
                  <a:pt x="210" y="759"/>
                </a:lnTo>
                <a:lnTo>
                  <a:pt x="222" y="789"/>
                </a:lnTo>
                <a:lnTo>
                  <a:pt x="234" y="819"/>
                </a:lnTo>
                <a:lnTo>
                  <a:pt x="246" y="847"/>
                </a:lnTo>
                <a:lnTo>
                  <a:pt x="257" y="875"/>
                </a:lnTo>
                <a:lnTo>
                  <a:pt x="269" y="902"/>
                </a:lnTo>
                <a:lnTo>
                  <a:pt x="282" y="928"/>
                </a:lnTo>
                <a:lnTo>
                  <a:pt x="294" y="953"/>
                </a:lnTo>
                <a:lnTo>
                  <a:pt x="305" y="978"/>
                </a:lnTo>
                <a:lnTo>
                  <a:pt x="317" y="1002"/>
                </a:lnTo>
                <a:lnTo>
                  <a:pt x="329" y="1025"/>
                </a:lnTo>
                <a:lnTo>
                  <a:pt x="341" y="1048"/>
                </a:lnTo>
                <a:lnTo>
                  <a:pt x="353" y="1071"/>
                </a:lnTo>
                <a:lnTo>
                  <a:pt x="364" y="1092"/>
                </a:lnTo>
                <a:lnTo>
                  <a:pt x="377" y="1112"/>
                </a:lnTo>
                <a:lnTo>
                  <a:pt x="389" y="1132"/>
                </a:lnTo>
                <a:lnTo>
                  <a:pt x="401" y="1152"/>
                </a:lnTo>
                <a:lnTo>
                  <a:pt x="412" y="1172"/>
                </a:lnTo>
                <a:lnTo>
                  <a:pt x="424" y="1191"/>
                </a:lnTo>
                <a:lnTo>
                  <a:pt x="436" y="1209"/>
                </a:lnTo>
                <a:lnTo>
                  <a:pt x="448" y="1227"/>
                </a:lnTo>
                <a:lnTo>
                  <a:pt x="461" y="1244"/>
                </a:lnTo>
                <a:lnTo>
                  <a:pt x="472" y="1262"/>
                </a:lnTo>
                <a:lnTo>
                  <a:pt x="484" y="1278"/>
                </a:lnTo>
                <a:lnTo>
                  <a:pt x="496" y="1295"/>
                </a:lnTo>
                <a:lnTo>
                  <a:pt x="508" y="1310"/>
                </a:lnTo>
                <a:lnTo>
                  <a:pt x="519" y="1326"/>
                </a:lnTo>
                <a:lnTo>
                  <a:pt x="531" y="1341"/>
                </a:lnTo>
                <a:lnTo>
                  <a:pt x="544" y="1356"/>
                </a:lnTo>
                <a:lnTo>
                  <a:pt x="556" y="1371"/>
                </a:lnTo>
                <a:lnTo>
                  <a:pt x="568" y="1385"/>
                </a:lnTo>
                <a:lnTo>
                  <a:pt x="579" y="1399"/>
                </a:lnTo>
                <a:lnTo>
                  <a:pt x="591" y="1412"/>
                </a:lnTo>
                <a:lnTo>
                  <a:pt x="603" y="1425"/>
                </a:lnTo>
                <a:lnTo>
                  <a:pt x="615" y="1438"/>
                </a:lnTo>
                <a:lnTo>
                  <a:pt x="626" y="1452"/>
                </a:lnTo>
                <a:lnTo>
                  <a:pt x="639" y="1464"/>
                </a:lnTo>
                <a:lnTo>
                  <a:pt x="651" y="1476"/>
                </a:lnTo>
                <a:lnTo>
                  <a:pt x="663" y="1488"/>
                </a:lnTo>
                <a:lnTo>
                  <a:pt x="675" y="1500"/>
                </a:lnTo>
                <a:lnTo>
                  <a:pt x="686" y="1511"/>
                </a:lnTo>
                <a:lnTo>
                  <a:pt x="698" y="1523"/>
                </a:lnTo>
                <a:lnTo>
                  <a:pt x="710" y="1534"/>
                </a:lnTo>
                <a:lnTo>
                  <a:pt x="723" y="1546"/>
                </a:lnTo>
                <a:lnTo>
                  <a:pt x="734" y="1555"/>
                </a:lnTo>
                <a:lnTo>
                  <a:pt x="746" y="1566"/>
                </a:lnTo>
                <a:lnTo>
                  <a:pt x="758" y="1576"/>
                </a:lnTo>
                <a:lnTo>
                  <a:pt x="770" y="1586"/>
                </a:lnTo>
                <a:lnTo>
                  <a:pt x="782" y="1596"/>
                </a:lnTo>
                <a:lnTo>
                  <a:pt x="793" y="1606"/>
                </a:lnTo>
                <a:lnTo>
                  <a:pt x="805" y="1616"/>
                </a:lnTo>
                <a:lnTo>
                  <a:pt x="818" y="1625"/>
                </a:lnTo>
                <a:lnTo>
                  <a:pt x="830" y="1635"/>
                </a:lnTo>
                <a:lnTo>
                  <a:pt x="841" y="1644"/>
                </a:lnTo>
                <a:lnTo>
                  <a:pt x="853" y="1653"/>
                </a:lnTo>
                <a:lnTo>
                  <a:pt x="865" y="1661"/>
                </a:lnTo>
                <a:lnTo>
                  <a:pt x="877" y="1670"/>
                </a:lnTo>
                <a:lnTo>
                  <a:pt x="889" y="1678"/>
                </a:lnTo>
                <a:lnTo>
                  <a:pt x="900" y="1687"/>
                </a:lnTo>
                <a:lnTo>
                  <a:pt x="913" y="1695"/>
                </a:lnTo>
                <a:lnTo>
                  <a:pt x="925" y="1703"/>
                </a:lnTo>
                <a:lnTo>
                  <a:pt x="937" y="1711"/>
                </a:lnTo>
                <a:lnTo>
                  <a:pt x="948" y="1719"/>
                </a:lnTo>
                <a:lnTo>
                  <a:pt x="960" y="1727"/>
                </a:lnTo>
                <a:lnTo>
                  <a:pt x="972" y="1734"/>
                </a:lnTo>
                <a:lnTo>
                  <a:pt x="984" y="1741"/>
                </a:lnTo>
                <a:lnTo>
                  <a:pt x="997" y="1749"/>
                </a:lnTo>
                <a:lnTo>
                  <a:pt x="1008" y="1756"/>
                </a:lnTo>
                <a:lnTo>
                  <a:pt x="1020" y="1763"/>
                </a:lnTo>
                <a:lnTo>
                  <a:pt x="1032" y="1770"/>
                </a:lnTo>
                <a:lnTo>
                  <a:pt x="1044" y="1777"/>
                </a:lnTo>
                <a:lnTo>
                  <a:pt x="1055" y="1784"/>
                </a:lnTo>
                <a:lnTo>
                  <a:pt x="1067" y="1791"/>
                </a:lnTo>
                <a:lnTo>
                  <a:pt x="1079" y="1797"/>
                </a:lnTo>
                <a:lnTo>
                  <a:pt x="1092" y="1804"/>
                </a:lnTo>
                <a:lnTo>
                  <a:pt x="1104" y="1810"/>
                </a:lnTo>
                <a:lnTo>
                  <a:pt x="1115" y="1816"/>
                </a:lnTo>
                <a:lnTo>
                  <a:pt x="1127" y="1823"/>
                </a:lnTo>
                <a:lnTo>
                  <a:pt x="1139" y="1828"/>
                </a:lnTo>
                <a:lnTo>
                  <a:pt x="1151" y="1835"/>
                </a:lnTo>
                <a:lnTo>
                  <a:pt x="1162" y="1840"/>
                </a:lnTo>
                <a:lnTo>
                  <a:pt x="1174" y="1846"/>
                </a:lnTo>
                <a:lnTo>
                  <a:pt x="1187" y="1853"/>
                </a:lnTo>
                <a:lnTo>
                  <a:pt x="1199" y="1858"/>
                </a:lnTo>
                <a:lnTo>
                  <a:pt x="1211" y="1864"/>
                </a:lnTo>
                <a:lnTo>
                  <a:pt x="1222" y="1869"/>
                </a:lnTo>
                <a:lnTo>
                  <a:pt x="1234" y="1875"/>
                </a:lnTo>
                <a:lnTo>
                  <a:pt x="1246" y="1880"/>
                </a:lnTo>
                <a:lnTo>
                  <a:pt x="1258" y="1885"/>
                </a:lnTo>
                <a:lnTo>
                  <a:pt x="1270" y="1890"/>
                </a:lnTo>
                <a:lnTo>
                  <a:pt x="1282" y="1896"/>
                </a:lnTo>
                <a:lnTo>
                  <a:pt x="1294" y="1901"/>
                </a:lnTo>
                <a:lnTo>
                  <a:pt x="1306" y="1906"/>
                </a:lnTo>
                <a:lnTo>
                  <a:pt x="1318" y="1911"/>
                </a:lnTo>
                <a:lnTo>
                  <a:pt x="1329" y="1916"/>
                </a:lnTo>
                <a:lnTo>
                  <a:pt x="1341" y="1921"/>
                </a:lnTo>
                <a:lnTo>
                  <a:pt x="1353" y="1926"/>
                </a:lnTo>
                <a:lnTo>
                  <a:pt x="1366" y="1930"/>
                </a:lnTo>
                <a:lnTo>
                  <a:pt x="1377" y="1934"/>
                </a:lnTo>
                <a:lnTo>
                  <a:pt x="1389" y="1940"/>
                </a:lnTo>
                <a:lnTo>
                  <a:pt x="1401" y="1944"/>
                </a:lnTo>
                <a:lnTo>
                  <a:pt x="1413" y="1949"/>
                </a:lnTo>
                <a:lnTo>
                  <a:pt x="1425" y="1953"/>
                </a:lnTo>
                <a:lnTo>
                  <a:pt x="1436" y="1958"/>
                </a:lnTo>
                <a:lnTo>
                  <a:pt x="1449" y="1962"/>
                </a:lnTo>
                <a:lnTo>
                  <a:pt x="1461" y="1966"/>
                </a:lnTo>
                <a:lnTo>
                  <a:pt x="1473" y="1970"/>
                </a:lnTo>
                <a:lnTo>
                  <a:pt x="1484" y="1974"/>
                </a:lnTo>
                <a:lnTo>
                  <a:pt x="1496" y="1979"/>
                </a:lnTo>
                <a:lnTo>
                  <a:pt x="1508" y="1983"/>
                </a:lnTo>
                <a:lnTo>
                  <a:pt x="1520" y="1986"/>
                </a:lnTo>
                <a:lnTo>
                  <a:pt x="1533" y="1991"/>
                </a:lnTo>
                <a:lnTo>
                  <a:pt x="1544" y="1995"/>
                </a:lnTo>
                <a:lnTo>
                  <a:pt x="1556" y="1998"/>
                </a:lnTo>
                <a:lnTo>
                  <a:pt x="1568" y="2003"/>
                </a:lnTo>
                <a:lnTo>
                  <a:pt x="1580" y="2006"/>
                </a:lnTo>
                <a:lnTo>
                  <a:pt x="1591" y="2011"/>
                </a:lnTo>
                <a:lnTo>
                  <a:pt x="1603" y="2014"/>
                </a:lnTo>
                <a:lnTo>
                  <a:pt x="1615" y="2017"/>
                </a:lnTo>
                <a:lnTo>
                  <a:pt x="1628" y="2022"/>
                </a:lnTo>
                <a:lnTo>
                  <a:pt x="1640" y="2025"/>
                </a:lnTo>
                <a:lnTo>
                  <a:pt x="1651" y="2028"/>
                </a:lnTo>
                <a:lnTo>
                  <a:pt x="1663" y="2032"/>
                </a:lnTo>
                <a:lnTo>
                  <a:pt x="1675" y="2035"/>
                </a:lnTo>
                <a:lnTo>
                  <a:pt x="1687" y="2039"/>
                </a:lnTo>
                <a:lnTo>
                  <a:pt x="1698" y="2043"/>
                </a:lnTo>
                <a:lnTo>
                  <a:pt x="1710" y="2046"/>
                </a:lnTo>
                <a:lnTo>
                  <a:pt x="1723" y="2049"/>
                </a:lnTo>
                <a:lnTo>
                  <a:pt x="1735" y="2053"/>
                </a:lnTo>
                <a:lnTo>
                  <a:pt x="1747" y="2056"/>
                </a:lnTo>
                <a:lnTo>
                  <a:pt x="1758" y="2059"/>
                </a:lnTo>
                <a:lnTo>
                  <a:pt x="1770" y="2062"/>
                </a:lnTo>
                <a:lnTo>
                  <a:pt x="1782" y="2065"/>
                </a:lnTo>
                <a:lnTo>
                  <a:pt x="1794" y="2068"/>
                </a:lnTo>
                <a:lnTo>
                  <a:pt x="1805" y="2071"/>
                </a:lnTo>
                <a:lnTo>
                  <a:pt x="1818" y="2075"/>
                </a:lnTo>
                <a:lnTo>
                  <a:pt x="1830" y="2078"/>
                </a:lnTo>
                <a:lnTo>
                  <a:pt x="1842" y="2080"/>
                </a:lnTo>
                <a:lnTo>
                  <a:pt x="1854" y="2083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Line 26"/>
          <p:cNvSpPr>
            <a:spLocks noChangeShapeType="1"/>
          </p:cNvSpPr>
          <p:nvPr/>
        </p:nvSpPr>
        <p:spPr bwMode="auto">
          <a:xfrm>
            <a:off x="3028950" y="3486150"/>
            <a:ext cx="1162050" cy="1219200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Oval 25"/>
          <p:cNvSpPr>
            <a:spLocks noChangeArrowheads="1"/>
          </p:cNvSpPr>
          <p:nvPr/>
        </p:nvSpPr>
        <p:spPr bwMode="auto">
          <a:xfrm>
            <a:off x="3514725" y="3962400"/>
            <a:ext cx="228600" cy="228600"/>
          </a:xfrm>
          <a:prstGeom prst="ellipse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2" name="Freeform 4"/>
          <p:cNvSpPr>
            <a:spLocks/>
          </p:cNvSpPr>
          <p:nvPr/>
        </p:nvSpPr>
        <p:spPr bwMode="auto">
          <a:xfrm>
            <a:off x="2049463" y="1812925"/>
            <a:ext cx="3573462" cy="4017963"/>
          </a:xfrm>
          <a:custGeom>
            <a:avLst/>
            <a:gdLst>
              <a:gd name="T0" fmla="*/ 2147483647 w 2251"/>
              <a:gd name="T1" fmla="*/ 2147483647 h 2531"/>
              <a:gd name="T2" fmla="*/ 2147483647 w 2251"/>
              <a:gd name="T3" fmla="*/ 2147483647 h 2531"/>
              <a:gd name="T4" fmla="*/ 2147483647 w 2251"/>
              <a:gd name="T5" fmla="*/ 2147483647 h 2531"/>
              <a:gd name="T6" fmla="*/ 2147483647 w 2251"/>
              <a:gd name="T7" fmla="*/ 2147483647 h 2531"/>
              <a:gd name="T8" fmla="*/ 2147483647 w 2251"/>
              <a:gd name="T9" fmla="*/ 2147483647 h 2531"/>
              <a:gd name="T10" fmla="*/ 2147483647 w 2251"/>
              <a:gd name="T11" fmla="*/ 2147483647 h 2531"/>
              <a:gd name="T12" fmla="*/ 2147483647 w 2251"/>
              <a:gd name="T13" fmla="*/ 2147483647 h 2531"/>
              <a:gd name="T14" fmla="*/ 2147483647 w 2251"/>
              <a:gd name="T15" fmla="*/ 2147483647 h 2531"/>
              <a:gd name="T16" fmla="*/ 2147483647 w 2251"/>
              <a:gd name="T17" fmla="*/ 2147483647 h 2531"/>
              <a:gd name="T18" fmla="*/ 2147483647 w 2251"/>
              <a:gd name="T19" fmla="*/ 2147483647 h 2531"/>
              <a:gd name="T20" fmla="*/ 2147483647 w 2251"/>
              <a:gd name="T21" fmla="*/ 2147483647 h 2531"/>
              <a:gd name="T22" fmla="*/ 2147483647 w 2251"/>
              <a:gd name="T23" fmla="*/ 2147483647 h 2531"/>
              <a:gd name="T24" fmla="*/ 2147483647 w 2251"/>
              <a:gd name="T25" fmla="*/ 2147483647 h 2531"/>
              <a:gd name="T26" fmla="*/ 2147483647 w 2251"/>
              <a:gd name="T27" fmla="*/ 2147483647 h 2531"/>
              <a:gd name="T28" fmla="*/ 2147483647 w 2251"/>
              <a:gd name="T29" fmla="*/ 2147483647 h 2531"/>
              <a:gd name="T30" fmla="*/ 2147483647 w 2251"/>
              <a:gd name="T31" fmla="*/ 2147483647 h 2531"/>
              <a:gd name="T32" fmla="*/ 2147483647 w 2251"/>
              <a:gd name="T33" fmla="*/ 2147483647 h 2531"/>
              <a:gd name="T34" fmla="*/ 2147483647 w 2251"/>
              <a:gd name="T35" fmla="*/ 2147483647 h 2531"/>
              <a:gd name="T36" fmla="*/ 2147483647 w 2251"/>
              <a:gd name="T37" fmla="*/ 2147483647 h 2531"/>
              <a:gd name="T38" fmla="*/ 2147483647 w 2251"/>
              <a:gd name="T39" fmla="*/ 2147483647 h 2531"/>
              <a:gd name="T40" fmla="*/ 2147483647 w 2251"/>
              <a:gd name="T41" fmla="*/ 2147483647 h 2531"/>
              <a:gd name="T42" fmla="*/ 2147483647 w 2251"/>
              <a:gd name="T43" fmla="*/ 2147483647 h 2531"/>
              <a:gd name="T44" fmla="*/ 2147483647 w 2251"/>
              <a:gd name="T45" fmla="*/ 2147483647 h 2531"/>
              <a:gd name="T46" fmla="*/ 2147483647 w 2251"/>
              <a:gd name="T47" fmla="*/ 2147483647 h 2531"/>
              <a:gd name="T48" fmla="*/ 2147483647 w 2251"/>
              <a:gd name="T49" fmla="*/ 2147483647 h 2531"/>
              <a:gd name="T50" fmla="*/ 2147483647 w 2251"/>
              <a:gd name="T51" fmla="*/ 2147483647 h 2531"/>
              <a:gd name="T52" fmla="*/ 2147483647 w 2251"/>
              <a:gd name="T53" fmla="*/ 2147483647 h 2531"/>
              <a:gd name="T54" fmla="*/ 2147483647 w 2251"/>
              <a:gd name="T55" fmla="*/ 2147483647 h 2531"/>
              <a:gd name="T56" fmla="*/ 2147483647 w 2251"/>
              <a:gd name="T57" fmla="*/ 2147483647 h 2531"/>
              <a:gd name="T58" fmla="*/ 2147483647 w 2251"/>
              <a:gd name="T59" fmla="*/ 2147483647 h 2531"/>
              <a:gd name="T60" fmla="*/ 2147483647 w 2251"/>
              <a:gd name="T61" fmla="*/ 2147483647 h 2531"/>
              <a:gd name="T62" fmla="*/ 2147483647 w 2251"/>
              <a:gd name="T63" fmla="*/ 2147483647 h 2531"/>
              <a:gd name="T64" fmla="*/ 2147483647 w 2251"/>
              <a:gd name="T65" fmla="*/ 2147483647 h 2531"/>
              <a:gd name="T66" fmla="*/ 2147483647 w 2251"/>
              <a:gd name="T67" fmla="*/ 2147483647 h 2531"/>
              <a:gd name="T68" fmla="*/ 2147483647 w 2251"/>
              <a:gd name="T69" fmla="*/ 2147483647 h 2531"/>
              <a:gd name="T70" fmla="*/ 2147483647 w 2251"/>
              <a:gd name="T71" fmla="*/ 2147483647 h 2531"/>
              <a:gd name="T72" fmla="*/ 2147483647 w 2251"/>
              <a:gd name="T73" fmla="*/ 2147483647 h 2531"/>
              <a:gd name="T74" fmla="*/ 2147483647 w 2251"/>
              <a:gd name="T75" fmla="*/ 2147483647 h 2531"/>
              <a:gd name="T76" fmla="*/ 2147483647 w 2251"/>
              <a:gd name="T77" fmla="*/ 2147483647 h 2531"/>
              <a:gd name="T78" fmla="*/ 2147483647 w 2251"/>
              <a:gd name="T79" fmla="*/ 2147483647 h 2531"/>
              <a:gd name="T80" fmla="*/ 2147483647 w 2251"/>
              <a:gd name="T81" fmla="*/ 2147483647 h 2531"/>
              <a:gd name="T82" fmla="*/ 2147483647 w 2251"/>
              <a:gd name="T83" fmla="*/ 2147483647 h 2531"/>
              <a:gd name="T84" fmla="*/ 2147483647 w 2251"/>
              <a:gd name="T85" fmla="*/ 2147483647 h 2531"/>
              <a:gd name="T86" fmla="*/ 2147483647 w 2251"/>
              <a:gd name="T87" fmla="*/ 2147483647 h 2531"/>
              <a:gd name="T88" fmla="*/ 2147483647 w 2251"/>
              <a:gd name="T89" fmla="*/ 2147483647 h 2531"/>
              <a:gd name="T90" fmla="*/ 2147483647 w 2251"/>
              <a:gd name="T91" fmla="*/ 2147483647 h 2531"/>
              <a:gd name="T92" fmla="*/ 2147483647 w 2251"/>
              <a:gd name="T93" fmla="*/ 2147483647 h 2531"/>
              <a:gd name="T94" fmla="*/ 2147483647 w 2251"/>
              <a:gd name="T95" fmla="*/ 2147483647 h 2531"/>
              <a:gd name="T96" fmla="*/ 2147483647 w 2251"/>
              <a:gd name="T97" fmla="*/ 2147483647 h 2531"/>
              <a:gd name="T98" fmla="*/ 2147483647 w 2251"/>
              <a:gd name="T99" fmla="*/ 2147483647 h 2531"/>
              <a:gd name="T100" fmla="*/ 2147483647 w 2251"/>
              <a:gd name="T101" fmla="*/ 2147483647 h 2531"/>
              <a:gd name="T102" fmla="*/ 2147483647 w 2251"/>
              <a:gd name="T103" fmla="*/ 2147483647 h 2531"/>
              <a:gd name="T104" fmla="*/ 2147483647 w 2251"/>
              <a:gd name="T105" fmla="*/ 2147483647 h 2531"/>
              <a:gd name="T106" fmla="*/ 2147483647 w 2251"/>
              <a:gd name="T107" fmla="*/ 2147483647 h 2531"/>
              <a:gd name="T108" fmla="*/ 2147483647 w 2251"/>
              <a:gd name="T109" fmla="*/ 2147483647 h 2531"/>
              <a:gd name="T110" fmla="*/ 2147483647 w 2251"/>
              <a:gd name="T111" fmla="*/ 2147483647 h 2531"/>
              <a:gd name="T112" fmla="*/ 2147483647 w 2251"/>
              <a:gd name="T113" fmla="*/ 2147483647 h 2531"/>
              <a:gd name="T114" fmla="*/ 2147483647 w 2251"/>
              <a:gd name="T115" fmla="*/ 2147483647 h 2531"/>
              <a:gd name="T116" fmla="*/ 2147483647 w 2251"/>
              <a:gd name="T117" fmla="*/ 2147483647 h 2531"/>
              <a:gd name="T118" fmla="*/ 2147483647 w 2251"/>
              <a:gd name="T119" fmla="*/ 2147483647 h 2531"/>
              <a:gd name="T120" fmla="*/ 2147483647 w 2251"/>
              <a:gd name="T121" fmla="*/ 2147483647 h 2531"/>
              <a:gd name="T122" fmla="*/ 2147483647 w 2251"/>
              <a:gd name="T123" fmla="*/ 2147483647 h 2531"/>
              <a:gd name="T124" fmla="*/ 2147483647 w 2251"/>
              <a:gd name="T125" fmla="*/ 2147483647 h 253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51"/>
              <a:gd name="T190" fmla="*/ 0 h 2531"/>
              <a:gd name="T191" fmla="*/ 2251 w 2251"/>
              <a:gd name="T192" fmla="*/ 2531 h 253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51" h="2531">
                <a:moveTo>
                  <a:pt x="0" y="0"/>
                </a:moveTo>
                <a:lnTo>
                  <a:pt x="10" y="199"/>
                </a:lnTo>
                <a:lnTo>
                  <a:pt x="22" y="389"/>
                </a:lnTo>
                <a:lnTo>
                  <a:pt x="34" y="552"/>
                </a:lnTo>
                <a:lnTo>
                  <a:pt x="47" y="695"/>
                </a:lnTo>
                <a:lnTo>
                  <a:pt x="58" y="819"/>
                </a:lnTo>
                <a:lnTo>
                  <a:pt x="70" y="928"/>
                </a:lnTo>
                <a:lnTo>
                  <a:pt x="82" y="1025"/>
                </a:lnTo>
                <a:lnTo>
                  <a:pt x="94" y="1112"/>
                </a:lnTo>
                <a:lnTo>
                  <a:pt x="106" y="1191"/>
                </a:lnTo>
                <a:lnTo>
                  <a:pt x="117" y="1262"/>
                </a:lnTo>
                <a:lnTo>
                  <a:pt x="130" y="1326"/>
                </a:lnTo>
                <a:lnTo>
                  <a:pt x="142" y="1385"/>
                </a:lnTo>
                <a:lnTo>
                  <a:pt x="154" y="1438"/>
                </a:lnTo>
                <a:lnTo>
                  <a:pt x="165" y="1488"/>
                </a:lnTo>
                <a:lnTo>
                  <a:pt x="177" y="1534"/>
                </a:lnTo>
                <a:lnTo>
                  <a:pt x="189" y="1576"/>
                </a:lnTo>
                <a:lnTo>
                  <a:pt x="201" y="1616"/>
                </a:lnTo>
                <a:lnTo>
                  <a:pt x="214" y="1653"/>
                </a:lnTo>
                <a:lnTo>
                  <a:pt x="225" y="1687"/>
                </a:lnTo>
                <a:lnTo>
                  <a:pt x="237" y="1719"/>
                </a:lnTo>
                <a:lnTo>
                  <a:pt x="249" y="1749"/>
                </a:lnTo>
                <a:lnTo>
                  <a:pt x="261" y="1777"/>
                </a:lnTo>
                <a:lnTo>
                  <a:pt x="272" y="1804"/>
                </a:lnTo>
                <a:lnTo>
                  <a:pt x="284" y="1828"/>
                </a:lnTo>
                <a:lnTo>
                  <a:pt x="296" y="1853"/>
                </a:lnTo>
                <a:lnTo>
                  <a:pt x="309" y="1875"/>
                </a:lnTo>
                <a:lnTo>
                  <a:pt x="321" y="1896"/>
                </a:lnTo>
                <a:lnTo>
                  <a:pt x="332" y="1916"/>
                </a:lnTo>
                <a:lnTo>
                  <a:pt x="344" y="1934"/>
                </a:lnTo>
                <a:lnTo>
                  <a:pt x="356" y="1953"/>
                </a:lnTo>
                <a:lnTo>
                  <a:pt x="368" y="1970"/>
                </a:lnTo>
                <a:lnTo>
                  <a:pt x="379" y="1986"/>
                </a:lnTo>
                <a:lnTo>
                  <a:pt x="391" y="2003"/>
                </a:lnTo>
                <a:lnTo>
                  <a:pt x="404" y="2017"/>
                </a:lnTo>
                <a:lnTo>
                  <a:pt x="416" y="2032"/>
                </a:lnTo>
                <a:lnTo>
                  <a:pt x="428" y="2046"/>
                </a:lnTo>
                <a:lnTo>
                  <a:pt x="439" y="2059"/>
                </a:lnTo>
                <a:lnTo>
                  <a:pt x="451" y="2071"/>
                </a:lnTo>
                <a:lnTo>
                  <a:pt x="463" y="2083"/>
                </a:lnTo>
                <a:lnTo>
                  <a:pt x="475" y="2096"/>
                </a:lnTo>
                <a:lnTo>
                  <a:pt x="486" y="2107"/>
                </a:lnTo>
                <a:lnTo>
                  <a:pt x="499" y="2118"/>
                </a:lnTo>
                <a:lnTo>
                  <a:pt x="511" y="2128"/>
                </a:lnTo>
                <a:lnTo>
                  <a:pt x="523" y="2138"/>
                </a:lnTo>
                <a:lnTo>
                  <a:pt x="535" y="2148"/>
                </a:lnTo>
                <a:lnTo>
                  <a:pt x="546" y="2156"/>
                </a:lnTo>
                <a:lnTo>
                  <a:pt x="558" y="2165"/>
                </a:lnTo>
                <a:lnTo>
                  <a:pt x="570" y="2174"/>
                </a:lnTo>
                <a:lnTo>
                  <a:pt x="583" y="2183"/>
                </a:lnTo>
                <a:lnTo>
                  <a:pt x="594" y="2191"/>
                </a:lnTo>
                <a:lnTo>
                  <a:pt x="606" y="2198"/>
                </a:lnTo>
                <a:lnTo>
                  <a:pt x="618" y="2206"/>
                </a:lnTo>
                <a:lnTo>
                  <a:pt x="630" y="2214"/>
                </a:lnTo>
                <a:lnTo>
                  <a:pt x="642" y="2220"/>
                </a:lnTo>
                <a:lnTo>
                  <a:pt x="653" y="2228"/>
                </a:lnTo>
                <a:lnTo>
                  <a:pt x="665" y="2235"/>
                </a:lnTo>
                <a:lnTo>
                  <a:pt x="678" y="2241"/>
                </a:lnTo>
                <a:lnTo>
                  <a:pt x="690" y="2248"/>
                </a:lnTo>
                <a:lnTo>
                  <a:pt x="701" y="2254"/>
                </a:lnTo>
                <a:lnTo>
                  <a:pt x="713" y="2260"/>
                </a:lnTo>
                <a:lnTo>
                  <a:pt x="725" y="2266"/>
                </a:lnTo>
                <a:lnTo>
                  <a:pt x="737" y="2271"/>
                </a:lnTo>
                <a:lnTo>
                  <a:pt x="749" y="2277"/>
                </a:lnTo>
                <a:lnTo>
                  <a:pt x="760" y="2282"/>
                </a:lnTo>
                <a:lnTo>
                  <a:pt x="773" y="2287"/>
                </a:lnTo>
                <a:lnTo>
                  <a:pt x="785" y="2292"/>
                </a:lnTo>
                <a:lnTo>
                  <a:pt x="797" y="2298"/>
                </a:lnTo>
                <a:lnTo>
                  <a:pt x="808" y="2302"/>
                </a:lnTo>
                <a:lnTo>
                  <a:pt x="820" y="2307"/>
                </a:lnTo>
                <a:lnTo>
                  <a:pt x="832" y="2311"/>
                </a:lnTo>
                <a:lnTo>
                  <a:pt x="844" y="2315"/>
                </a:lnTo>
                <a:lnTo>
                  <a:pt x="857" y="2320"/>
                </a:lnTo>
                <a:lnTo>
                  <a:pt x="868" y="2324"/>
                </a:lnTo>
                <a:lnTo>
                  <a:pt x="880" y="2329"/>
                </a:lnTo>
                <a:lnTo>
                  <a:pt x="892" y="2333"/>
                </a:lnTo>
                <a:lnTo>
                  <a:pt x="904" y="2336"/>
                </a:lnTo>
                <a:lnTo>
                  <a:pt x="915" y="2341"/>
                </a:lnTo>
                <a:lnTo>
                  <a:pt x="927" y="2344"/>
                </a:lnTo>
                <a:lnTo>
                  <a:pt x="940" y="2349"/>
                </a:lnTo>
                <a:lnTo>
                  <a:pt x="952" y="2352"/>
                </a:lnTo>
                <a:lnTo>
                  <a:pt x="964" y="2355"/>
                </a:lnTo>
                <a:lnTo>
                  <a:pt x="975" y="2359"/>
                </a:lnTo>
                <a:lnTo>
                  <a:pt x="987" y="2362"/>
                </a:lnTo>
                <a:lnTo>
                  <a:pt x="999" y="2365"/>
                </a:lnTo>
                <a:lnTo>
                  <a:pt x="1011" y="2368"/>
                </a:lnTo>
                <a:lnTo>
                  <a:pt x="1022" y="2372"/>
                </a:lnTo>
                <a:lnTo>
                  <a:pt x="1035" y="2375"/>
                </a:lnTo>
                <a:lnTo>
                  <a:pt x="1047" y="2378"/>
                </a:lnTo>
                <a:lnTo>
                  <a:pt x="1059" y="2382"/>
                </a:lnTo>
                <a:lnTo>
                  <a:pt x="1071" y="2384"/>
                </a:lnTo>
                <a:lnTo>
                  <a:pt x="1082" y="2387"/>
                </a:lnTo>
                <a:lnTo>
                  <a:pt x="1094" y="2389"/>
                </a:lnTo>
                <a:lnTo>
                  <a:pt x="1106" y="2393"/>
                </a:lnTo>
                <a:lnTo>
                  <a:pt x="1119" y="2395"/>
                </a:lnTo>
                <a:lnTo>
                  <a:pt x="1130" y="2398"/>
                </a:lnTo>
                <a:lnTo>
                  <a:pt x="1142" y="2400"/>
                </a:lnTo>
                <a:lnTo>
                  <a:pt x="1154" y="2404"/>
                </a:lnTo>
                <a:lnTo>
                  <a:pt x="1166" y="2406"/>
                </a:lnTo>
                <a:lnTo>
                  <a:pt x="1178" y="2408"/>
                </a:lnTo>
                <a:lnTo>
                  <a:pt x="1189" y="2410"/>
                </a:lnTo>
                <a:lnTo>
                  <a:pt x="1201" y="2413"/>
                </a:lnTo>
                <a:lnTo>
                  <a:pt x="1214" y="2416"/>
                </a:lnTo>
                <a:lnTo>
                  <a:pt x="1226" y="2418"/>
                </a:lnTo>
                <a:lnTo>
                  <a:pt x="1237" y="2420"/>
                </a:lnTo>
                <a:lnTo>
                  <a:pt x="1249" y="2423"/>
                </a:lnTo>
                <a:lnTo>
                  <a:pt x="1261" y="2425"/>
                </a:lnTo>
                <a:lnTo>
                  <a:pt x="1273" y="2427"/>
                </a:lnTo>
                <a:lnTo>
                  <a:pt x="1285" y="2429"/>
                </a:lnTo>
                <a:lnTo>
                  <a:pt x="1296" y="2430"/>
                </a:lnTo>
                <a:lnTo>
                  <a:pt x="1309" y="2433"/>
                </a:lnTo>
                <a:lnTo>
                  <a:pt x="1321" y="2435"/>
                </a:lnTo>
                <a:lnTo>
                  <a:pt x="1333" y="2437"/>
                </a:lnTo>
                <a:lnTo>
                  <a:pt x="1344" y="2439"/>
                </a:lnTo>
                <a:lnTo>
                  <a:pt x="1356" y="2440"/>
                </a:lnTo>
                <a:lnTo>
                  <a:pt x="1368" y="2442"/>
                </a:lnTo>
                <a:lnTo>
                  <a:pt x="1380" y="2445"/>
                </a:lnTo>
                <a:lnTo>
                  <a:pt x="1393" y="2446"/>
                </a:lnTo>
                <a:lnTo>
                  <a:pt x="1404" y="2448"/>
                </a:lnTo>
                <a:lnTo>
                  <a:pt x="1416" y="2450"/>
                </a:lnTo>
                <a:lnTo>
                  <a:pt x="1428" y="2451"/>
                </a:lnTo>
                <a:lnTo>
                  <a:pt x="1440" y="2454"/>
                </a:lnTo>
                <a:lnTo>
                  <a:pt x="1451" y="2455"/>
                </a:lnTo>
                <a:lnTo>
                  <a:pt x="1463" y="2457"/>
                </a:lnTo>
                <a:lnTo>
                  <a:pt x="1475" y="2458"/>
                </a:lnTo>
                <a:lnTo>
                  <a:pt x="1488" y="2460"/>
                </a:lnTo>
                <a:lnTo>
                  <a:pt x="1500" y="2461"/>
                </a:lnTo>
                <a:lnTo>
                  <a:pt x="1511" y="2463"/>
                </a:lnTo>
                <a:lnTo>
                  <a:pt x="1523" y="2465"/>
                </a:lnTo>
                <a:lnTo>
                  <a:pt x="1535" y="2467"/>
                </a:lnTo>
                <a:lnTo>
                  <a:pt x="1547" y="2468"/>
                </a:lnTo>
                <a:lnTo>
                  <a:pt x="1558" y="2469"/>
                </a:lnTo>
                <a:lnTo>
                  <a:pt x="1570" y="2471"/>
                </a:lnTo>
                <a:lnTo>
                  <a:pt x="1583" y="2472"/>
                </a:lnTo>
                <a:lnTo>
                  <a:pt x="1595" y="2473"/>
                </a:lnTo>
                <a:lnTo>
                  <a:pt x="1607" y="2475"/>
                </a:lnTo>
                <a:lnTo>
                  <a:pt x="1618" y="2477"/>
                </a:lnTo>
                <a:lnTo>
                  <a:pt x="1630" y="2478"/>
                </a:lnTo>
                <a:lnTo>
                  <a:pt x="1642" y="2479"/>
                </a:lnTo>
                <a:lnTo>
                  <a:pt x="1654" y="2480"/>
                </a:lnTo>
                <a:lnTo>
                  <a:pt x="1666" y="2482"/>
                </a:lnTo>
                <a:lnTo>
                  <a:pt x="1678" y="2483"/>
                </a:lnTo>
                <a:lnTo>
                  <a:pt x="1690" y="2484"/>
                </a:lnTo>
                <a:lnTo>
                  <a:pt x="1702" y="2486"/>
                </a:lnTo>
                <a:lnTo>
                  <a:pt x="1714" y="2487"/>
                </a:lnTo>
                <a:lnTo>
                  <a:pt x="1725" y="2488"/>
                </a:lnTo>
                <a:lnTo>
                  <a:pt x="1737" y="2489"/>
                </a:lnTo>
                <a:lnTo>
                  <a:pt x="1749" y="2490"/>
                </a:lnTo>
                <a:lnTo>
                  <a:pt x="1762" y="2492"/>
                </a:lnTo>
                <a:lnTo>
                  <a:pt x="1773" y="2493"/>
                </a:lnTo>
                <a:lnTo>
                  <a:pt x="1785" y="2494"/>
                </a:lnTo>
                <a:lnTo>
                  <a:pt x="1797" y="2495"/>
                </a:lnTo>
                <a:lnTo>
                  <a:pt x="1809" y="2497"/>
                </a:lnTo>
                <a:lnTo>
                  <a:pt x="1821" y="2498"/>
                </a:lnTo>
                <a:lnTo>
                  <a:pt x="1832" y="2499"/>
                </a:lnTo>
                <a:lnTo>
                  <a:pt x="1845" y="2500"/>
                </a:lnTo>
                <a:lnTo>
                  <a:pt x="1857" y="2501"/>
                </a:lnTo>
                <a:lnTo>
                  <a:pt x="1869" y="2502"/>
                </a:lnTo>
                <a:lnTo>
                  <a:pt x="1880" y="2503"/>
                </a:lnTo>
                <a:lnTo>
                  <a:pt x="1892" y="2504"/>
                </a:lnTo>
                <a:lnTo>
                  <a:pt x="1904" y="2504"/>
                </a:lnTo>
                <a:lnTo>
                  <a:pt x="1916" y="2505"/>
                </a:lnTo>
                <a:lnTo>
                  <a:pt x="1929" y="2507"/>
                </a:lnTo>
                <a:lnTo>
                  <a:pt x="1940" y="2508"/>
                </a:lnTo>
                <a:lnTo>
                  <a:pt x="1952" y="2509"/>
                </a:lnTo>
                <a:lnTo>
                  <a:pt x="1964" y="2510"/>
                </a:lnTo>
                <a:lnTo>
                  <a:pt x="1976" y="2511"/>
                </a:lnTo>
                <a:lnTo>
                  <a:pt x="1987" y="2512"/>
                </a:lnTo>
                <a:lnTo>
                  <a:pt x="1999" y="2512"/>
                </a:lnTo>
                <a:lnTo>
                  <a:pt x="2011" y="2513"/>
                </a:lnTo>
                <a:lnTo>
                  <a:pt x="2024" y="2514"/>
                </a:lnTo>
                <a:lnTo>
                  <a:pt x="2036" y="2515"/>
                </a:lnTo>
                <a:lnTo>
                  <a:pt x="2047" y="2516"/>
                </a:lnTo>
                <a:lnTo>
                  <a:pt x="2059" y="2518"/>
                </a:lnTo>
                <a:lnTo>
                  <a:pt x="2071" y="2518"/>
                </a:lnTo>
                <a:lnTo>
                  <a:pt x="2083" y="2519"/>
                </a:lnTo>
                <a:lnTo>
                  <a:pt x="2094" y="2520"/>
                </a:lnTo>
                <a:lnTo>
                  <a:pt x="2106" y="2521"/>
                </a:lnTo>
                <a:lnTo>
                  <a:pt x="2119" y="2521"/>
                </a:lnTo>
                <a:lnTo>
                  <a:pt x="2131" y="2522"/>
                </a:lnTo>
                <a:lnTo>
                  <a:pt x="2143" y="2523"/>
                </a:lnTo>
                <a:lnTo>
                  <a:pt x="2154" y="2524"/>
                </a:lnTo>
                <a:lnTo>
                  <a:pt x="2166" y="2524"/>
                </a:lnTo>
                <a:lnTo>
                  <a:pt x="2178" y="2525"/>
                </a:lnTo>
                <a:lnTo>
                  <a:pt x="2190" y="2526"/>
                </a:lnTo>
                <a:lnTo>
                  <a:pt x="2201" y="2528"/>
                </a:lnTo>
                <a:lnTo>
                  <a:pt x="2214" y="2528"/>
                </a:lnTo>
                <a:lnTo>
                  <a:pt x="2226" y="2529"/>
                </a:lnTo>
                <a:lnTo>
                  <a:pt x="2238" y="2530"/>
                </a:lnTo>
                <a:lnTo>
                  <a:pt x="2250" y="2530"/>
                </a:lnTo>
              </a:path>
            </a:pathLst>
          </a:custGeom>
          <a:noFill/>
          <a:ln w="12700" cap="rnd">
            <a:solidFill>
              <a:srgbClr val="FF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3" name="Oval 24"/>
          <p:cNvSpPr>
            <a:spLocks noChangeArrowheads="1"/>
          </p:cNvSpPr>
          <p:nvPr/>
        </p:nvSpPr>
        <p:spPr bwMode="auto">
          <a:xfrm>
            <a:off x="2047875" y="3124200"/>
            <a:ext cx="228600" cy="228600"/>
          </a:xfrm>
          <a:prstGeom prst="ellipse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Line 23"/>
          <p:cNvSpPr>
            <a:spLocks noChangeShapeType="1"/>
          </p:cNvSpPr>
          <p:nvPr/>
        </p:nvSpPr>
        <p:spPr bwMode="auto">
          <a:xfrm>
            <a:off x="2019300" y="2324100"/>
            <a:ext cx="266700" cy="2190750"/>
          </a:xfrm>
          <a:prstGeom prst="line">
            <a:avLst/>
          </a:prstGeom>
          <a:noFill/>
          <a:ln w="25400">
            <a:solidFill>
              <a:srgbClr val="66FF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>
            <a:off x="1858963" y="4071938"/>
            <a:ext cx="1779587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638550" y="4071938"/>
            <a:ext cx="0" cy="19764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2147888" y="3238500"/>
            <a:ext cx="0" cy="281940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1858963" y="3238500"/>
            <a:ext cx="288925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1402448" y="1639146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989638" y="5984875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1527107" y="2982826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8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1527106" y="3859126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6</a:t>
            </a: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1908175" y="60467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3417888" y="60467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6</a:t>
            </a: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3596723" y="1815548"/>
            <a:ext cx="157895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U(x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,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) = 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graphicFrame>
        <p:nvGraphicFramePr>
          <p:cNvPr id="26" name="Inhaltsplatzhalter 2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74953"/>
              </p:ext>
            </p:extLst>
          </p:nvPr>
        </p:nvGraphicFramePr>
        <p:xfrm>
          <a:off x="4722062" y="2347499"/>
          <a:ext cx="1355449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Formel" r:id="rId3" imgW="2085908" imgH="1000025" progId="Equation.3">
                  <p:embed/>
                </p:oleObj>
              </mc:Choice>
              <mc:Fallback>
                <p:oleObj name="Formel" r:id="rId3" imgW="2085908" imgH="1000025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2062" y="2347499"/>
                        <a:ext cx="1355449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3932238" y="3141663"/>
            <a:ext cx="2534348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    MRS(1, 8) = - 8/1 = -8</a:t>
            </a:r>
            <a:b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</a:b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    MRS(6, 6) = - 6/6 = -1.</a:t>
            </a: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5594350" y="4875213"/>
            <a:ext cx="872034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33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U = 36</a:t>
            </a: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5584825" y="5551488"/>
            <a:ext cx="68287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U = 8</a:t>
            </a:r>
          </a:p>
        </p:txBody>
      </p:sp>
      <p:sp>
        <p:nvSpPr>
          <p:cNvPr id="30" name="Line 21"/>
          <p:cNvSpPr>
            <a:spLocks noChangeShapeType="1"/>
          </p:cNvSpPr>
          <p:nvPr/>
        </p:nvSpPr>
        <p:spPr bwMode="auto">
          <a:xfrm flipH="1">
            <a:off x="2314574" y="3305173"/>
            <a:ext cx="1979129" cy="2381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1" name="Line 22"/>
          <p:cNvSpPr>
            <a:spLocks noChangeShapeType="1"/>
          </p:cNvSpPr>
          <p:nvPr/>
        </p:nvSpPr>
        <p:spPr bwMode="auto">
          <a:xfrm flipH="1">
            <a:off x="3676650" y="3727081"/>
            <a:ext cx="831850" cy="311519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81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3811" y="1047075"/>
            <a:ext cx="8695857" cy="344403"/>
          </a:xfrm>
        </p:spPr>
        <p:txBody>
          <a:bodyPr/>
          <a:lstStyle/>
          <a:p>
            <a:r>
              <a:rPr lang="de-DE" altLang="de-DE" dirty="0">
                <a:ea typeface="ＭＳ Ｐゴシック" pitchFamily="34" charset="-128"/>
              </a:rPr>
              <a:t>MRS für quasilineare Nutzenfunktionen - algebraisch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484243"/>
            <a:ext cx="8697417" cy="4716533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de-DE" altLang="de-DE" dirty="0" smtClean="0">
              <a:ea typeface="ＭＳ Ｐゴシック" pitchFamily="34" charset="-128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Eine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quasilineare Nutzenfunktion hat die Form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   </a:t>
            </a:r>
            <a:r>
              <a:rPr lang="de-DE" altLang="de-DE" sz="1600" b="0" i="1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U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(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,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 =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f(x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 +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de-DE" altLang="de-DE" sz="1600" b="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altLang="de-DE" sz="1600" b="0" dirty="0" smtClean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MRS = -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f‘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(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  hängt nicht von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ab, daher ist die Steigung der Indifferenzkurve einer quasilinearen Nutzenfunktion konstant entlang einer Geraden, für die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konstant ist.  </a:t>
            </a:r>
            <a:r>
              <a:rPr lang="de-DE" altLang="de-DE" sz="16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/>
            </a:r>
            <a:br>
              <a:rPr lang="de-DE" altLang="de-DE" sz="16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r>
              <a:rPr lang="de-DE" altLang="de-DE" sz="16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/>
            </a:r>
            <a:br>
              <a:rPr lang="de-DE" altLang="de-DE" sz="16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293431"/>
              </p:ext>
            </p:extLst>
          </p:nvPr>
        </p:nvGraphicFramePr>
        <p:xfrm>
          <a:off x="2279374" y="2605019"/>
          <a:ext cx="1371738" cy="588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Formel" r:id="rId3" imgW="2257313" imgH="1000025" progId="Equation.3">
                  <p:embed/>
                </p:oleObj>
              </mc:Choice>
              <mc:Fallback>
                <p:oleObj name="Formel" r:id="rId3" imgW="2257313" imgH="1000025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374" y="2605019"/>
                        <a:ext cx="1371738" cy="5887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1936210"/>
              </p:ext>
            </p:extLst>
          </p:nvPr>
        </p:nvGraphicFramePr>
        <p:xfrm>
          <a:off x="4770783" y="2535032"/>
          <a:ext cx="688216" cy="64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Formel" r:id="rId5" imgW="1295579" imgH="1000025" progId="Equation.3">
                  <p:embed/>
                </p:oleObj>
              </mc:Choice>
              <mc:Fallback>
                <p:oleObj name="Formel" r:id="rId5" imgW="1295579" imgH="1000025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0783" y="2535032"/>
                        <a:ext cx="688216" cy="645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6202409"/>
              </p:ext>
            </p:extLst>
          </p:nvPr>
        </p:nvGraphicFramePr>
        <p:xfrm>
          <a:off x="2226364" y="3424859"/>
          <a:ext cx="3713991" cy="537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Formel" r:id="rId7" imgW="6248400" imgH="1000025" progId="Equation.3">
                  <p:embed/>
                </p:oleObj>
              </mc:Choice>
              <mc:Fallback>
                <p:oleObj name="Formel" r:id="rId7" imgW="6248400" imgH="1000025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6364" y="3424859"/>
                        <a:ext cx="3713991" cy="5375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801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802" y="1033823"/>
            <a:ext cx="8695857" cy="344402"/>
          </a:xfrm>
        </p:spPr>
        <p:txBody>
          <a:bodyPr/>
          <a:lstStyle/>
          <a:p>
            <a:r>
              <a:rPr lang="de-DE" altLang="de-DE" dirty="0">
                <a:ea typeface="ＭＳ Ｐゴシック" pitchFamily="34" charset="-128"/>
              </a:rPr>
              <a:t>Monotone Transformationen und MRS – eine Illustration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696278"/>
            <a:ext cx="8697417" cy="450449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Eine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monotone Transformation einer Nutzenfunktion führt einfach zu einer anderen Nutzenfunktion, welche dieselben Präferenzen darstellt.</a:t>
            </a:r>
          </a:p>
          <a:p>
            <a:pPr defTabSz="912813"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Für  </a:t>
            </a:r>
            <a:r>
              <a:rPr lang="de-DE" altLang="de-DE" sz="1600" b="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U(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ist die  MRS = -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/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</a:p>
          <a:p>
            <a:pPr defTabSz="912813"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Definieren wir nun</a:t>
            </a:r>
          </a:p>
          <a:p>
            <a:pPr defTabSz="912813"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   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V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=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</a:t>
            </a:r>
            <a:r>
              <a:rPr lang="de-DE" altLang="de-DE" sz="1600" b="0" baseline="300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  d. h.    </a:t>
            </a:r>
            <a:r>
              <a:rPr lang="de-DE" altLang="de-DE" sz="1600" b="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V(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i="1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=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baseline="30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  </a:t>
            </a:r>
          </a:p>
          <a:p>
            <a:pPr defTabSz="912813"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MRS für </a:t>
            </a:r>
            <a:r>
              <a:rPr lang="de-DE" altLang="de-DE" sz="1600" b="0" i="1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V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lautet</a:t>
            </a:r>
          </a:p>
          <a:p>
            <a:pPr defTabSz="912813">
              <a:defRPr/>
            </a:pPr>
            <a:endParaRPr 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das ist also dieselbe wie die MRS für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977" y="4915840"/>
            <a:ext cx="3292612" cy="64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6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itchFamily="34" charset="-128"/>
              </a:rPr>
              <a:t>Monotone Transformationen und MRS </a:t>
            </a:r>
            <a:r>
              <a:rPr lang="de-DE" altLang="de-DE" dirty="0" smtClean="0">
                <a:ea typeface="ＭＳ Ｐゴシック" pitchFamily="34" charset="-128"/>
              </a:rPr>
              <a:t>– ALLGEMEIN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pPr>
              <a:lnSpc>
                <a:spcPct val="150000"/>
              </a:lnSpc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Allgemein gilt: Wenn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V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=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(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U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),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wobei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eine streng steigende Funktion ist, dann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wird </a:t>
            </a:r>
          </a:p>
          <a:p>
            <a:pPr>
              <a:lnSpc>
                <a:spcPct val="150000"/>
              </a:lnSpc>
            </a:pPr>
            <a:endParaRPr lang="de-DE" altLang="de-DE" sz="1600" b="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altLang="de-DE" sz="1600" b="0" dirty="0" smtClean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DIE MRS BLEIBT SOMIT DURCH EINE POSITIV MONOTONE TRANSFORMATION UNVERÄNDERT.</a:t>
            </a:r>
            <a:endParaRPr lang="de-DE" altLang="de-DE" sz="1600" b="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746105"/>
              </p:ext>
            </p:extLst>
          </p:nvPr>
        </p:nvGraphicFramePr>
        <p:xfrm>
          <a:off x="1671564" y="3625069"/>
          <a:ext cx="4022311" cy="593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Formel" r:id="rId3" imgW="6829313" imgH="1000025" progId="Equation.3">
                  <p:embed/>
                </p:oleObj>
              </mc:Choice>
              <mc:Fallback>
                <p:oleObj name="Formel" r:id="rId3" imgW="6829313" imgH="1000025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1564" y="3625069"/>
                        <a:ext cx="4022311" cy="5932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830074"/>
              </p:ext>
            </p:extLst>
          </p:nvPr>
        </p:nvGraphicFramePr>
        <p:xfrm>
          <a:off x="2283850" y="4324322"/>
          <a:ext cx="1280905" cy="53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5" imgW="2333692" imgH="1000025" progId="Equation.3">
                  <p:embed/>
                </p:oleObj>
              </mc:Choice>
              <mc:Fallback>
                <p:oleObj name="Equation" r:id="rId5" imgW="2333692" imgH="1000025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3850" y="4324322"/>
                        <a:ext cx="1280905" cy="5327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85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476" y="1280787"/>
            <a:ext cx="8420100" cy="460332"/>
          </a:xfrm>
          <a:noFill/>
        </p:spPr>
        <p:txBody>
          <a:bodyPr/>
          <a:lstStyle/>
          <a:p>
            <a:pPr defTabSz="912813" eaLnBrk="1" hangingPunct="1"/>
            <a:r>
              <a:rPr lang="de-DE" altLang="de-DE" dirty="0" smtClean="0">
                <a:ea typeface="ＭＳ Ｐゴシック" charset="-128"/>
              </a:rPr>
              <a:t>Nutzenfunktionen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751550" y="1693863"/>
            <a:ext cx="8746860" cy="4586287"/>
          </a:xfrm>
        </p:spPr>
        <p:txBody>
          <a:bodyPr/>
          <a:lstStyle/>
          <a:p>
            <a:pPr marL="342900" eaLnBrk="1" hangingPunct="1">
              <a:lnSpc>
                <a:spcPct val="150000"/>
              </a:lnSpc>
              <a:defRPr/>
            </a:pPr>
            <a:endParaRPr lang="de-DE" altLang="de-DE" dirty="0" smtClean="0">
              <a:ea typeface="ＭＳ Ｐゴシック" charset="-128"/>
            </a:endParaRPr>
          </a:p>
          <a:p>
            <a:pPr marL="342900" eaLnBrk="1" hangingPunct="1">
              <a:lnSpc>
                <a:spcPct val="150000"/>
              </a:lnSpc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Nutzenfunktion U(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</a:t>
            </a:r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bildet eine Präferenzrelation        dann ab,         Wenn und nur wenn: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</a:t>
            </a:r>
            <a:r>
              <a:rPr lang="de-DE" altLang="de-DE" sz="160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”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     			U(x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&gt; U(x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”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),</a:t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”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     			U(x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&lt; U(x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”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),</a:t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</a:t>
            </a:r>
            <a:r>
              <a:rPr lang="de-DE" altLang="de-DE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~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”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     			U(x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’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U(x</a:t>
            </a:r>
            <a:r>
              <a:rPr lang="de-DE" altLang="en-US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”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).</a:t>
            </a:r>
          </a:p>
        </p:txBody>
      </p:sp>
      <p:grpSp>
        <p:nvGrpSpPr>
          <p:cNvPr id="32772" name="Group 6"/>
          <p:cNvGrpSpPr>
            <a:grpSpLocks/>
          </p:cNvGrpSpPr>
          <p:nvPr/>
        </p:nvGrpSpPr>
        <p:grpSpPr bwMode="auto">
          <a:xfrm>
            <a:off x="3337180" y="3426833"/>
            <a:ext cx="1141942" cy="258164"/>
            <a:chOff x="2302" y="2029"/>
            <a:chExt cx="664" cy="328"/>
          </a:xfrm>
        </p:grpSpPr>
        <p:sp>
          <p:nvSpPr>
            <p:cNvPr id="32784" name="AutoShape 4"/>
            <p:cNvSpPr>
              <a:spLocks noChangeArrowheads="1"/>
            </p:cNvSpPr>
            <p:nvPr/>
          </p:nvSpPr>
          <p:spPr bwMode="auto">
            <a:xfrm>
              <a:off x="2638" y="2029"/>
              <a:ext cx="328" cy="328"/>
            </a:xfrm>
            <a:prstGeom prst="rightArrow">
              <a:avLst>
                <a:gd name="adj1" fmla="val 50000"/>
                <a:gd name="adj2" fmla="val 50005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2785" name="AutoShape 5"/>
            <p:cNvSpPr>
              <a:spLocks noChangeArrowheads="1"/>
            </p:cNvSpPr>
            <p:nvPr/>
          </p:nvSpPr>
          <p:spPr bwMode="auto">
            <a:xfrm>
              <a:off x="2302" y="2029"/>
              <a:ext cx="328" cy="328"/>
            </a:xfrm>
            <a:prstGeom prst="leftArrow">
              <a:avLst>
                <a:gd name="adj1" fmla="val 50000"/>
                <a:gd name="adj2" fmla="val 49995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</p:grpSp>
      <p:grpSp>
        <p:nvGrpSpPr>
          <p:cNvPr id="32773" name="Group 9"/>
          <p:cNvGrpSpPr>
            <a:grpSpLocks/>
          </p:cNvGrpSpPr>
          <p:nvPr/>
        </p:nvGrpSpPr>
        <p:grpSpPr bwMode="auto">
          <a:xfrm>
            <a:off x="3365597" y="4095758"/>
            <a:ext cx="1181532" cy="297459"/>
            <a:chOff x="2293" y="2653"/>
            <a:chExt cx="664" cy="328"/>
          </a:xfrm>
        </p:grpSpPr>
        <p:sp>
          <p:nvSpPr>
            <p:cNvPr id="32782" name="AutoShape 7"/>
            <p:cNvSpPr>
              <a:spLocks noChangeArrowheads="1"/>
            </p:cNvSpPr>
            <p:nvPr/>
          </p:nvSpPr>
          <p:spPr bwMode="auto">
            <a:xfrm>
              <a:off x="2629" y="2653"/>
              <a:ext cx="328" cy="328"/>
            </a:xfrm>
            <a:prstGeom prst="rightArrow">
              <a:avLst>
                <a:gd name="adj1" fmla="val 50000"/>
                <a:gd name="adj2" fmla="val 50005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2783" name="AutoShape 8"/>
            <p:cNvSpPr>
              <a:spLocks noChangeArrowheads="1"/>
            </p:cNvSpPr>
            <p:nvPr/>
          </p:nvSpPr>
          <p:spPr bwMode="auto">
            <a:xfrm>
              <a:off x="2293" y="2653"/>
              <a:ext cx="328" cy="328"/>
            </a:xfrm>
            <a:prstGeom prst="leftArrow">
              <a:avLst>
                <a:gd name="adj1" fmla="val 50000"/>
                <a:gd name="adj2" fmla="val 49995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</p:grpSp>
      <p:grpSp>
        <p:nvGrpSpPr>
          <p:cNvPr id="32774" name="Group 12"/>
          <p:cNvGrpSpPr>
            <a:grpSpLocks/>
          </p:cNvGrpSpPr>
          <p:nvPr/>
        </p:nvGrpSpPr>
        <p:grpSpPr bwMode="auto">
          <a:xfrm>
            <a:off x="3387210" y="4783254"/>
            <a:ext cx="1167038" cy="297494"/>
            <a:chOff x="2275" y="3250"/>
            <a:chExt cx="664" cy="328"/>
          </a:xfrm>
        </p:grpSpPr>
        <p:sp>
          <p:nvSpPr>
            <p:cNvPr id="32780" name="AutoShape 10"/>
            <p:cNvSpPr>
              <a:spLocks noChangeArrowheads="1"/>
            </p:cNvSpPr>
            <p:nvPr/>
          </p:nvSpPr>
          <p:spPr bwMode="auto">
            <a:xfrm>
              <a:off x="2611" y="3250"/>
              <a:ext cx="328" cy="328"/>
            </a:xfrm>
            <a:prstGeom prst="rightArrow">
              <a:avLst>
                <a:gd name="adj1" fmla="val 50000"/>
                <a:gd name="adj2" fmla="val 50005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2781" name="AutoShape 11"/>
            <p:cNvSpPr>
              <a:spLocks noChangeArrowheads="1"/>
            </p:cNvSpPr>
            <p:nvPr/>
          </p:nvSpPr>
          <p:spPr bwMode="auto">
            <a:xfrm>
              <a:off x="2275" y="3250"/>
              <a:ext cx="328" cy="328"/>
            </a:xfrm>
            <a:prstGeom prst="leftArrow">
              <a:avLst>
                <a:gd name="adj1" fmla="val 50000"/>
                <a:gd name="adj2" fmla="val 49995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</p:grpSp>
      <p:grpSp>
        <p:nvGrpSpPr>
          <p:cNvPr id="32775" name="Group 24"/>
          <p:cNvGrpSpPr>
            <a:grpSpLocks/>
          </p:cNvGrpSpPr>
          <p:nvPr/>
        </p:nvGrpSpPr>
        <p:grpSpPr bwMode="auto">
          <a:xfrm>
            <a:off x="6200165" y="7269985"/>
            <a:ext cx="218414" cy="949325"/>
            <a:chOff x="2034" y="2319"/>
            <a:chExt cx="127" cy="598"/>
          </a:xfrm>
        </p:grpSpPr>
        <p:sp>
          <p:nvSpPr>
            <p:cNvPr id="32778" name="Text Box 25"/>
            <p:cNvSpPr txBox="1">
              <a:spLocks noChangeArrowheads="1"/>
            </p:cNvSpPr>
            <p:nvPr/>
          </p:nvSpPr>
          <p:spPr bwMode="auto">
            <a:xfrm>
              <a:off x="2054" y="2471"/>
              <a:ext cx="10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de-DE" sz="4000" b="0" dirty="0"/>
            </a:p>
          </p:txBody>
        </p:sp>
        <p:sp>
          <p:nvSpPr>
            <p:cNvPr id="32779" name="Rectangle 26"/>
            <p:cNvSpPr>
              <a:spLocks noChangeArrowheads="1"/>
            </p:cNvSpPr>
            <p:nvPr/>
          </p:nvSpPr>
          <p:spPr bwMode="auto">
            <a:xfrm>
              <a:off x="2034" y="2319"/>
              <a:ext cx="10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de-DE" sz="4000" dirty="0">
                <a:latin typeface="MT Extra" pitchFamily="18" charset="2"/>
              </a:endParaRP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1919762" y="3370971"/>
            <a:ext cx="323321" cy="487363"/>
            <a:chOff x="2019" y="2278"/>
            <a:chExt cx="188" cy="307"/>
          </a:xfrm>
        </p:grpSpPr>
        <p:sp>
          <p:nvSpPr>
            <p:cNvPr id="19" name="Text Box 25"/>
            <p:cNvSpPr txBox="1">
              <a:spLocks noChangeArrowheads="1"/>
            </p:cNvSpPr>
            <p:nvPr/>
          </p:nvSpPr>
          <p:spPr bwMode="auto">
            <a:xfrm>
              <a:off x="2019" y="2352"/>
              <a:ext cx="18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de-DE" sz="1800" b="0" dirty="0"/>
                <a:t>~</a:t>
              </a: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2019" y="2278"/>
              <a:ext cx="18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de-DE" sz="1800" dirty="0">
                  <a:latin typeface="MT Extra" pitchFamily="18" charset="2"/>
                </a:rPr>
                <a:t>f</a:t>
              </a:r>
            </a:p>
          </p:txBody>
        </p:sp>
      </p:grp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1916322" y="4127013"/>
            <a:ext cx="323321" cy="487363"/>
            <a:chOff x="2019" y="2278"/>
            <a:chExt cx="188" cy="307"/>
          </a:xfrm>
        </p:grpSpPr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2019" y="2352"/>
              <a:ext cx="18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de-DE" sz="1800" b="0" dirty="0"/>
                <a:t>~</a:t>
              </a:r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2019" y="2278"/>
              <a:ext cx="18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de-DE" sz="1800" dirty="0">
                  <a:latin typeface="MT Extra" pitchFamily="18" charset="2"/>
                </a:rPr>
                <a:t>f</a:t>
              </a:r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7925796" y="2261759"/>
            <a:ext cx="323321" cy="487363"/>
            <a:chOff x="2019" y="2278"/>
            <a:chExt cx="188" cy="307"/>
          </a:xfrm>
        </p:grpSpPr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2019" y="2352"/>
              <a:ext cx="18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de-DE" sz="1800" b="0" dirty="0"/>
                <a:t>~</a:t>
              </a: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2019" y="2278"/>
              <a:ext cx="18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u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1pPr>
              <a:lvl2pPr marL="741363" indent="-28575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2pPr>
              <a:lvl3pPr marL="1141413" indent="-228600" defTabSz="912813"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charset="2"/>
                <a:buChar char="v"/>
                <a:defRPr sz="3200" b="1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3pPr>
              <a:lvl4pPr marL="1598613" indent="-228600" defTabSz="912813">
                <a:spcBef>
                  <a:spcPct val="20000"/>
                </a:spcBef>
                <a:buClr>
                  <a:schemeClr val="tx2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4pPr>
              <a:lvl5pPr marL="2055813" indent="-228600" defTabSz="912813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5pPr>
              <a:lvl6pPr marL="25130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6pPr>
              <a:lvl7pPr marL="29702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7pPr>
              <a:lvl8pPr marL="34274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8pPr>
              <a:lvl9pPr marL="3884613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de-DE" sz="1800" dirty="0">
                  <a:latin typeface="MT Extra" pitchFamily="18" charset="2"/>
                </a:rPr>
                <a:t>f</a:t>
              </a:r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893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2717" y="942584"/>
            <a:ext cx="8585200" cy="310019"/>
          </a:xfrm>
          <a:noFill/>
        </p:spPr>
        <p:txBody>
          <a:bodyPr/>
          <a:lstStyle/>
          <a:p>
            <a:pPr defTabSz="912813" eaLnBrk="1" hangingPunct="1"/>
            <a:r>
              <a:rPr lang="de-DE" altLang="de-DE" dirty="0" smtClean="0">
                <a:ea typeface="ＭＳ Ｐゴシック" charset="-128"/>
              </a:rPr>
              <a:t>Nutzenfunktionen und Indifferenzkurven (1)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78355" y="1478072"/>
            <a:ext cx="9221523" cy="4823874"/>
          </a:xfrm>
        </p:spPr>
        <p:txBody>
          <a:bodyPr/>
          <a:lstStyle/>
          <a:p>
            <a:pPr defTabSz="912813">
              <a:lnSpc>
                <a:spcPct val="150000"/>
              </a:lnSpc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Nutzen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ist ein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ordinales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Konzept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d. h. Nutzen nimmt eine Reihung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vor.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Wenn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z. B. U(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6 and U(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2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dann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wird das Bündel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dem Bündel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streng vorgezogen. </a:t>
            </a:r>
          </a:p>
          <a:p>
            <a:pPr defTabSz="912813">
              <a:lnSpc>
                <a:spcPct val="150000"/>
              </a:lnSpc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Aber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ist gegenüber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y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nicht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dreimal so sehr bevorzugt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!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Betrachten wir die Bündel (4, 1), (2, 3) und (2, 2).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Angenommen   (2, 3)     (4, 1)  ~  (2, 2). </a:t>
            </a:r>
          </a:p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Weisen wir diesen Bündeln beliebige Zahlen zu, welche die Reihung der Präferenzen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beibehalten;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z. B.  U(2, 3) = 6 &gt; U(4, 1) = U(2, 2) = 4.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Nennen wir diese Zahlen Nutzenniveaus.</a:t>
            </a:r>
          </a:p>
        </p:txBody>
      </p:sp>
      <p:sp>
        <p:nvSpPr>
          <p:cNvPr id="34820" name="Rectangle 10"/>
          <p:cNvSpPr>
            <a:spLocks noChangeArrowheads="1"/>
          </p:cNvSpPr>
          <p:nvPr/>
        </p:nvSpPr>
        <p:spPr bwMode="auto">
          <a:xfrm flipH="1" flipV="1">
            <a:off x="3552196" y="3886021"/>
            <a:ext cx="3241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latin typeface="MT Extra" pitchFamily="18" charset="2"/>
              </a:rPr>
              <a:t>p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076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35069" y="1163834"/>
            <a:ext cx="8585200" cy="339289"/>
          </a:xfrm>
          <a:noFill/>
        </p:spPr>
        <p:txBody>
          <a:bodyPr/>
          <a:lstStyle/>
          <a:p>
            <a:pPr defTabSz="912813" eaLnBrk="1" hangingPunct="1"/>
            <a:r>
              <a:rPr lang="de-DE" altLang="de-DE" dirty="0" smtClean="0">
                <a:ea typeface="ＭＳ Ｐゴシック" charset="-128"/>
              </a:rPr>
              <a:t>Nutzenfunktionen und Indifferenzkurven (2)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815927" y="1665114"/>
            <a:ext cx="8420100" cy="4353469"/>
          </a:xfrm>
        </p:spPr>
        <p:txBody>
          <a:bodyPr/>
          <a:lstStyle/>
          <a:p>
            <a:pPr defTabSz="912813" eaLnBrk="1" hangingPunct="1">
              <a:lnSpc>
                <a:spcPct val="150000"/>
              </a:lnSpc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Eine Indifferenzkurve enthält gleich bevorzugte Bündel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                	dasselbe Nutzenniveau.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Daher liegen die Bündel (4, 1) und (2, 2) auf einer Indifferenzkurve mit dem Nutzenniveau U = 4.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Das Bündel (2, 3) liegt hingegen auf einer Indifferenzkurve mit dem Nutzenniveau U = 6. </a:t>
            </a:r>
          </a:p>
          <a:p>
            <a:pPr defTabSz="912813">
              <a:lnSpc>
                <a:spcPct val="150000"/>
              </a:lnSpc>
            </a:pPr>
            <a:r>
              <a:rPr lang="de-AT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Ein Vergleich aller möglichen Güterbündel ergibt eine vollständige Abbildung der Indifferenzkurven einer Konsumentin mit den zugehörigen Nutzenniveaus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  <a:br>
              <a:rPr lang="en-US" altLang="ja-JP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AT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Diese </a:t>
            </a:r>
            <a:r>
              <a:rPr lang="de-AT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Abbildung entspricht auch der Nutzenfunktion für gegebene Präferenzen einer Konsumentin.</a:t>
            </a:r>
            <a:endParaRPr lang="de-DE" altLang="de-DE" sz="1600" b="0" dirty="0" smtClean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91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Indifferenzkurven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6" name="Picture 2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32" y="2253803"/>
            <a:ext cx="8152327" cy="376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5577125" y="2664785"/>
            <a:ext cx="23246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en-US" altLang="de-DE" sz="1600" b="1" dirty="0" smtClean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3</a:t>
            </a:r>
            <a:r>
              <a:rPr lang="en-US" altLang="de-DE" sz="1600" b="1" dirty="0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de-DE" sz="1600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altLang="de-DE" sz="1600" b="1" dirty="0" smtClean="0">
                <a:solidFill>
                  <a:srgbClr val="FF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de-DE" sz="1600" b="1" dirty="0">
                <a:solidFill>
                  <a:srgbClr val="FF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 smtClean="0">
                <a:solidFill>
                  <a:srgbClr val="FF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en-US" altLang="de-DE" sz="1600" b="1" dirty="0">
                <a:solidFill>
                  <a:srgbClr val="FF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~ (4</a:t>
            </a:r>
            <a:r>
              <a:rPr lang="en-US" altLang="de-DE" sz="1600" b="1" dirty="0" smtClean="0">
                <a:solidFill>
                  <a:srgbClr val="FF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en-US" altLang="de-DE" sz="1600" dirty="0">
                <a:solidFill>
                  <a:srgbClr val="FF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Rechteck 7"/>
          <p:cNvSpPr/>
          <p:nvPr/>
        </p:nvSpPr>
        <p:spPr>
          <a:xfrm rot="10800000">
            <a:off x="6075091" y="2664785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dirty="0">
                <a:latin typeface="MT Extra" pitchFamily="18" charset="2"/>
              </a:rPr>
              <a:t>p</a:t>
            </a:r>
            <a:r>
              <a:rPr lang="en-US" altLang="de-DE" dirty="0">
                <a:solidFill>
                  <a:schemeClr val="bg1"/>
                </a:solidFill>
                <a:latin typeface="MT Extra" pitchFamily="18" charset="2"/>
              </a:rPr>
              <a:t>p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894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343103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 charset="-128"/>
              </a:rPr>
              <a:t>Indifferenzkurven und Nutzenfunktion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pic>
        <p:nvPicPr>
          <p:cNvPr id="6" name="Picture 2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614" y="1931832"/>
            <a:ext cx="7753082" cy="387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Nutzenfunktion – ein Beispiel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>
              <a:lnSpc>
                <a:spcPct val="150000"/>
              </a:lnSpc>
              <a:defRPr/>
            </a:pPr>
            <a:endParaRPr lang="de-DE" altLang="de-DE" dirty="0" smtClean="0">
              <a:ea typeface="ＭＳ Ｐゴシック" charset="-128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Nehmen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wir an, dass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U(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 =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Präferenzen abbildet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 charset="-128"/>
              <a:cs typeface="Arial" panose="020B0604020202020204" pitchFamily="34" charset="0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Die Bündel seien wieder (4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1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), (2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3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), (2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, 2).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     		U(2,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6 &gt; U(4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U(2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de-DE" altLang="de-DE" sz="1600" b="0" kern="0" cap="none" spc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somit gilt   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  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d. h. die Nutzenfunktion bildet die ursprünglichen Präferenzen ab.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 flipH="1" flipV="1">
            <a:off x="3135920" y="4193380"/>
            <a:ext cx="3241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latin typeface="MT Extra" pitchFamily="18" charset="2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252808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Transformation einer Nutzenfunktion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>
              <a:lnSpc>
                <a:spcPct val="150000"/>
              </a:lnSpc>
              <a:defRPr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U(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	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3)     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Wir definieren nun	 V = U</a:t>
            </a:r>
            <a:r>
              <a:rPr lang="de-DE" sz="16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Somit wird 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V(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und </a:t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V(2,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36 &gt; V(4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V(2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=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daher gilt wieder</a:t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3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    (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600" b="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(2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>
              <a:lnSpc>
                <a:spcPct val="150000"/>
              </a:lnSpc>
              <a:defRPr/>
            </a:pP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V behält die Ordnung von U bei und repräsentiert so dieselben Präferenzen.</a:t>
            </a:r>
          </a:p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2730321" y="2278084"/>
            <a:ext cx="594374" cy="177348"/>
          </a:xfrm>
          <a:prstGeom prst="rightArrow">
            <a:avLst>
              <a:gd name="adj1" fmla="val 50000"/>
              <a:gd name="adj2" fmla="val 50258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 flipH="1" flipV="1">
            <a:off x="3996696" y="2251408"/>
            <a:ext cx="3241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latin typeface="MT Extra" pitchFamily="18" charset="2"/>
              </a:rPr>
              <a:t>p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 flipH="1" flipV="1">
            <a:off x="3996696" y="4648021"/>
            <a:ext cx="4229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 smtClean="0">
                <a:latin typeface="MT Extra" pitchFamily="18" charset="2"/>
              </a:rPr>
              <a:t>      p</a:t>
            </a:r>
            <a:endParaRPr lang="en-US" altLang="de-DE" sz="1800" dirty="0">
              <a:latin typeface="MT Extra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396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963</Words>
  <Application>Microsoft Office PowerPoint</Application>
  <PresentationFormat>A4-Papier (210x297 mm)</PresentationFormat>
  <Paragraphs>220</Paragraphs>
  <Slides>25</Slides>
  <Notes>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25</vt:i4>
      </vt:variant>
    </vt:vector>
  </HeadingPairs>
  <TitlesOfParts>
    <vt:vector size="34" baseType="lpstr">
      <vt:lpstr>Symbol</vt:lpstr>
      <vt:lpstr>Arial</vt:lpstr>
      <vt:lpstr>Wingdings 3</vt:lpstr>
      <vt:lpstr>ＭＳ Ｐゴシック</vt:lpstr>
      <vt:lpstr>Times New Roman</vt:lpstr>
      <vt:lpstr>MT Extra</vt:lpstr>
      <vt:lpstr>2015_deGruyter_ppt_screen_template_Arial</vt:lpstr>
      <vt:lpstr>Formel</vt:lpstr>
      <vt:lpstr>Equation</vt:lpstr>
      <vt:lpstr>4. Kapitel    </vt:lpstr>
      <vt:lpstr>Nutzenfunktionen</vt:lpstr>
      <vt:lpstr>Nutzenfunktionen</vt:lpstr>
      <vt:lpstr>Nutzenfunktionen und Indifferenzkurven (1)</vt:lpstr>
      <vt:lpstr>Nutzenfunktionen und Indifferenzkurven (2)</vt:lpstr>
      <vt:lpstr>Indifferenzkurven</vt:lpstr>
      <vt:lpstr>Indifferenzkurven und Nutzenfunktion</vt:lpstr>
      <vt:lpstr>Nutzenfunktion – ein Beispiel</vt:lpstr>
      <vt:lpstr>Transformation einer Nutzenfunktion</vt:lpstr>
      <vt:lpstr>Eine andere Transformation</vt:lpstr>
      <vt:lpstr>Transformationen von Nutzenfunktionen</vt:lpstr>
      <vt:lpstr>Güter, Ungüter und neutrale Güter</vt:lpstr>
      <vt:lpstr>Güter, Ungüter und neutrale Güter</vt:lpstr>
      <vt:lpstr>Nutzenfunktionen und Indifferenzkurven: perfekte Substitute</vt:lpstr>
      <vt:lpstr>Nutzenfunktionen und Indifferenzkurven: perfekte Komplemente</vt:lpstr>
      <vt:lpstr>Nutzenfunktionen und Indifferenzkurven: quasilineare Präferenzen</vt:lpstr>
      <vt:lpstr>Cobb-Douglas Nutzenfunktionen</vt:lpstr>
      <vt:lpstr>Cobb-Douglas indifferenzkurven</vt:lpstr>
      <vt:lpstr>GRENZNUTZEN </vt:lpstr>
      <vt:lpstr>GRENZNUTZEN UND GRENZRATE DER SUBSTITUTION (= mrs)</vt:lpstr>
      <vt:lpstr>MU und MRS – ein Beispiel</vt:lpstr>
      <vt:lpstr>MU und MRS – grafisch und algebraisch</vt:lpstr>
      <vt:lpstr>MRS für quasilineare Nutzenfunktionen - algebraisch</vt:lpstr>
      <vt:lpstr>Monotone Transformationen und MRS – eine Illustration</vt:lpstr>
      <vt:lpstr>Monotone Transformationen und MRS – ALLGEMEIN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2016-08-16T13:59:30Z</dcterms:modified>
</cp:coreProperties>
</file>