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93" r:id="rId1"/>
  </p:sldMasterIdLst>
  <p:notesMasterIdLst>
    <p:notesMasterId r:id="rId29"/>
  </p:notesMasterIdLst>
  <p:sldIdLst>
    <p:sldId id="273" r:id="rId2"/>
    <p:sldId id="347" r:id="rId3"/>
    <p:sldId id="327" r:id="rId4"/>
    <p:sldId id="328" r:id="rId5"/>
    <p:sldId id="330" r:id="rId6"/>
    <p:sldId id="331" r:id="rId7"/>
    <p:sldId id="333" r:id="rId8"/>
    <p:sldId id="334" r:id="rId9"/>
    <p:sldId id="335" r:id="rId10"/>
    <p:sldId id="336" r:id="rId11"/>
    <p:sldId id="338" r:id="rId12"/>
    <p:sldId id="339" r:id="rId13"/>
    <p:sldId id="342" r:id="rId14"/>
    <p:sldId id="344" r:id="rId15"/>
    <p:sldId id="349" r:id="rId16"/>
    <p:sldId id="350" r:id="rId17"/>
    <p:sldId id="351" r:id="rId18"/>
    <p:sldId id="353" r:id="rId19"/>
    <p:sldId id="356" r:id="rId20"/>
    <p:sldId id="358" r:id="rId21"/>
    <p:sldId id="360" r:id="rId22"/>
    <p:sldId id="362" r:id="rId23"/>
    <p:sldId id="363" r:id="rId24"/>
    <p:sldId id="364" r:id="rId25"/>
    <p:sldId id="365" r:id="rId26"/>
    <p:sldId id="366" r:id="rId27"/>
    <p:sldId id="367" r:id="rId28"/>
  </p:sldIdLst>
  <p:sldSz cx="9906000" cy="6858000" type="A4"/>
  <p:notesSz cx="7099300" cy="10234613"/>
  <p:embeddedFontLst>
    <p:embeddedFont>
      <p:font typeface="Wingdings 3" panose="05040102010807070707" pitchFamily="18" charset="2"/>
      <p:regular r:id="rId30"/>
    </p:embeddedFont>
    <p:embeddedFont>
      <p:font typeface="ＭＳ Ｐゴシック" panose="020B0600070205080204" pitchFamily="34" charset="-128"/>
      <p:regular r:id="rId31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3" orient="horz" pos="3906" userDrawn="1">
          <p15:clr>
            <a:srgbClr val="A4A3A4"/>
          </p15:clr>
        </p15:guide>
        <p15:guide id="4" orient="horz" pos="1888" userDrawn="1">
          <p15:clr>
            <a:srgbClr val="A4A3A4"/>
          </p15:clr>
        </p15:guide>
        <p15:guide id="5" pos="3908" userDrawn="1">
          <p15:clr>
            <a:srgbClr val="A4A3A4"/>
          </p15:clr>
        </p15:guide>
        <p15:guide id="6" orient="horz" pos="1388">
          <p15:clr>
            <a:srgbClr val="A4A3A4"/>
          </p15:clr>
        </p15:guide>
        <p15:guide id="7" pos="3120">
          <p15:clr>
            <a:srgbClr val="A4A3A4"/>
          </p15:clr>
        </p15:guide>
        <p15:guide id="8" pos="3175">
          <p15:clr>
            <a:srgbClr val="A4A3A4"/>
          </p15:clr>
        </p15:guide>
        <p15:guide id="9" pos="501">
          <p15:clr>
            <a:srgbClr val="A4A3A4"/>
          </p15:clr>
        </p15:guide>
        <p15:guide id="10" pos="599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4C6C"/>
    <a:srgbClr val="6C97AE"/>
    <a:srgbClr val="8B5261"/>
    <a:srgbClr val="B7AD47"/>
    <a:srgbClr val="EB8667"/>
    <a:srgbClr val="BDBEBE"/>
    <a:srgbClr val="97BE0D"/>
    <a:srgbClr val="0FBE0D"/>
    <a:srgbClr val="009AB1"/>
    <a:srgbClr val="004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ittlere Formatvorlage 3 - Akz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ittlere Formatvorlag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12" autoAdjust="0"/>
    <p:restoredTop sz="95854" autoAdjust="0"/>
  </p:normalViewPr>
  <p:slideViewPr>
    <p:cSldViewPr snapToGrid="0">
      <p:cViewPr varScale="1">
        <p:scale>
          <a:sx n="127" d="100"/>
          <a:sy n="127" d="100"/>
        </p:scale>
        <p:origin x="1044" y="120"/>
      </p:cViewPr>
      <p:guideLst>
        <p:guide pos="3840"/>
        <p:guide orient="horz" pos="3906"/>
        <p:guide orient="horz" pos="1888"/>
        <p:guide pos="3908"/>
        <p:guide orient="horz" pos="1388"/>
        <p:guide pos="3120"/>
        <p:guide pos="3175"/>
        <p:guide pos="501"/>
        <p:guide pos="5991"/>
      </p:guideLst>
    </p:cSldViewPr>
  </p:slideViewPr>
  <p:outlineViewPr>
    <p:cViewPr>
      <p:scale>
        <a:sx n="75" d="100"/>
        <a:sy n="75" d="100"/>
      </p:scale>
      <p:origin x="78" y="54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401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>
                <a:latin typeface="Arial" panose="020B0604020202020204" pitchFamily="34" charset="0"/>
              </a:defRPr>
            </a:lvl1pPr>
          </a:lstStyle>
          <a:p>
            <a:fld id="{0BCB4AA5-8720-446D-8166-15C986B53A3E}" type="datetimeFigureOut">
              <a:rPr lang="en-GB" smtClean="0"/>
              <a:pPr/>
              <a:t>16/08/2016</a:t>
            </a:fld>
            <a:endParaRPr lang="en-GB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055688" y="1279525"/>
            <a:ext cx="4987925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GB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930" y="4925407"/>
            <a:ext cx="5679440" cy="4029879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>
                <a:latin typeface="Arial" panose="020B0604020202020204" pitchFamily="34" charset="0"/>
              </a:defRPr>
            </a:lvl1pPr>
          </a:lstStyle>
          <a:p>
            <a:fld id="{070C0406-3497-479F-B28E-9B42F29634E8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4488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055688" y="1279525"/>
            <a:ext cx="4987925" cy="34544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0C0406-3497-479F-B28E-9B42F29634E8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8105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0C0406-3497-479F-B28E-9B42F29634E8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6642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85773" y="3068639"/>
            <a:ext cx="8702576" cy="2881312"/>
          </a:xfrm>
        </p:spPr>
        <p:txBody>
          <a:bodyPr anchor="t"/>
          <a:lstStyle>
            <a:lvl1pPr algn="l">
              <a:lnSpc>
                <a:spcPct val="100000"/>
              </a:lnSpc>
              <a:defRPr sz="2800" b="1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86289" y="2457451"/>
            <a:ext cx="8705156" cy="611187"/>
          </a:xfrm>
        </p:spPr>
        <p:txBody>
          <a:bodyPr anchor="b"/>
          <a:lstStyle>
            <a:lvl1pPr marL="0" indent="0" algn="l">
              <a:lnSpc>
                <a:spcPct val="100000"/>
              </a:lnSpc>
              <a:buNone/>
              <a:defRPr sz="2400" b="0" cap="all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smtClean="0"/>
              <a:t>Formatvorlage des Untertitelmasters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07533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one cover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76001"/>
            <a:ext cx="8705156" cy="224775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0" name="Inhaltsplatzhalter 6"/>
          <p:cNvSpPr>
            <a:spLocks noGrp="1"/>
          </p:cNvSpPr>
          <p:nvPr>
            <p:ph sz="quarter" idx="18"/>
          </p:nvPr>
        </p:nvSpPr>
        <p:spPr>
          <a:xfrm>
            <a:off x="3078974" y="2169872"/>
            <a:ext cx="6406279" cy="3772547"/>
          </a:xfrm>
        </p:spPr>
        <p:txBody>
          <a:bodyPr rIns="0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 dirty="0"/>
          </a:p>
        </p:txBody>
      </p:sp>
      <p:sp>
        <p:nvSpPr>
          <p:cNvPr id="12" name="Bildplatzhalter 7"/>
          <p:cNvSpPr>
            <a:spLocks noGrp="1"/>
          </p:cNvSpPr>
          <p:nvPr>
            <p:ph type="pic" sz="quarter" idx="16"/>
          </p:nvPr>
        </p:nvSpPr>
        <p:spPr>
          <a:xfrm>
            <a:off x="786289" y="2169871"/>
            <a:ext cx="1989000" cy="3769764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428791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pag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2241550"/>
            <a:ext cx="9906000" cy="1358900"/>
          </a:xfrm>
          <a:noFill/>
        </p:spPr>
        <p:txBody>
          <a:bodyPr lIns="972000" anchor="t"/>
          <a:lstStyle>
            <a:lvl1pPr>
              <a:lnSpc>
                <a:spcPct val="100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  <p:sp>
        <p:nvSpPr>
          <p:cNvPr id="10" name="Textplatzhalter 2"/>
          <p:cNvSpPr>
            <a:spLocks noGrp="1"/>
          </p:cNvSpPr>
          <p:nvPr>
            <p:ph type="body" idx="13"/>
          </p:nvPr>
        </p:nvSpPr>
        <p:spPr>
          <a:xfrm>
            <a:off x="781645" y="1434668"/>
            <a:ext cx="292500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pic>
        <p:nvPicPr>
          <p:cNvPr id="12" name="Grafik 1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  <p:sp>
        <p:nvSpPr>
          <p:cNvPr id="18" name="Datumsplatzhalter 3"/>
          <p:cNvSpPr>
            <a:spLocks noGrp="1"/>
          </p:cNvSpPr>
          <p:nvPr>
            <p:ph type="dt" sz="half" idx="2"/>
          </p:nvPr>
        </p:nvSpPr>
        <p:spPr>
          <a:xfrm>
            <a:off x="781645" y="6567804"/>
            <a:ext cx="1075523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 i="1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19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934765" y="6567805"/>
            <a:ext cx="7544297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 i="1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endParaRPr lang="de-DE" dirty="0"/>
          </a:p>
        </p:txBody>
      </p:sp>
      <p:sp>
        <p:nvSpPr>
          <p:cNvPr id="24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479062" y="6549516"/>
            <a:ext cx="360074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26" name="Grafik 2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1645" y="6456235"/>
            <a:ext cx="0" cy="0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81645" y="6456236"/>
            <a:ext cx="557578" cy="52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7203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3469919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57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698592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57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" t="176" r="908" b="44535"/>
          <a:stretch/>
        </p:blipFill>
        <p:spPr>
          <a:xfrm>
            <a:off x="0" y="-16191"/>
            <a:ext cx="9936956" cy="6874192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 rotWithShape="1">
          <a:blip r:embed="rId3" cstate="print"/>
          <a:srcRect l="39517" r="28483"/>
          <a:stretch/>
        </p:blipFill>
        <p:spPr>
          <a:xfrm>
            <a:off x="0" y="1405099"/>
            <a:ext cx="9906000" cy="5512932"/>
          </a:xfrm>
          <a:prstGeom prst="rect">
            <a:avLst/>
          </a:prstGeom>
        </p:spPr>
      </p:pic>
      <p:pic>
        <p:nvPicPr>
          <p:cNvPr id="6" name="Grafik 5"/>
          <p:cNvPicPr preferRelativeResize="0"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1950" y="0"/>
            <a:ext cx="409500" cy="113040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" t="176" r="908" b="44535"/>
          <a:stretch/>
        </p:blipFill>
        <p:spPr>
          <a:xfrm>
            <a:off x="0" y="-16191"/>
            <a:ext cx="9936956" cy="6874192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 userDrawn="1"/>
        </p:nvPicPr>
        <p:blipFill rotWithShape="1">
          <a:blip r:embed="rId3" cstate="print"/>
          <a:srcRect l="39517" r="28483"/>
          <a:stretch/>
        </p:blipFill>
        <p:spPr>
          <a:xfrm>
            <a:off x="0" y="1405099"/>
            <a:ext cx="9906000" cy="5512932"/>
          </a:xfrm>
          <a:prstGeom prst="rect">
            <a:avLst/>
          </a:prstGeom>
        </p:spPr>
      </p:pic>
      <p:pic>
        <p:nvPicPr>
          <p:cNvPr id="8" name="Grafik 7"/>
          <p:cNvPicPr preferRelativeResize="0">
            <a:picLocks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91950" y="0"/>
            <a:ext cx="409500" cy="113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08963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0" userDrawn="1">
          <p15:clr>
            <a:srgbClr val="FBAE40"/>
          </p15:clr>
        </p15:guide>
        <p15:guide id="1" pos="7680" userDrawn="1">
          <p15:clr>
            <a:srgbClr val="FBAE40"/>
          </p15:clr>
        </p15:guide>
        <p15:guide id="2" pos="186" userDrawn="1">
          <p15:clr>
            <a:srgbClr val="FBAE40"/>
          </p15:clr>
        </p15:guide>
        <p15:guide id="3" pos="347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04" b="23874"/>
          <a:stretch/>
        </p:blipFill>
        <p:spPr>
          <a:xfrm>
            <a:off x="-8488" y="-29497"/>
            <a:ext cx="9931732" cy="6909268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3" cstate="print"/>
          <a:srcRect l="39465" r="28435"/>
          <a:stretch/>
        </p:blipFill>
        <p:spPr>
          <a:xfrm>
            <a:off x="-15478" y="1407323"/>
            <a:ext cx="9936956" cy="5512932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04" b="23874"/>
          <a:stretch/>
        </p:blipFill>
        <p:spPr>
          <a:xfrm>
            <a:off x="-8488" y="-29497"/>
            <a:ext cx="9931732" cy="6909268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 userDrawn="1"/>
        </p:nvPicPr>
        <p:blipFill rotWithShape="1">
          <a:blip r:embed="rId3" cstate="print"/>
          <a:srcRect l="39465" r="28435"/>
          <a:stretch/>
        </p:blipFill>
        <p:spPr>
          <a:xfrm>
            <a:off x="-15478" y="1407323"/>
            <a:ext cx="9936956" cy="5512932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39797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347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50" b="32425"/>
          <a:stretch/>
        </p:blipFill>
        <p:spPr>
          <a:xfrm>
            <a:off x="0" y="-14749"/>
            <a:ext cx="9906000" cy="6872749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 rotWithShape="1">
          <a:blip r:embed="rId3" cstate="print"/>
          <a:srcRect l="39517" r="28483"/>
          <a:stretch/>
        </p:blipFill>
        <p:spPr>
          <a:xfrm>
            <a:off x="0" y="1405099"/>
            <a:ext cx="9906000" cy="5512932"/>
          </a:xfrm>
          <a:prstGeom prst="rect">
            <a:avLst/>
          </a:prstGeom>
        </p:spPr>
      </p:pic>
      <p:pic>
        <p:nvPicPr>
          <p:cNvPr id="8" name="Grafik 7"/>
          <p:cNvPicPr preferRelativeResize="0"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1950" y="0"/>
            <a:ext cx="409500" cy="113040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50" b="32425"/>
          <a:stretch/>
        </p:blipFill>
        <p:spPr>
          <a:xfrm>
            <a:off x="0" y="-14749"/>
            <a:ext cx="9906000" cy="6872749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 userDrawn="1"/>
        </p:nvPicPr>
        <p:blipFill rotWithShape="1">
          <a:blip r:embed="rId3" cstate="print"/>
          <a:srcRect l="39517" r="28483"/>
          <a:stretch/>
        </p:blipFill>
        <p:spPr>
          <a:xfrm>
            <a:off x="0" y="1405099"/>
            <a:ext cx="9906000" cy="5512932"/>
          </a:xfrm>
          <a:prstGeom prst="rect">
            <a:avLst/>
          </a:prstGeom>
        </p:spPr>
      </p:pic>
      <p:pic>
        <p:nvPicPr>
          <p:cNvPr id="7" name="Grafik 6"/>
          <p:cNvPicPr preferRelativeResize="0">
            <a:picLocks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91950" y="0"/>
            <a:ext cx="409500" cy="113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54463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27" b="23"/>
          <a:stretch/>
        </p:blipFill>
        <p:spPr>
          <a:xfrm>
            <a:off x="-494082" y="-29497"/>
            <a:ext cx="10400082" cy="6887497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 rotWithShape="1">
          <a:blip r:embed="rId3" cstate="print"/>
          <a:srcRect l="39517" r="28483"/>
          <a:stretch/>
        </p:blipFill>
        <p:spPr>
          <a:xfrm>
            <a:off x="0" y="1405099"/>
            <a:ext cx="9906000" cy="5512932"/>
          </a:xfrm>
          <a:prstGeom prst="rect">
            <a:avLst/>
          </a:prstGeom>
        </p:spPr>
      </p:pic>
      <p:pic>
        <p:nvPicPr>
          <p:cNvPr id="8" name="Grafik 7"/>
          <p:cNvPicPr preferRelativeResize="0"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1950" y="0"/>
            <a:ext cx="409500" cy="113040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27" b="23"/>
          <a:stretch/>
        </p:blipFill>
        <p:spPr>
          <a:xfrm>
            <a:off x="-494082" y="-29497"/>
            <a:ext cx="10400082" cy="6887497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 userDrawn="1"/>
        </p:nvPicPr>
        <p:blipFill rotWithShape="1">
          <a:blip r:embed="rId3" cstate="print"/>
          <a:srcRect l="39517" r="28483"/>
          <a:stretch/>
        </p:blipFill>
        <p:spPr>
          <a:xfrm>
            <a:off x="0" y="1405099"/>
            <a:ext cx="9906000" cy="5512932"/>
          </a:xfrm>
          <a:prstGeom prst="rect">
            <a:avLst/>
          </a:prstGeom>
        </p:spPr>
      </p:pic>
      <p:pic>
        <p:nvPicPr>
          <p:cNvPr id="7" name="Grafik 6"/>
          <p:cNvPicPr preferRelativeResize="0">
            <a:picLocks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91950" y="0"/>
            <a:ext cx="409500" cy="113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61969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>
          <p15:clr>
            <a:srgbClr val="FBAE40"/>
          </p15:clr>
        </p15:guide>
        <p15:guide id="2" pos="7680">
          <p15:clr>
            <a:srgbClr val="FBAE40"/>
          </p15:clr>
        </p15:guide>
        <p15:guide id="0" orient="horz" userDrawn="1">
          <p15:clr>
            <a:srgbClr val="FBAE40"/>
          </p15:clr>
        </p15:guide>
        <p15:guide id="3" orient="horz" pos="4311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918"/>
          <a:stretch/>
        </p:blipFill>
        <p:spPr>
          <a:xfrm>
            <a:off x="-15478" y="0"/>
            <a:ext cx="9921478" cy="6902245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3" cstate="print"/>
          <a:srcRect l="39465" r="28435"/>
          <a:stretch/>
        </p:blipFill>
        <p:spPr>
          <a:xfrm>
            <a:off x="-15478" y="1407323"/>
            <a:ext cx="9936956" cy="5512932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918"/>
          <a:stretch/>
        </p:blipFill>
        <p:spPr>
          <a:xfrm>
            <a:off x="-15478" y="0"/>
            <a:ext cx="9921478" cy="6902245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 userDrawn="1"/>
        </p:nvPicPr>
        <p:blipFill rotWithShape="1">
          <a:blip r:embed="rId3" cstate="print"/>
          <a:srcRect l="39465" r="28435"/>
          <a:stretch/>
        </p:blipFill>
        <p:spPr>
          <a:xfrm>
            <a:off x="-15478" y="1407323"/>
            <a:ext cx="9936956" cy="5512932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59710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347">
          <p15:clr>
            <a:srgbClr val="FBAE40"/>
          </p15:clr>
        </p15:guide>
        <p15:guide id="0" orient="horz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25" r="721" b="7069"/>
          <a:stretch/>
        </p:blipFill>
        <p:spPr>
          <a:xfrm>
            <a:off x="0" y="0"/>
            <a:ext cx="9945943" cy="6872748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 rotWithShape="1">
          <a:blip r:embed="rId3" cstate="print"/>
          <a:srcRect l="39517" r="28483"/>
          <a:stretch/>
        </p:blipFill>
        <p:spPr>
          <a:xfrm>
            <a:off x="0" y="1405099"/>
            <a:ext cx="9906000" cy="5512932"/>
          </a:xfrm>
          <a:prstGeom prst="rect">
            <a:avLst/>
          </a:prstGeom>
        </p:spPr>
      </p:pic>
      <p:pic>
        <p:nvPicPr>
          <p:cNvPr id="8" name="Grafik 7"/>
          <p:cNvPicPr preferRelativeResize="0"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1950" y="0"/>
            <a:ext cx="409500" cy="113040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25" r="721" b="7069"/>
          <a:stretch/>
        </p:blipFill>
        <p:spPr>
          <a:xfrm>
            <a:off x="0" y="0"/>
            <a:ext cx="9945943" cy="687274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 userDrawn="1"/>
        </p:nvPicPr>
        <p:blipFill rotWithShape="1">
          <a:blip r:embed="rId3" cstate="print"/>
          <a:srcRect l="39517" r="28483"/>
          <a:stretch/>
        </p:blipFill>
        <p:spPr>
          <a:xfrm>
            <a:off x="0" y="1405099"/>
            <a:ext cx="9906000" cy="5512932"/>
          </a:xfrm>
          <a:prstGeom prst="rect">
            <a:avLst/>
          </a:prstGeom>
        </p:spPr>
      </p:pic>
      <p:pic>
        <p:nvPicPr>
          <p:cNvPr id="7" name="Grafik 6"/>
          <p:cNvPicPr preferRelativeResize="0">
            <a:picLocks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91950" y="0"/>
            <a:ext cx="409500" cy="113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42187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>
          <p15:clr>
            <a:srgbClr val="FBAE40"/>
          </p15:clr>
        </p15:guide>
        <p15:guide id="2" pos="7680">
          <p15:clr>
            <a:srgbClr val="FBAE40"/>
          </p15:clr>
        </p15:guide>
        <p15:guide id="3" orient="horz">
          <p15:clr>
            <a:srgbClr val="FBAE40"/>
          </p15:clr>
        </p15:guide>
        <p15:guide id="4" orient="horz" pos="431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785515" y="1497649"/>
            <a:ext cx="8695857" cy="49720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786547" y="2168525"/>
            <a:ext cx="8698706" cy="4032250"/>
          </a:xfrm>
        </p:spPr>
        <p:txBody>
          <a:bodyPr/>
          <a:lstStyle>
            <a:lvl1pPr marL="360000" indent="-360000">
              <a:spcAft>
                <a:spcPts val="400"/>
              </a:spcAft>
              <a:buFont typeface="+mj-lt"/>
              <a:buAutoNum type="arabicPeriod"/>
              <a:tabLst>
                <a:tab pos="360363" algn="l"/>
              </a:tabLst>
              <a:defRPr/>
            </a:lvl1pPr>
            <a:lvl2pPr>
              <a:spcBef>
                <a:spcPts val="400"/>
              </a:spcBef>
              <a:spcAft>
                <a:spcPts val="400"/>
              </a:spcAft>
              <a:tabLst>
                <a:tab pos="360363" algn="l"/>
              </a:tabLst>
              <a:defRPr/>
            </a:lvl2pPr>
            <a:lvl3pPr>
              <a:spcBef>
                <a:spcPts val="400"/>
              </a:spcBef>
              <a:spcAft>
                <a:spcPts val="400"/>
              </a:spcAft>
              <a:tabLst>
                <a:tab pos="360363" algn="l"/>
              </a:tabLst>
              <a:defRPr/>
            </a:lvl3pPr>
            <a:lvl4pPr>
              <a:spcBef>
                <a:spcPts val="400"/>
              </a:spcBef>
              <a:spcAft>
                <a:spcPts val="400"/>
              </a:spcAft>
              <a:tabLst>
                <a:tab pos="360363" algn="l"/>
              </a:tabLst>
              <a:defRPr/>
            </a:lvl4pPr>
            <a:lvl5pPr>
              <a:spcBef>
                <a:spcPts val="400"/>
              </a:spcBef>
              <a:spcAft>
                <a:spcPts val="400"/>
              </a:spcAft>
              <a:tabLst>
                <a:tab pos="360363" algn="l"/>
              </a:tabLst>
              <a:defRPr/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639439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27" t="36133" r="15623" b="-20794"/>
          <a:stretch/>
        </p:blipFill>
        <p:spPr>
          <a:xfrm>
            <a:off x="-47933" y="-14748"/>
            <a:ext cx="9969911" cy="9173497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 rotWithShape="1">
          <a:blip r:embed="rId3" cstate="print"/>
          <a:srcRect l="39517" r="28483"/>
          <a:stretch/>
        </p:blipFill>
        <p:spPr>
          <a:xfrm>
            <a:off x="0" y="1405099"/>
            <a:ext cx="9906000" cy="5512932"/>
          </a:xfrm>
          <a:prstGeom prst="rect">
            <a:avLst/>
          </a:prstGeom>
        </p:spPr>
      </p:pic>
      <p:pic>
        <p:nvPicPr>
          <p:cNvPr id="8" name="Grafik 7"/>
          <p:cNvPicPr preferRelativeResize="0"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1950" y="0"/>
            <a:ext cx="409500" cy="113040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27" t="36133" r="15623" b="-20794"/>
          <a:stretch/>
        </p:blipFill>
        <p:spPr>
          <a:xfrm>
            <a:off x="-47933" y="-14748"/>
            <a:ext cx="9969911" cy="9173497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 userDrawn="1"/>
        </p:nvPicPr>
        <p:blipFill rotWithShape="1">
          <a:blip r:embed="rId3" cstate="print"/>
          <a:srcRect l="39517" r="28483"/>
          <a:stretch/>
        </p:blipFill>
        <p:spPr>
          <a:xfrm>
            <a:off x="0" y="1405099"/>
            <a:ext cx="9906000" cy="5512932"/>
          </a:xfrm>
          <a:prstGeom prst="rect">
            <a:avLst/>
          </a:prstGeom>
        </p:spPr>
      </p:pic>
      <p:pic>
        <p:nvPicPr>
          <p:cNvPr id="7" name="Grafik 6"/>
          <p:cNvPicPr preferRelativeResize="0">
            <a:picLocks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91950" y="0"/>
            <a:ext cx="409500" cy="113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42476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>
          <p15:clr>
            <a:srgbClr val="FBAE40"/>
          </p15:clr>
        </p15:guide>
        <p15:guide id="2" pos="7680">
          <p15:clr>
            <a:srgbClr val="FBAE40"/>
          </p15:clr>
        </p15:guide>
        <p15:guide id="3" orient="horz">
          <p15:clr>
            <a:srgbClr val="FBAE40"/>
          </p15:clr>
        </p15:guide>
        <p15:guide id="4" orient="horz" pos="431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6" b="10792"/>
          <a:stretch/>
        </p:blipFill>
        <p:spPr>
          <a:xfrm>
            <a:off x="-8931" y="-29497"/>
            <a:ext cx="9944154" cy="6887497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3" cstate="print"/>
          <a:srcRect l="39465" r="28435"/>
          <a:stretch/>
        </p:blipFill>
        <p:spPr>
          <a:xfrm>
            <a:off x="-15478" y="1407323"/>
            <a:ext cx="9936956" cy="5512932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6" b="10792"/>
          <a:stretch/>
        </p:blipFill>
        <p:spPr>
          <a:xfrm>
            <a:off x="-8931" y="-29497"/>
            <a:ext cx="9944154" cy="6887497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 userDrawn="1"/>
        </p:nvPicPr>
        <p:blipFill rotWithShape="1">
          <a:blip r:embed="rId3" cstate="print"/>
          <a:srcRect l="39465" r="28435"/>
          <a:stretch/>
        </p:blipFill>
        <p:spPr>
          <a:xfrm>
            <a:off x="-15478" y="1407323"/>
            <a:ext cx="9936956" cy="5512932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64129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347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516" y="1589"/>
            <a:ext cx="9939967" cy="6858000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 rotWithShape="1">
          <a:blip r:embed="rId3" cstate="print"/>
          <a:srcRect l="39517" r="28483"/>
          <a:stretch/>
        </p:blipFill>
        <p:spPr>
          <a:xfrm>
            <a:off x="0" y="1405099"/>
            <a:ext cx="9906000" cy="5512932"/>
          </a:xfrm>
          <a:prstGeom prst="rect">
            <a:avLst/>
          </a:prstGeom>
        </p:spPr>
      </p:pic>
      <p:pic>
        <p:nvPicPr>
          <p:cNvPr id="7" name="Grafik 6"/>
          <p:cNvPicPr preferRelativeResize="0"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1950" y="0"/>
            <a:ext cx="409500" cy="113040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516" y="1589"/>
            <a:ext cx="9939967" cy="6858000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 userDrawn="1"/>
        </p:nvPicPr>
        <p:blipFill rotWithShape="1">
          <a:blip r:embed="rId3" cstate="print"/>
          <a:srcRect l="39517" r="28483"/>
          <a:stretch/>
        </p:blipFill>
        <p:spPr>
          <a:xfrm>
            <a:off x="0" y="1405099"/>
            <a:ext cx="9906000" cy="5512932"/>
          </a:xfrm>
          <a:prstGeom prst="rect">
            <a:avLst/>
          </a:prstGeom>
        </p:spPr>
      </p:pic>
      <p:pic>
        <p:nvPicPr>
          <p:cNvPr id="8" name="Grafik 7"/>
          <p:cNvPicPr preferRelativeResize="0">
            <a:picLocks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91950" y="0"/>
            <a:ext cx="409500" cy="113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5185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>
          <p15:clr>
            <a:srgbClr val="FBAE40"/>
          </p15:clr>
        </p15:guide>
        <p15:guide id="2" pos="7680">
          <p15:clr>
            <a:srgbClr val="FBAE40"/>
          </p15:clr>
        </p15:guide>
        <p15:guide id="3" orient="horz">
          <p15:clr>
            <a:srgbClr val="FBAE40"/>
          </p15:clr>
        </p15:guide>
        <p15:guide id="4" orient="horz" pos="431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" t="7988" r="8083" b="17571"/>
          <a:stretch/>
        </p:blipFill>
        <p:spPr>
          <a:xfrm>
            <a:off x="1" y="1"/>
            <a:ext cx="9945943" cy="6872749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 rotWithShape="1">
          <a:blip r:embed="rId3" cstate="print"/>
          <a:srcRect l="39517" r="28483"/>
          <a:stretch/>
        </p:blipFill>
        <p:spPr>
          <a:xfrm>
            <a:off x="0" y="1405099"/>
            <a:ext cx="9906000" cy="5512932"/>
          </a:xfrm>
          <a:prstGeom prst="rect">
            <a:avLst/>
          </a:prstGeom>
        </p:spPr>
      </p:pic>
      <p:pic>
        <p:nvPicPr>
          <p:cNvPr id="8" name="Grafik 7"/>
          <p:cNvPicPr preferRelativeResize="0"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1950" y="0"/>
            <a:ext cx="409500" cy="113040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" t="7988" r="8083" b="17571"/>
          <a:stretch/>
        </p:blipFill>
        <p:spPr>
          <a:xfrm>
            <a:off x="1" y="1"/>
            <a:ext cx="9945943" cy="6872749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 userDrawn="1"/>
        </p:nvPicPr>
        <p:blipFill rotWithShape="1">
          <a:blip r:embed="rId3" cstate="print"/>
          <a:srcRect l="39517" r="28483"/>
          <a:stretch/>
        </p:blipFill>
        <p:spPr>
          <a:xfrm>
            <a:off x="0" y="1405099"/>
            <a:ext cx="9906000" cy="5512932"/>
          </a:xfrm>
          <a:prstGeom prst="rect">
            <a:avLst/>
          </a:prstGeom>
        </p:spPr>
      </p:pic>
      <p:pic>
        <p:nvPicPr>
          <p:cNvPr id="7" name="Grafik 6"/>
          <p:cNvPicPr preferRelativeResize="0">
            <a:picLocks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91950" y="0"/>
            <a:ext cx="409500" cy="113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57944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>
          <p15:clr>
            <a:srgbClr val="FBAE40"/>
          </p15:clr>
        </p15:guide>
        <p15:guide id="2" pos="7680">
          <p15:clr>
            <a:srgbClr val="FBAE40"/>
          </p15:clr>
        </p15:guide>
        <p15:guide id="3" orient="horz">
          <p15:clr>
            <a:srgbClr val="FBAE40"/>
          </p15:clr>
        </p15:guide>
        <p15:guide id="4" orient="horz" pos="431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w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-1943"/>
            <a:ext cx="9924120" cy="6898044"/>
          </a:xfrm>
          <a:prstGeom prst="rect">
            <a:avLst/>
          </a:prstGeom>
        </p:spPr>
      </p:pic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943"/>
            <a:ext cx="9924120" cy="6898044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7354" y="822458"/>
            <a:ext cx="8760112" cy="4608103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27354" y="822458"/>
            <a:ext cx="8760112" cy="460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17881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>
          <p15:clr>
            <a:srgbClr val="FBAE40"/>
          </p15:clr>
        </p15:guide>
        <p15:guide id="2" pos="7680">
          <p15:clr>
            <a:srgbClr val="FBAE40"/>
          </p15:clr>
        </p15:guide>
        <p15:guide id="3" orient="horz">
          <p15:clr>
            <a:srgbClr val="FBAE40"/>
          </p15:clr>
        </p15:guide>
        <p15:guide id="4" orient="horz" pos="431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2" cstate="print"/>
          <a:srcRect t="9297" b="9429"/>
          <a:stretch/>
        </p:blipFill>
        <p:spPr>
          <a:xfrm>
            <a:off x="1" y="-38100"/>
            <a:ext cx="9924120" cy="693420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 userDrawn="1"/>
        </p:nvPicPr>
        <p:blipFill rotWithShape="1">
          <a:blip r:embed="rId2" cstate="print"/>
          <a:srcRect t="9297" b="9429"/>
          <a:stretch/>
        </p:blipFill>
        <p:spPr>
          <a:xfrm>
            <a:off x="1" y="-38100"/>
            <a:ext cx="9924120" cy="6934200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29509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>
          <p15:clr>
            <a:srgbClr val="FBAE40"/>
          </p15:clr>
        </p15:guide>
        <p15:guide id="2" pos="7680">
          <p15:clr>
            <a:srgbClr val="FBAE40"/>
          </p15:clr>
        </p15:guide>
        <p15:guide id="3" orient="horz">
          <p15:clr>
            <a:srgbClr val="FBAE40"/>
          </p15:clr>
        </p15:guide>
        <p15:guide id="4" orient="horz" pos="431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nume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786289" y="2168525"/>
            <a:ext cx="8697417" cy="4032250"/>
          </a:xfrm>
        </p:spPr>
        <p:txBody>
          <a:bodyPr/>
          <a:lstStyle>
            <a:lvl1pPr marL="360000" indent="-360000">
              <a:buFont typeface="+mj-lt"/>
              <a:buAutoNum type="arabicPeriod"/>
              <a:defRPr b="1"/>
            </a:lvl1pPr>
            <a:lvl2pPr marL="541338" indent="-180000">
              <a:buFont typeface="Wingdings 3" panose="05040102010807070707" pitchFamily="18" charset="2"/>
              <a:buChar char=""/>
              <a:defRPr/>
            </a:lvl2pPr>
            <a:lvl3pPr marL="720000" indent="-180000">
              <a:defRPr/>
            </a:lvl3pPr>
            <a:lvl4pPr marL="898525" indent="-180000">
              <a:defRPr/>
            </a:lvl4pPr>
            <a:lvl5pPr marL="1080000" indent="-180000">
              <a:defRPr/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44060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2168526"/>
            <a:ext cx="8697417" cy="4032250"/>
          </a:xfrm>
        </p:spPr>
        <p:txBody>
          <a:bodyPr rIns="0"/>
          <a:lstStyle>
            <a:lvl1pPr>
              <a:defRPr b="1" cap="all" baseline="0">
                <a:latin typeface="+mj-lt"/>
              </a:defRPr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Datumsplatzhalter 8"/>
          <p:cNvSpPr>
            <a:spLocks noGrp="1"/>
          </p:cNvSpPr>
          <p:nvPr userDrawn="1">
            <p:ph type="dt" sz="half" idx="10"/>
          </p:nvPr>
        </p:nvSpPr>
        <p:spPr>
          <a:xfrm>
            <a:off x="781645" y="6567803"/>
            <a:ext cx="8595268" cy="186679"/>
          </a:xfrm>
        </p:spPr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51858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787063" y="1501648"/>
            <a:ext cx="8697417" cy="4688967"/>
          </a:xfrm>
        </p:spPr>
        <p:txBody>
          <a:bodyPr rIns="0"/>
          <a:lstStyle>
            <a:lvl5pPr>
              <a:defRPr/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816817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on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6"/>
          </p:nvPr>
        </p:nvSpPr>
        <p:spPr>
          <a:xfrm>
            <a:off x="786288" y="2170418"/>
            <a:ext cx="8697417" cy="3779532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8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76001"/>
            <a:ext cx="8705156" cy="224775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51280652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2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67802"/>
            <a:ext cx="424125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3" name="Textplatzhalter 2"/>
          <p:cNvSpPr>
            <a:spLocks noGrp="1"/>
          </p:cNvSpPr>
          <p:nvPr>
            <p:ph type="body" idx="17"/>
          </p:nvPr>
        </p:nvSpPr>
        <p:spPr>
          <a:xfrm>
            <a:off x="5237812" y="5967802"/>
            <a:ext cx="424125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7" name="Inhaltsplatzhalter 6"/>
          <p:cNvSpPr>
            <a:spLocks noGrp="1"/>
          </p:cNvSpPr>
          <p:nvPr>
            <p:ph sz="quarter" idx="20"/>
          </p:nvPr>
        </p:nvSpPr>
        <p:spPr>
          <a:xfrm>
            <a:off x="786289" y="2170574"/>
            <a:ext cx="4241250" cy="3779376"/>
          </a:xfrm>
        </p:spPr>
        <p:txBody>
          <a:bodyPr rIns="0"/>
          <a:lstStyle>
            <a:lvl5pPr>
              <a:defRPr/>
            </a:lvl5pPr>
            <a:lvl6pPr marL="536575" indent="0">
              <a:buNone/>
              <a:defRPr/>
            </a:lvl6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 smtClean="0"/>
          </a:p>
        </p:txBody>
      </p:sp>
      <p:sp>
        <p:nvSpPr>
          <p:cNvPr id="18" name="Inhaltsplatzhalter 6"/>
          <p:cNvSpPr>
            <a:spLocks noGrp="1"/>
          </p:cNvSpPr>
          <p:nvPr>
            <p:ph sz="quarter" idx="21"/>
          </p:nvPr>
        </p:nvSpPr>
        <p:spPr>
          <a:xfrm>
            <a:off x="5237812" y="2170574"/>
            <a:ext cx="4241250" cy="3779376"/>
          </a:xfrm>
        </p:spPr>
        <p:txBody>
          <a:bodyPr rIns="0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195109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15"/>
          </p:nvPr>
        </p:nvSpPr>
        <p:spPr>
          <a:xfrm>
            <a:off x="5216301" y="2170669"/>
            <a:ext cx="4270500" cy="3772547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6"/>
          </p:nvPr>
        </p:nvSpPr>
        <p:spPr>
          <a:xfrm>
            <a:off x="786289" y="2170669"/>
            <a:ext cx="4270500" cy="3772547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4" name="Textplatzhalter 2"/>
          <p:cNvSpPr>
            <a:spLocks noGrp="1"/>
          </p:cNvSpPr>
          <p:nvPr>
            <p:ph type="body" idx="18"/>
          </p:nvPr>
        </p:nvSpPr>
        <p:spPr>
          <a:xfrm>
            <a:off x="3766517" y="5967802"/>
            <a:ext cx="1290788" cy="180000"/>
          </a:xfrm>
        </p:spPr>
        <p:txBody>
          <a:bodyPr rIns="0" anchor="t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5" name="Textplatzhalter 2"/>
          <p:cNvSpPr>
            <a:spLocks noGrp="1"/>
          </p:cNvSpPr>
          <p:nvPr>
            <p:ph type="body" idx="19"/>
          </p:nvPr>
        </p:nvSpPr>
        <p:spPr>
          <a:xfrm>
            <a:off x="8196013" y="5967802"/>
            <a:ext cx="1290788" cy="180000"/>
          </a:xfrm>
        </p:spPr>
        <p:txBody>
          <a:bodyPr rIns="0" anchor="t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6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67802"/>
            <a:ext cx="424125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7" name="Textplatzhalter 2"/>
          <p:cNvSpPr>
            <a:spLocks noGrp="1"/>
          </p:cNvSpPr>
          <p:nvPr>
            <p:ph type="body" idx="17"/>
          </p:nvPr>
        </p:nvSpPr>
        <p:spPr>
          <a:xfrm>
            <a:off x="5237812" y="5967802"/>
            <a:ext cx="424125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40010068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76001"/>
            <a:ext cx="8705156" cy="224775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16"/>
          </p:nvPr>
        </p:nvSpPr>
        <p:spPr>
          <a:xfrm>
            <a:off x="786289" y="2170430"/>
            <a:ext cx="1989000" cy="377254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2" name="Bildplatzhalter 7"/>
          <p:cNvSpPr>
            <a:spLocks noGrp="1"/>
          </p:cNvSpPr>
          <p:nvPr>
            <p:ph type="pic" sz="quarter" idx="17"/>
          </p:nvPr>
        </p:nvSpPr>
        <p:spPr>
          <a:xfrm>
            <a:off x="3023460" y="2170430"/>
            <a:ext cx="1989000" cy="377254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3" name="Bildplatzhalter 7"/>
          <p:cNvSpPr>
            <a:spLocks noGrp="1"/>
          </p:cNvSpPr>
          <p:nvPr>
            <p:ph type="pic" sz="quarter" idx="18"/>
          </p:nvPr>
        </p:nvSpPr>
        <p:spPr>
          <a:xfrm>
            <a:off x="5260630" y="2170430"/>
            <a:ext cx="1989000" cy="377254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4" name="Bildplatzhalter 7"/>
          <p:cNvSpPr>
            <a:spLocks noGrp="1"/>
          </p:cNvSpPr>
          <p:nvPr>
            <p:ph type="pic" sz="quarter" idx="19"/>
          </p:nvPr>
        </p:nvSpPr>
        <p:spPr>
          <a:xfrm>
            <a:off x="7497801" y="2170430"/>
            <a:ext cx="1989000" cy="377254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077945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2.w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787063" y="1497649"/>
            <a:ext cx="8695857" cy="497205"/>
          </a:xfrm>
          <a:prstGeom prst="rect">
            <a:avLst/>
          </a:prstGeom>
        </p:spPr>
        <p:txBody>
          <a:bodyPr vert="horz" lIns="0" tIns="0" rIns="144000" bIns="0" rtlCol="0" anchor="t" anchorCtr="0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87063" y="2169106"/>
            <a:ext cx="8697417" cy="378084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  <a:p>
            <a:pPr lvl="4"/>
            <a:r>
              <a:rPr lang="de-DE" dirty="0" smtClean="0"/>
              <a:t>Sechste Ebene</a:t>
            </a:r>
          </a:p>
          <a:p>
            <a:pPr lvl="5"/>
            <a:r>
              <a:rPr lang="de-DE" dirty="0" smtClean="0"/>
              <a:t>Siebte Ebene</a:t>
            </a:r>
          </a:p>
          <a:p>
            <a:pPr lvl="6"/>
            <a:r>
              <a:rPr lang="de-DE" dirty="0" smtClean="0"/>
              <a:t>Achte Ebene</a:t>
            </a:r>
          </a:p>
          <a:p>
            <a:pPr lvl="7"/>
            <a:r>
              <a:rPr lang="de-DE" dirty="0" smtClean="0"/>
              <a:t>Neunte Ebene</a:t>
            </a:r>
          </a:p>
          <a:p>
            <a:pPr lvl="8"/>
            <a:r>
              <a:rPr lang="de-DE" sz="1200" dirty="0" smtClean="0"/>
              <a:t>Zehnte Ebene</a:t>
            </a:r>
            <a:endParaRPr lang="de-DE" dirty="0" smtClean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781645" y="6567804"/>
            <a:ext cx="1075523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 i="1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934765" y="6567805"/>
            <a:ext cx="7544297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 i="1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479062" y="6549516"/>
            <a:ext cx="360074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781645" y="6456235"/>
            <a:ext cx="0" cy="0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27" cstate="print"/>
          <a:stretch>
            <a:fillRect/>
          </a:stretch>
        </p:blipFill>
        <p:spPr>
          <a:xfrm>
            <a:off x="781645" y="6456236"/>
            <a:ext cx="557578" cy="52007"/>
          </a:xfrm>
          <a:prstGeom prst="rect">
            <a:avLst/>
          </a:prstGeom>
        </p:spPr>
      </p:pic>
      <p:pic>
        <p:nvPicPr>
          <p:cNvPr id="18" name="Grafik 17" descr="rz_dg-oldenbourg.eps"/>
          <p:cNvPicPr>
            <a:picLocks noChangeAspect="1"/>
          </p:cNvPicPr>
          <p:nvPr userDrawn="1"/>
        </p:nvPicPr>
        <p:blipFill>
          <a:blip r:embed="rId28" cstate="print"/>
          <a:stretch>
            <a:fillRect/>
          </a:stretch>
        </p:blipFill>
        <p:spPr>
          <a:xfrm>
            <a:off x="450895" y="-10048"/>
            <a:ext cx="12858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773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728" r:id="rId2"/>
    <p:sldLayoutId id="2147483730" r:id="rId3"/>
    <p:sldLayoutId id="2147483695" r:id="rId4"/>
    <p:sldLayoutId id="2147483696" r:id="rId5"/>
    <p:sldLayoutId id="2147483701" r:id="rId6"/>
    <p:sldLayoutId id="2147483698" r:id="rId7"/>
    <p:sldLayoutId id="2147483677" r:id="rId8"/>
    <p:sldLayoutId id="2147483729" r:id="rId9"/>
    <p:sldLayoutId id="2147483703" r:id="rId10"/>
    <p:sldLayoutId id="2147483709" r:id="rId11"/>
    <p:sldLayoutId id="2147483699" r:id="rId12"/>
    <p:sldLayoutId id="2147483700" r:id="rId13"/>
    <p:sldLayoutId id="2147483711" r:id="rId14"/>
    <p:sldLayoutId id="2147483712" r:id="rId15"/>
    <p:sldLayoutId id="2147483713" r:id="rId16"/>
    <p:sldLayoutId id="2147483714" r:id="rId17"/>
    <p:sldLayoutId id="2147483715" r:id="rId18"/>
    <p:sldLayoutId id="2147483716" r:id="rId19"/>
    <p:sldLayoutId id="2147483717" r:id="rId20"/>
    <p:sldLayoutId id="2147483718" r:id="rId21"/>
    <p:sldLayoutId id="2147483719" r:id="rId22"/>
    <p:sldLayoutId id="2147483720" r:id="rId23"/>
    <p:sldLayoutId id="2147483721" r:id="rId24"/>
    <p:sldLayoutId id="2147483722" r:id="rId25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1800" b="1" kern="1200" cap="all" baseline="0">
          <a:solidFill>
            <a:schemeClr val="tx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400"/>
        </a:spcBef>
        <a:spcAft>
          <a:spcPts val="800"/>
        </a:spcAft>
        <a:buFont typeface="Arial" panose="020B0604020202020204" pitchFamily="34" charset="0"/>
        <a:buNone/>
        <a:defRPr sz="1400" b="1" i="0" kern="1200" cap="all" spc="50" baseline="0">
          <a:solidFill>
            <a:schemeClr val="tx1"/>
          </a:solidFill>
          <a:latin typeface="+mj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179388" indent="-179388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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36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"/>
        <a:defRPr sz="1200" b="0" i="0" kern="120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4pPr>
      <a:lvl5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"/>
        <a:defRPr sz="12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"/>
        <a:defRPr sz="1200" b="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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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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0" pos="7355" userDrawn="1">
          <p15:clr>
            <a:srgbClr val="F26B43"/>
          </p15:clr>
        </p15:guide>
        <p15:guide id="1" orient="horz" pos="981" userDrawn="1">
          <p15:clr>
            <a:srgbClr val="F26B43"/>
          </p15:clr>
        </p15:guide>
        <p15:guide id="2" orient="horz" pos="1253" userDrawn="1">
          <p15:clr>
            <a:srgbClr val="F26B43"/>
          </p15:clr>
        </p15:guide>
        <p15:guide id="3" orient="horz" pos="1366" userDrawn="1">
          <p15:clr>
            <a:srgbClr val="F26B43"/>
          </p15:clr>
        </p15:guide>
        <p15:guide id="5" orient="horz" pos="4156" userDrawn="1">
          <p15:clr>
            <a:srgbClr val="F26B43"/>
          </p15:clr>
        </p15:guide>
        <p15:guide id="6" orient="horz" pos="3906" userDrawn="1">
          <p15:clr>
            <a:srgbClr val="F26B43"/>
          </p15:clr>
        </p15:guide>
        <p15:guide id="7" orient="horz" pos="3748" userDrawn="1">
          <p15:clr>
            <a:srgbClr val="F26B43"/>
          </p15:clr>
        </p15:guide>
        <p15:guide id="8" pos="60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Grundzüge der Mikroökonomik 9.A.</a:t>
            </a:r>
            <a:endParaRPr lang="de-DE" dirty="0"/>
          </a:p>
        </p:txBody>
      </p:sp>
      <p:sp>
        <p:nvSpPr>
          <p:cNvPr id="4" name="Untertitel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Zusatzmaterialien</a:t>
            </a:r>
            <a:endParaRPr lang="de-DE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0"/>
          </p:nvPr>
        </p:nvSpPr>
        <p:spPr>
          <a:xfrm>
            <a:off x="835433" y="6671321"/>
            <a:ext cx="8595268" cy="186679"/>
          </a:xfrm>
        </p:spPr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7529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>
                <a:ea typeface="ＭＳ Ｐゴシック" pitchFamily="-84" charset="-128"/>
              </a:rPr>
              <a:t>Marktgleichgewicht bei Wettbewerb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2213681"/>
            <a:ext cx="8697417" cy="4032250"/>
          </a:xfrm>
        </p:spPr>
        <p:txBody>
          <a:bodyPr/>
          <a:lstStyle/>
          <a:p>
            <a:endParaRPr lang="de-DE" altLang="ja-JP" dirty="0" smtClean="0">
              <a:ea typeface="ＭＳ Ｐゴシック" pitchFamily="-84" charset="-128"/>
            </a:endParaRPr>
          </a:p>
          <a:p>
            <a:r>
              <a:rPr lang="de-DE" altLang="ja-JP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„</a:t>
            </a:r>
            <a:r>
              <a:rPr lang="de-DE" altLang="ja-JP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Niedrige” Miete </a:t>
            </a:r>
            <a:r>
              <a:rPr lang="de-DE" altLang="ja-JP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  <a:sym typeface="Symbol" pitchFamily="18" charset="2"/>
              </a:rPr>
              <a:t></a:t>
            </a:r>
            <a:r>
              <a:rPr lang="de-DE" altLang="ja-JP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 nachgefragte Anzahl an Wohnungen übersteigt die verfügbare Wohnungsanzahl </a:t>
            </a:r>
            <a:r>
              <a:rPr lang="de-DE" altLang="ja-JP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  <a:sym typeface="Symbol" pitchFamily="18" charset="2"/>
              </a:rPr>
              <a:t></a:t>
            </a:r>
            <a:r>
              <a:rPr lang="de-DE" altLang="ja-JP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 der Preis wird steigen.</a:t>
            </a:r>
          </a:p>
          <a:p>
            <a:r>
              <a:rPr lang="de-DE" altLang="ja-JP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„Hohe” Miete </a:t>
            </a:r>
            <a:r>
              <a:rPr lang="de-DE" altLang="ja-JP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  <a:sym typeface="Symbol" pitchFamily="18" charset="2"/>
              </a:rPr>
              <a:t></a:t>
            </a:r>
            <a:r>
              <a:rPr lang="de-DE" altLang="ja-JP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 nachgefragte Menge ist kleiner als die verfügbare Menge </a:t>
            </a:r>
            <a:r>
              <a:rPr lang="de-DE" altLang="ja-JP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  <a:sym typeface="Symbol" pitchFamily="18" charset="2"/>
              </a:rPr>
              <a:t></a:t>
            </a:r>
            <a:r>
              <a:rPr lang="de-DE" altLang="ja-JP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 der Preis wird fallen.</a:t>
            </a:r>
            <a:endParaRPr lang="de-DE" altLang="de-DE" sz="1600" b="0" dirty="0">
              <a:latin typeface="Arial" panose="020B0604020202020204" pitchFamily="34" charset="0"/>
              <a:ea typeface="ＭＳ Ｐゴシック" pitchFamily="-84" charset="-128"/>
              <a:cs typeface="Arial" panose="020B0604020202020204" pitchFamily="34" charset="0"/>
            </a:endParaRPr>
          </a:p>
          <a:p>
            <a:pPr lvl="0">
              <a:defRPr/>
            </a:pPr>
            <a:r>
              <a:rPr lang="de-DE" altLang="de-DE" sz="1600" b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Nachgefragte Menge = angebotene Menge</a:t>
            </a:r>
          </a:p>
          <a:p>
            <a:pPr lvl="0">
              <a:defRPr/>
            </a:pPr>
            <a:r>
              <a:rPr lang="de-DE" altLang="de-DE" sz="1600" b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</a:t>
            </a:r>
            <a:r>
              <a:rPr lang="de-DE" altLang="de-DE" sz="1600" b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  <a:sym typeface="Symbol" pitchFamily="18" charset="2"/>
              </a:rPr>
              <a:t> der Preis wird weder steigen  noch </a:t>
            </a:r>
            <a:r>
              <a:rPr lang="de-DE" altLang="de-DE" sz="1600" b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  <a:sym typeface="Symbol" pitchFamily="18" charset="2"/>
              </a:rPr>
              <a:t>fallen.</a:t>
            </a:r>
            <a:endParaRPr lang="de-DE" altLang="de-DE" sz="1600" b="0" dirty="0">
              <a:solidFill>
                <a:srgbClr val="000000"/>
              </a:solidFill>
              <a:latin typeface="Arial" panose="020B0604020202020204" pitchFamily="34" charset="0"/>
              <a:ea typeface="ＭＳ Ｐゴシック" pitchFamily="-84" charset="-128"/>
              <a:cs typeface="Arial" panose="020B0604020202020204" pitchFamily="34" charset="0"/>
            </a:endParaRPr>
          </a:p>
          <a:p>
            <a:pPr lvl="0">
              <a:defRPr/>
            </a:pPr>
            <a:r>
              <a:rPr lang="de-DE" altLang="de-DE" sz="1600" b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Der Markt ist daher in einem Wettbewerbsgleichgewicht.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10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011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>
                <a:ea typeface="ＭＳ Ｐゴシック" pitchFamily="-84" charset="-128"/>
              </a:rPr>
              <a:t>Wettbewerbsgleichgewicht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6" name="Line 6"/>
          <p:cNvSpPr>
            <a:spLocks noGrp="1" noChangeShapeType="1"/>
          </p:cNvSpPr>
          <p:nvPr>
            <p:ph idx="1"/>
          </p:nvPr>
        </p:nvSpPr>
        <p:spPr bwMode="auto">
          <a:xfrm>
            <a:off x="1948541" y="2476448"/>
            <a:ext cx="32658" cy="3314751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 flipH="1" flipV="1">
            <a:off x="1937657" y="5769429"/>
            <a:ext cx="4049486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2100942" y="3015342"/>
            <a:ext cx="3439887" cy="2481944"/>
          </a:xfrm>
          <a:custGeom>
            <a:avLst/>
            <a:gdLst>
              <a:gd name="T0" fmla="*/ 0 w 2208"/>
              <a:gd name="T1" fmla="*/ 0 h 1728"/>
              <a:gd name="T2" fmla="*/ 2147483647 w 2208"/>
              <a:gd name="T3" fmla="*/ 2147483647 h 1728"/>
              <a:gd name="T4" fmla="*/ 2147483647 w 2208"/>
              <a:gd name="T5" fmla="*/ 2147483647 h 1728"/>
              <a:gd name="T6" fmla="*/ 2147483647 w 2208"/>
              <a:gd name="T7" fmla="*/ 2147483647 h 1728"/>
              <a:gd name="T8" fmla="*/ 0 60000 65536"/>
              <a:gd name="T9" fmla="*/ 0 60000 65536"/>
              <a:gd name="T10" fmla="*/ 0 60000 65536"/>
              <a:gd name="T11" fmla="*/ 0 60000 65536"/>
              <a:gd name="T12" fmla="*/ 0 w 2208"/>
              <a:gd name="T13" fmla="*/ 0 h 1728"/>
              <a:gd name="T14" fmla="*/ 2208 w 2208"/>
              <a:gd name="T15" fmla="*/ 1728 h 17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08" h="1728">
                <a:moveTo>
                  <a:pt x="0" y="0"/>
                </a:moveTo>
                <a:cubicBezTo>
                  <a:pt x="128" y="400"/>
                  <a:pt x="256" y="800"/>
                  <a:pt x="480" y="1056"/>
                </a:cubicBezTo>
                <a:cubicBezTo>
                  <a:pt x="704" y="1312"/>
                  <a:pt x="1056" y="1424"/>
                  <a:pt x="1344" y="1536"/>
                </a:cubicBezTo>
                <a:cubicBezTo>
                  <a:pt x="1632" y="1648"/>
                  <a:pt x="1920" y="1688"/>
                  <a:pt x="2208" y="1728"/>
                </a:cubicBezTo>
              </a:path>
            </a:pathLst>
          </a:custGeom>
          <a:noFill/>
          <a:ln w="31750">
            <a:solidFill>
              <a:schemeClr val="tx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 flipH="1" flipV="1">
            <a:off x="3615722" y="2793227"/>
            <a:ext cx="30991" cy="2954428"/>
          </a:xfrm>
          <a:prstGeom prst="line">
            <a:avLst/>
          </a:prstGeom>
          <a:noFill/>
          <a:ln w="31750">
            <a:solidFill>
              <a:srgbClr val="FF00FF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" name="Line 8"/>
          <p:cNvSpPr>
            <a:spLocks noChangeShapeType="1"/>
          </p:cNvSpPr>
          <p:nvPr/>
        </p:nvSpPr>
        <p:spPr bwMode="auto">
          <a:xfrm flipH="1">
            <a:off x="1937656" y="5044168"/>
            <a:ext cx="1632857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1526359" y="2525877"/>
            <a:ext cx="3097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endParaRPr lang="en-US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1485482" y="4815568"/>
            <a:ext cx="40107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 err="1" smtClean="0">
                <a:cs typeface="Arial" panose="020B0604020202020204" pitchFamily="34" charset="0"/>
              </a:rPr>
              <a:t>p</a:t>
            </a:r>
            <a:r>
              <a:rPr lang="en-US" altLang="de-DE" sz="1600" baseline="30000" dirty="0" err="1" smtClean="0">
                <a:cs typeface="Arial" panose="020B0604020202020204" pitchFamily="34" charset="0"/>
              </a:rPr>
              <a:t>E</a:t>
            </a:r>
            <a:endParaRPr lang="en-US" altLang="de-DE" sz="1600" dirty="0">
              <a:cs typeface="Arial" panose="020B0604020202020204" pitchFamily="34" charset="0"/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3880606" y="2710543"/>
            <a:ext cx="42074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PERSONEN, DIE BEREIT SIND </a:t>
            </a:r>
            <a:r>
              <a:rPr lang="de-DE" altLang="de-DE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de-DE" altLang="de-DE" sz="1600" baseline="30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FÜR EINE NAHE GELEGENE WOHNUNG ZU ZAHLEN, ERHALTEN DIESE.</a:t>
            </a:r>
            <a:endParaRPr lang="de-DE" alt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4529335" y="3668875"/>
            <a:ext cx="4953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PERSONEN, DIE NICHT BEREIT SIND, </a:t>
            </a:r>
            <a:r>
              <a:rPr lang="en-US" altLang="de-DE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de-DE" sz="1600" baseline="30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FÜR EINE NAHE GELEGENE WOHNUNG ZU ZAHLEN, ERHALTEN EINE ENTFERNTE.</a:t>
            </a:r>
            <a:endParaRPr lang="en-US" alt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Line 15"/>
          <p:cNvSpPr>
            <a:spLocks noChangeShapeType="1"/>
          </p:cNvSpPr>
          <p:nvPr/>
        </p:nvSpPr>
        <p:spPr bwMode="auto">
          <a:xfrm flipH="1">
            <a:off x="2525487" y="3123026"/>
            <a:ext cx="1360713" cy="686191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7" name="Line 15"/>
          <p:cNvSpPr>
            <a:spLocks noChangeShapeType="1"/>
          </p:cNvSpPr>
          <p:nvPr/>
        </p:nvSpPr>
        <p:spPr bwMode="auto">
          <a:xfrm flipH="1">
            <a:off x="4529335" y="4499872"/>
            <a:ext cx="859093" cy="68502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8" name="Rechteck 17"/>
          <p:cNvSpPr/>
          <p:nvPr/>
        </p:nvSpPr>
        <p:spPr>
          <a:xfrm>
            <a:off x="6084235" y="5747655"/>
            <a:ext cx="7409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r>
              <a:rPr lang="en-US" altLang="de-DE" sz="1600" b="1" baseline="30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de-DE" sz="1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r>
              <a:rPr lang="en-US" altLang="de-DE" sz="1600" b="1" baseline="30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en-US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073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62349" y="793314"/>
            <a:ext cx="8695857" cy="497205"/>
          </a:xfrm>
        </p:spPr>
        <p:txBody>
          <a:bodyPr/>
          <a:lstStyle/>
          <a:p>
            <a:r>
              <a:rPr lang="de-DE" altLang="de-DE" dirty="0" smtClean="0">
                <a:ea typeface="ＭＳ Ｐゴシック" pitchFamily="-84" charset="-128"/>
              </a:rPr>
              <a:t>Marktgleichgewicht bei Wettbewerb</a:t>
            </a:r>
            <a:r>
              <a:rPr lang="de-DE" altLang="de-DE" dirty="0">
                <a:ea typeface="ＭＳ Ｐゴシック" pitchFamily="-84" charset="-128"/>
              </a:rPr>
              <a:t>, endogene </a:t>
            </a:r>
            <a:r>
              <a:rPr lang="de-DE" altLang="de-DE" dirty="0" smtClean="0">
                <a:ea typeface="ＭＳ Ｐゴシック" pitchFamily="-84" charset="-128"/>
              </a:rPr>
              <a:t>und </a:t>
            </a:r>
            <a:r>
              <a:rPr lang="de-DE" altLang="de-DE" dirty="0">
                <a:ea typeface="ＭＳ Ｐゴシック" pitchFamily="-84" charset="-128"/>
              </a:rPr>
              <a:t>exogene </a:t>
            </a:r>
            <a:r>
              <a:rPr lang="de-DE" altLang="de-DE" dirty="0" smtClean="0">
                <a:ea typeface="ＭＳ Ｐゴシック" pitchFamily="-84" charset="-128"/>
              </a:rPr>
              <a:t>variablen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729946"/>
            <a:ext cx="8697417" cy="4470830"/>
          </a:xfrm>
        </p:spPr>
        <p:txBody>
          <a:bodyPr/>
          <a:lstStyle/>
          <a:p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Personen mit hoher Zahlungsbereitschaft MIETEN DIE NAHE GELEGENEN WOHNUNGEN.</a:t>
            </a:r>
          </a:p>
          <a:p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Personen mit geringer Zahlungsbereitschaft MIETEN DIE ENTFERNT GELEGENEN WOHNUNGEN.</a:t>
            </a:r>
          </a:p>
          <a:p>
            <a:pPr lvl="0"/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Allokation auf einem Wettbewerbsmarkt wird durch die „Zahlungsbereitschaft” bestimmt. </a:t>
            </a:r>
          </a:p>
          <a:p>
            <a:pPr lvl="0"/>
            <a:r>
              <a:rPr lang="de-DE" altLang="de-DE" sz="1600" b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Gleichgewichtspreis </a:t>
            </a:r>
            <a:r>
              <a:rPr lang="de-DE" altLang="de-DE" sz="1600" b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und </a:t>
            </a:r>
            <a:r>
              <a:rPr lang="de-DE" altLang="de-DE" sz="1600" b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-menge </a:t>
            </a:r>
            <a:r>
              <a:rPr lang="de-DE" altLang="de-DE" sz="1600" b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sind endogene variablen</a:t>
            </a:r>
            <a:r>
              <a:rPr lang="de-DE" altLang="de-DE" sz="1600" b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.</a:t>
            </a:r>
            <a:endParaRPr lang="de-DE" altLang="de-DE" sz="1600" b="0" dirty="0" smtClean="0">
              <a:latin typeface="Arial" panose="020B0604020202020204" pitchFamily="34" charset="0"/>
              <a:ea typeface="ＭＳ Ｐゴシック" pitchFamily="-84" charset="-128"/>
              <a:cs typeface="Arial" panose="020B0604020202020204" pitchFamily="34" charset="0"/>
            </a:endParaRPr>
          </a:p>
          <a:p>
            <a:pPr lvl="0"/>
            <a:r>
              <a:rPr lang="de-DE" altLang="de-DE" sz="1600" b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Exogene variablen sind</a:t>
            </a:r>
            <a:br>
              <a:rPr lang="de-DE" altLang="de-DE" sz="1600" b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</a:br>
            <a:r>
              <a:rPr lang="de-DE" altLang="de-DE" sz="1600" b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- Preis </a:t>
            </a:r>
            <a:r>
              <a:rPr lang="de-DE" altLang="de-DE" sz="1600" b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der entfernt gelegenen </a:t>
            </a:r>
            <a:r>
              <a:rPr lang="de-DE" altLang="de-DE" sz="1600" b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Wohnungen</a:t>
            </a:r>
            <a:br>
              <a:rPr lang="de-DE" altLang="de-DE" sz="1600" b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</a:br>
            <a:r>
              <a:rPr lang="de-DE" altLang="de-DE" sz="1600" b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- Menge </a:t>
            </a:r>
            <a:r>
              <a:rPr lang="de-DE" altLang="de-DE" sz="1600" b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der nahe gelegenen </a:t>
            </a:r>
            <a:r>
              <a:rPr lang="de-DE" altLang="de-DE" sz="1600" b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Wohnungen</a:t>
            </a:r>
            <a:br>
              <a:rPr lang="de-DE" altLang="de-DE" sz="1600" b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</a:br>
            <a:r>
              <a:rPr lang="de-DE" altLang="de-DE" sz="1600" b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- Einkommen </a:t>
            </a:r>
            <a:r>
              <a:rPr lang="de-DE" altLang="de-DE" sz="1600" b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der potenziellen </a:t>
            </a:r>
            <a:r>
              <a:rPr lang="de-DE" altLang="de-DE" sz="1600" b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Mieter</a:t>
            </a:r>
          </a:p>
          <a:p>
            <a:pPr lvl="0"/>
            <a:r>
              <a:rPr lang="de-DE" altLang="de-DE" sz="1600" b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Was </a:t>
            </a:r>
            <a:r>
              <a:rPr lang="de-DE" altLang="de-DE" sz="1600" b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geschieht, wenn sich diese exogenen Variablen ändern?</a:t>
            </a:r>
            <a:endParaRPr lang="de-DE" sz="1600" b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altLang="de-DE" dirty="0">
              <a:ea typeface="ＭＳ Ｐゴシック" pitchFamily="-84" charset="-128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12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1481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>
                <a:ea typeface="ＭＳ Ｐゴシック" pitchFamily="-84" charset="-128"/>
              </a:rPr>
              <a:t>Marktgleichgewicht und komparative </a:t>
            </a:r>
            <a:r>
              <a:rPr lang="de-DE" altLang="de-DE" dirty="0" err="1" smtClean="0">
                <a:ea typeface="ＭＳ Ｐゴシック" pitchFamily="-84" charset="-128"/>
              </a:rPr>
              <a:t>statik</a:t>
            </a:r>
            <a:r>
              <a:rPr lang="de-DE" altLang="de-DE" dirty="0" smtClean="0">
                <a:ea typeface="ＭＳ Ｐゴシック" pitchFamily="-84" charset="-128"/>
              </a:rPr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13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6" name="Line 6"/>
          <p:cNvSpPr>
            <a:spLocks noGrp="1" noChangeShapeType="1"/>
          </p:cNvSpPr>
          <p:nvPr>
            <p:ph idx="1"/>
          </p:nvPr>
        </p:nvSpPr>
        <p:spPr bwMode="auto">
          <a:xfrm>
            <a:off x="1469568" y="2190797"/>
            <a:ext cx="54431" cy="325205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 flipH="1" flipV="1">
            <a:off x="1523998" y="5453743"/>
            <a:ext cx="4724399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1676400" y="2209800"/>
            <a:ext cx="3581400" cy="3048000"/>
          </a:xfrm>
          <a:custGeom>
            <a:avLst/>
            <a:gdLst>
              <a:gd name="T0" fmla="*/ 0 w 2208"/>
              <a:gd name="T1" fmla="*/ 0 h 1728"/>
              <a:gd name="T2" fmla="*/ 2147483647 w 2208"/>
              <a:gd name="T3" fmla="*/ 2147483647 h 1728"/>
              <a:gd name="T4" fmla="*/ 2147483647 w 2208"/>
              <a:gd name="T5" fmla="*/ 2147483647 h 1728"/>
              <a:gd name="T6" fmla="*/ 2147483647 w 2208"/>
              <a:gd name="T7" fmla="*/ 2147483647 h 1728"/>
              <a:gd name="T8" fmla="*/ 0 60000 65536"/>
              <a:gd name="T9" fmla="*/ 0 60000 65536"/>
              <a:gd name="T10" fmla="*/ 0 60000 65536"/>
              <a:gd name="T11" fmla="*/ 0 60000 65536"/>
              <a:gd name="T12" fmla="*/ 0 w 2208"/>
              <a:gd name="T13" fmla="*/ 0 h 1728"/>
              <a:gd name="T14" fmla="*/ 2208 w 2208"/>
              <a:gd name="T15" fmla="*/ 1728 h 17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08" h="1728">
                <a:moveTo>
                  <a:pt x="0" y="0"/>
                </a:moveTo>
                <a:cubicBezTo>
                  <a:pt x="128" y="400"/>
                  <a:pt x="256" y="800"/>
                  <a:pt x="480" y="1056"/>
                </a:cubicBezTo>
                <a:cubicBezTo>
                  <a:pt x="704" y="1312"/>
                  <a:pt x="1056" y="1424"/>
                  <a:pt x="1344" y="1536"/>
                </a:cubicBezTo>
                <a:cubicBezTo>
                  <a:pt x="1632" y="1648"/>
                  <a:pt x="1920" y="1688"/>
                  <a:pt x="2208" y="1728"/>
                </a:cubicBezTo>
              </a:path>
            </a:pathLst>
          </a:custGeom>
          <a:noFill/>
          <a:ln w="31750">
            <a:solidFill>
              <a:schemeClr val="tx2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0" name="Freeform 13"/>
          <p:cNvSpPr>
            <a:spLocks/>
          </p:cNvSpPr>
          <p:nvPr/>
        </p:nvSpPr>
        <p:spPr bwMode="auto">
          <a:xfrm>
            <a:off x="2209800" y="2209800"/>
            <a:ext cx="3733800" cy="2971800"/>
          </a:xfrm>
          <a:custGeom>
            <a:avLst/>
            <a:gdLst>
              <a:gd name="T0" fmla="*/ 0 w 2208"/>
              <a:gd name="T1" fmla="*/ 0 h 1728"/>
              <a:gd name="T2" fmla="*/ 2147483647 w 2208"/>
              <a:gd name="T3" fmla="*/ 2147483647 h 1728"/>
              <a:gd name="T4" fmla="*/ 2147483647 w 2208"/>
              <a:gd name="T5" fmla="*/ 2147483647 h 1728"/>
              <a:gd name="T6" fmla="*/ 2147483647 w 2208"/>
              <a:gd name="T7" fmla="*/ 2147483647 h 1728"/>
              <a:gd name="T8" fmla="*/ 0 60000 65536"/>
              <a:gd name="T9" fmla="*/ 0 60000 65536"/>
              <a:gd name="T10" fmla="*/ 0 60000 65536"/>
              <a:gd name="T11" fmla="*/ 0 60000 65536"/>
              <a:gd name="T12" fmla="*/ 0 w 2208"/>
              <a:gd name="T13" fmla="*/ 0 h 1728"/>
              <a:gd name="T14" fmla="*/ 2208 w 2208"/>
              <a:gd name="T15" fmla="*/ 1728 h 17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08" h="1728">
                <a:moveTo>
                  <a:pt x="0" y="0"/>
                </a:moveTo>
                <a:cubicBezTo>
                  <a:pt x="128" y="400"/>
                  <a:pt x="256" y="800"/>
                  <a:pt x="480" y="1056"/>
                </a:cubicBezTo>
                <a:cubicBezTo>
                  <a:pt x="704" y="1312"/>
                  <a:pt x="1056" y="1424"/>
                  <a:pt x="1344" y="1536"/>
                </a:cubicBezTo>
                <a:cubicBezTo>
                  <a:pt x="1632" y="1648"/>
                  <a:pt x="1920" y="1688"/>
                  <a:pt x="2208" y="1728"/>
                </a:cubicBezTo>
              </a:path>
            </a:pathLst>
          </a:custGeom>
          <a:noFill/>
          <a:ln w="31750">
            <a:solidFill>
              <a:schemeClr val="tx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" name="Line 5"/>
          <p:cNvSpPr>
            <a:spLocks noChangeShapeType="1"/>
          </p:cNvSpPr>
          <p:nvPr/>
        </p:nvSpPr>
        <p:spPr bwMode="auto">
          <a:xfrm flipH="1" flipV="1">
            <a:off x="3307520" y="2209799"/>
            <a:ext cx="1736" cy="3243943"/>
          </a:xfrm>
          <a:prstGeom prst="line">
            <a:avLst/>
          </a:prstGeom>
          <a:noFill/>
          <a:ln w="31750">
            <a:solidFill>
              <a:srgbClr val="FF00FF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2" name="AutoShape 14"/>
          <p:cNvSpPr>
            <a:spLocks noChangeArrowheads="1"/>
          </p:cNvSpPr>
          <p:nvPr/>
        </p:nvSpPr>
        <p:spPr bwMode="auto">
          <a:xfrm>
            <a:off x="2046514" y="3124200"/>
            <a:ext cx="522515" cy="228600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400"/>
          </a:p>
        </p:txBody>
      </p:sp>
      <p:sp>
        <p:nvSpPr>
          <p:cNvPr id="13" name="Line 8"/>
          <p:cNvSpPr>
            <a:spLocks noChangeShapeType="1"/>
          </p:cNvSpPr>
          <p:nvPr/>
        </p:nvSpPr>
        <p:spPr bwMode="auto">
          <a:xfrm flipH="1">
            <a:off x="1523998" y="4674053"/>
            <a:ext cx="173083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4" name="Line 19"/>
          <p:cNvSpPr>
            <a:spLocks noChangeShapeType="1"/>
          </p:cNvSpPr>
          <p:nvPr/>
        </p:nvSpPr>
        <p:spPr bwMode="auto">
          <a:xfrm flipH="1">
            <a:off x="1523998" y="4305299"/>
            <a:ext cx="1812472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5" name="AutoShape 20"/>
          <p:cNvSpPr>
            <a:spLocks noChangeArrowheads="1"/>
          </p:cNvSpPr>
          <p:nvPr/>
        </p:nvSpPr>
        <p:spPr bwMode="auto">
          <a:xfrm>
            <a:off x="1905000" y="4307340"/>
            <a:ext cx="304800" cy="366713"/>
          </a:xfrm>
          <a:prstGeom prst="upArrow">
            <a:avLst>
              <a:gd name="adj1" fmla="val 50000"/>
              <a:gd name="adj2" fmla="val 35156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400"/>
          </a:p>
        </p:txBody>
      </p:sp>
      <p:sp>
        <p:nvSpPr>
          <p:cNvPr id="16" name="Rechteck 15"/>
          <p:cNvSpPr/>
          <p:nvPr/>
        </p:nvSpPr>
        <p:spPr>
          <a:xfrm>
            <a:off x="1101816" y="2177143"/>
            <a:ext cx="2840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400" b="1" dirty="0"/>
              <a:t>p</a:t>
            </a:r>
            <a:endParaRPr lang="de-DE" sz="1400" b="1" dirty="0"/>
          </a:p>
        </p:txBody>
      </p:sp>
      <p:sp>
        <p:nvSpPr>
          <p:cNvPr id="17" name="Rechteck 16"/>
          <p:cNvSpPr/>
          <p:nvPr/>
        </p:nvSpPr>
        <p:spPr>
          <a:xfrm>
            <a:off x="6026003" y="5453743"/>
            <a:ext cx="6270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400" b="1" dirty="0" err="1" smtClean="0"/>
              <a:t>q</a:t>
            </a:r>
            <a:r>
              <a:rPr lang="en-US" altLang="de-DE" sz="1400" b="1" baseline="30000" dirty="0" err="1" smtClean="0"/>
              <a:t>D</a:t>
            </a:r>
            <a:r>
              <a:rPr lang="en-US" altLang="de-DE" sz="1400" b="1" dirty="0" smtClean="0"/>
              <a:t>, </a:t>
            </a:r>
            <a:r>
              <a:rPr lang="en-US" altLang="de-DE" sz="1400" b="1" dirty="0" err="1" smtClean="0"/>
              <a:t>q</a:t>
            </a:r>
            <a:r>
              <a:rPr lang="en-US" altLang="de-DE" sz="1400" b="1" baseline="30000" dirty="0" err="1" smtClean="0"/>
              <a:t>S</a:t>
            </a:r>
            <a:endParaRPr lang="de-DE" sz="1400" b="1" dirty="0"/>
          </a:p>
        </p:txBody>
      </p:sp>
      <p:sp>
        <p:nvSpPr>
          <p:cNvPr id="18" name="Rechteck 17"/>
          <p:cNvSpPr/>
          <p:nvPr/>
        </p:nvSpPr>
        <p:spPr>
          <a:xfrm>
            <a:off x="1126757" y="4122674"/>
            <a:ext cx="3529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400" b="1" dirty="0" err="1"/>
              <a:t>p</a:t>
            </a:r>
            <a:r>
              <a:rPr lang="en-US" altLang="de-DE" b="1" baseline="30000" dirty="0" err="1"/>
              <a:t>e</a:t>
            </a:r>
            <a:endParaRPr lang="de-DE" b="1" dirty="0"/>
          </a:p>
        </p:txBody>
      </p:sp>
      <p:sp>
        <p:nvSpPr>
          <p:cNvPr id="19" name="Rechteck 18"/>
          <p:cNvSpPr/>
          <p:nvPr/>
        </p:nvSpPr>
        <p:spPr>
          <a:xfrm>
            <a:off x="3071385" y="5607630"/>
            <a:ext cx="5301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de-DE" sz="1400" b="1" dirty="0"/>
              <a:t>100</a:t>
            </a:r>
            <a:endParaRPr lang="de-DE" sz="1400" b="1" dirty="0"/>
          </a:p>
        </p:txBody>
      </p:sp>
      <p:sp>
        <p:nvSpPr>
          <p:cNvPr id="3" name="Rechteck 2"/>
          <p:cNvSpPr/>
          <p:nvPr/>
        </p:nvSpPr>
        <p:spPr>
          <a:xfrm>
            <a:off x="4396811" y="2572224"/>
            <a:ext cx="425291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HÖHERE NACHFRAGE, Z. B.  DURCH HÖHERE EINKOMMEN ODER HÖHERE PREISE DER ENTFERNT GELEGENEN WOHNUNGEN, FÜHRT ZU EINER STEIGERUNG DES MARKTPREISES, DIE MENGE BLEIBT UNVERÄNDERT.</a:t>
            </a:r>
            <a:endParaRPr lang="en-US" alt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5497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 pitchFamily="-84" charset="-128"/>
              </a:rPr>
              <a:t>Marktgleichgewicht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14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6" name="Line 6"/>
          <p:cNvSpPr>
            <a:spLocks noGrp="1" noChangeShapeType="1"/>
          </p:cNvSpPr>
          <p:nvPr>
            <p:ph idx="1"/>
          </p:nvPr>
        </p:nvSpPr>
        <p:spPr bwMode="auto">
          <a:xfrm>
            <a:off x="1371606" y="2312450"/>
            <a:ext cx="49526" cy="3226264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 flipH="1">
            <a:off x="1436912" y="5529942"/>
            <a:ext cx="3679374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8" name="Line 12"/>
          <p:cNvSpPr>
            <a:spLocks noChangeShapeType="1"/>
          </p:cNvSpPr>
          <p:nvPr/>
        </p:nvSpPr>
        <p:spPr bwMode="auto">
          <a:xfrm flipH="1" flipV="1">
            <a:off x="4082135" y="2438400"/>
            <a:ext cx="10894" cy="3091542"/>
          </a:xfrm>
          <a:prstGeom prst="line">
            <a:avLst/>
          </a:prstGeom>
          <a:noFill/>
          <a:ln w="31750">
            <a:solidFill>
              <a:srgbClr val="FF00FF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auto">
          <a:xfrm flipH="1" flipV="1">
            <a:off x="3374564" y="2486069"/>
            <a:ext cx="32657" cy="3043869"/>
          </a:xfrm>
          <a:prstGeom prst="line">
            <a:avLst/>
          </a:prstGeom>
          <a:noFill/>
          <a:ln w="31750">
            <a:solidFill>
              <a:srgbClr val="FF00FF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1883222" y="2536368"/>
            <a:ext cx="3048000" cy="2634346"/>
          </a:xfrm>
          <a:custGeom>
            <a:avLst/>
            <a:gdLst>
              <a:gd name="T0" fmla="*/ 0 w 2208"/>
              <a:gd name="T1" fmla="*/ 0 h 1728"/>
              <a:gd name="T2" fmla="*/ 2147483647 w 2208"/>
              <a:gd name="T3" fmla="*/ 2147483647 h 1728"/>
              <a:gd name="T4" fmla="*/ 2147483647 w 2208"/>
              <a:gd name="T5" fmla="*/ 2147483647 h 1728"/>
              <a:gd name="T6" fmla="*/ 2147483647 w 2208"/>
              <a:gd name="T7" fmla="*/ 2147483647 h 1728"/>
              <a:gd name="T8" fmla="*/ 0 60000 65536"/>
              <a:gd name="T9" fmla="*/ 0 60000 65536"/>
              <a:gd name="T10" fmla="*/ 0 60000 65536"/>
              <a:gd name="T11" fmla="*/ 0 60000 65536"/>
              <a:gd name="T12" fmla="*/ 0 w 2208"/>
              <a:gd name="T13" fmla="*/ 0 h 1728"/>
              <a:gd name="T14" fmla="*/ 2208 w 2208"/>
              <a:gd name="T15" fmla="*/ 1728 h 17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08" h="1728">
                <a:moveTo>
                  <a:pt x="0" y="0"/>
                </a:moveTo>
                <a:cubicBezTo>
                  <a:pt x="128" y="400"/>
                  <a:pt x="256" y="800"/>
                  <a:pt x="480" y="1056"/>
                </a:cubicBezTo>
                <a:cubicBezTo>
                  <a:pt x="704" y="1312"/>
                  <a:pt x="1056" y="1424"/>
                  <a:pt x="1344" y="1536"/>
                </a:cubicBezTo>
                <a:cubicBezTo>
                  <a:pt x="1632" y="1648"/>
                  <a:pt x="1920" y="1688"/>
                  <a:pt x="2208" y="1728"/>
                </a:cubicBezTo>
              </a:path>
            </a:pathLst>
          </a:custGeom>
          <a:noFill/>
          <a:ln w="31750">
            <a:solidFill>
              <a:schemeClr val="tx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" name="AutoShape 13"/>
          <p:cNvSpPr>
            <a:spLocks noChangeArrowheads="1"/>
          </p:cNvSpPr>
          <p:nvPr/>
        </p:nvSpPr>
        <p:spPr bwMode="auto">
          <a:xfrm>
            <a:off x="3444767" y="3617385"/>
            <a:ext cx="609600" cy="30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400"/>
          </a:p>
        </p:txBody>
      </p:sp>
      <p:sp>
        <p:nvSpPr>
          <p:cNvPr id="12" name="Line 14"/>
          <p:cNvSpPr>
            <a:spLocks noChangeShapeType="1"/>
          </p:cNvSpPr>
          <p:nvPr/>
        </p:nvSpPr>
        <p:spPr bwMode="auto">
          <a:xfrm flipH="1">
            <a:off x="1436911" y="5038725"/>
            <a:ext cx="2656117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3" name="Line 8"/>
          <p:cNvSpPr>
            <a:spLocks noChangeShapeType="1"/>
          </p:cNvSpPr>
          <p:nvPr/>
        </p:nvSpPr>
        <p:spPr bwMode="auto">
          <a:xfrm flipH="1">
            <a:off x="1393365" y="4772025"/>
            <a:ext cx="19812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5" name="AutoShape 15"/>
          <p:cNvSpPr>
            <a:spLocks noChangeArrowheads="1"/>
          </p:cNvSpPr>
          <p:nvPr/>
        </p:nvSpPr>
        <p:spPr bwMode="auto">
          <a:xfrm>
            <a:off x="2209800" y="4781550"/>
            <a:ext cx="228600" cy="247650"/>
          </a:xfrm>
          <a:prstGeom prst="downArrow">
            <a:avLst>
              <a:gd name="adj1" fmla="val 50000"/>
              <a:gd name="adj2" fmla="val 27083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400"/>
          </a:p>
        </p:txBody>
      </p:sp>
      <p:sp>
        <p:nvSpPr>
          <p:cNvPr id="16" name="Rechteck 15"/>
          <p:cNvSpPr/>
          <p:nvPr/>
        </p:nvSpPr>
        <p:spPr>
          <a:xfrm>
            <a:off x="4931223" y="2438400"/>
            <a:ext cx="38050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HÖHERES ANGEBOT FÜHRT ZU</a:t>
            </a:r>
            <a:b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EINEM NIEDRIGEREN MARKTPREIS UND ZU EINER HÖHEREN GLEICHGEWICHTSMENGE.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3224639" y="5552885"/>
            <a:ext cx="5261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4898565" y="5541218"/>
            <a:ext cx="7409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r>
              <a:rPr lang="en-US" altLang="de-DE" sz="1600" b="1" baseline="30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de-DE" sz="1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r>
              <a:rPr lang="en-US" altLang="de-DE" sz="1600" b="1" baseline="30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en-US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1000507" y="4781551"/>
            <a:ext cx="39285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de-DE" sz="1600" b="1" baseline="30000" dirty="0" err="1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1000508" y="2382479"/>
            <a:ext cx="3097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04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 pitchFamily="-84" charset="-128"/>
              </a:rPr>
              <a:t>Besteuerung der Vermieter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altLang="de-DE" dirty="0" smtClean="0">
              <a:ea typeface="ＭＳ Ｐゴシック" pitchFamily="-84" charset="-128"/>
            </a:endParaRPr>
          </a:p>
          <a:p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Wie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ändern sich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dadurch</a:t>
            </a:r>
          </a:p>
          <a:p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der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Preis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und</a:t>
            </a:r>
          </a:p>
          <a:p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die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Menge der vermieteten nahe gelegenen Wohnungen?</a:t>
            </a:r>
          </a:p>
          <a:p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Wird die Steuer auf die Mieter „überwälzt“</a:t>
            </a:r>
            <a:r>
              <a:rPr lang="de-DE" altLang="ja-JP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?</a:t>
            </a:r>
            <a:endParaRPr lang="de-DE" altLang="de-DE" sz="1600" b="0" dirty="0">
              <a:latin typeface="Arial" panose="020B0604020202020204" pitchFamily="34" charset="0"/>
              <a:ea typeface="ＭＳ Ｐゴシック" pitchFamily="-84" charset="-128"/>
              <a:cs typeface="Arial" panose="020B0604020202020204" pitchFamily="34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15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1729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 pitchFamily="-84" charset="-128"/>
              </a:rPr>
              <a:t>Analyse der Besteuerung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altLang="de-DE" dirty="0">
              <a:ea typeface="ＭＳ Ｐゴシック" pitchFamily="-84" charset="-128"/>
            </a:endParaRPr>
          </a:p>
          <a:p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Nun besteuert die Gemeinde die Wohnungseigentümer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.</a:t>
            </a:r>
          </a:p>
          <a:p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Das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Marktangebot ist nicht betroffen.</a:t>
            </a:r>
          </a:p>
          <a:p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Die Marktnachfrage ist nicht betroffen.</a:t>
            </a:r>
          </a:p>
          <a:p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Daher bleibt das Marktgleichgewicht durch die Steuer unverändert.</a:t>
            </a:r>
          </a:p>
          <a:p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Der Preis und die Menge der nahe gelegenen Wohnungen ändern sich nicht.</a:t>
            </a:r>
          </a:p>
          <a:p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Die Vermieter tragen die gesamte Steuer.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16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2385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 pitchFamily="-84" charset="-128"/>
              </a:rPr>
              <a:t>Unvollkommene Wettbewerbsmärkte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altLang="de-DE" sz="1600" dirty="0" smtClean="0">
              <a:latin typeface="Arial" panose="020B0604020202020204" pitchFamily="34" charset="0"/>
              <a:ea typeface="ＭＳ Ｐゴシック" pitchFamily="-84" charset="-128"/>
              <a:cs typeface="Arial" panose="020B0604020202020204" pitchFamily="34" charset="0"/>
            </a:endParaRPr>
          </a:p>
          <a:p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Einige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Möglichkeiten unter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vielen: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ein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monopolistischer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Vermieter,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ein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perfekt diskriminierender monopolistischer Vermieter, </a:t>
            </a:r>
            <a:endParaRPr lang="de-DE" altLang="de-DE" sz="1600" b="0" dirty="0" smtClean="0">
              <a:latin typeface="Arial" panose="020B0604020202020204" pitchFamily="34" charset="0"/>
              <a:ea typeface="ＭＳ Ｐゴシック" pitchFamily="-84" charset="-128"/>
              <a:cs typeface="Arial" panose="020B0604020202020204" pitchFamily="34" charset="0"/>
            </a:endParaRP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ein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Wettbewerbsmarkt mit Mietenkontrolle.</a:t>
            </a:r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17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61191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 pitchFamily="-84" charset="-128"/>
              </a:rPr>
              <a:t>Marktgleichgewicht beim Monopol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18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6" name="Line 6"/>
          <p:cNvSpPr>
            <a:spLocks noGrp="1" noChangeShapeType="1"/>
          </p:cNvSpPr>
          <p:nvPr>
            <p:ph idx="1"/>
          </p:nvPr>
        </p:nvSpPr>
        <p:spPr bwMode="auto">
          <a:xfrm flipH="1">
            <a:off x="1992922" y="2250831"/>
            <a:ext cx="11723" cy="342899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 flipH="1">
            <a:off x="2004646" y="5668107"/>
            <a:ext cx="427892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8" name="Freeform 3"/>
          <p:cNvSpPr>
            <a:spLocks/>
          </p:cNvSpPr>
          <p:nvPr/>
        </p:nvSpPr>
        <p:spPr bwMode="auto">
          <a:xfrm>
            <a:off x="2086708" y="2426676"/>
            <a:ext cx="3774830" cy="3012832"/>
          </a:xfrm>
          <a:custGeom>
            <a:avLst/>
            <a:gdLst>
              <a:gd name="T0" fmla="*/ 0 w 2208"/>
              <a:gd name="T1" fmla="*/ 0 h 1728"/>
              <a:gd name="T2" fmla="*/ 2147483647 w 2208"/>
              <a:gd name="T3" fmla="*/ 2147483647 h 1728"/>
              <a:gd name="T4" fmla="*/ 2147483647 w 2208"/>
              <a:gd name="T5" fmla="*/ 2147483647 h 1728"/>
              <a:gd name="T6" fmla="*/ 2147483647 w 2208"/>
              <a:gd name="T7" fmla="*/ 2147483647 h 1728"/>
              <a:gd name="T8" fmla="*/ 0 60000 65536"/>
              <a:gd name="T9" fmla="*/ 0 60000 65536"/>
              <a:gd name="T10" fmla="*/ 0 60000 65536"/>
              <a:gd name="T11" fmla="*/ 0 60000 65536"/>
              <a:gd name="T12" fmla="*/ 0 w 2208"/>
              <a:gd name="T13" fmla="*/ 0 h 1728"/>
              <a:gd name="T14" fmla="*/ 2208 w 2208"/>
              <a:gd name="T15" fmla="*/ 1728 h 17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08" h="1728">
                <a:moveTo>
                  <a:pt x="0" y="0"/>
                </a:moveTo>
                <a:cubicBezTo>
                  <a:pt x="128" y="400"/>
                  <a:pt x="256" y="800"/>
                  <a:pt x="480" y="1056"/>
                </a:cubicBezTo>
                <a:cubicBezTo>
                  <a:pt x="704" y="1312"/>
                  <a:pt x="1056" y="1424"/>
                  <a:pt x="1344" y="1536"/>
                </a:cubicBezTo>
                <a:cubicBezTo>
                  <a:pt x="1632" y="1648"/>
                  <a:pt x="1920" y="1688"/>
                  <a:pt x="2208" y="1728"/>
                </a:cubicBezTo>
              </a:path>
            </a:pathLst>
          </a:custGeom>
          <a:noFill/>
          <a:ln w="31750">
            <a:solidFill>
              <a:schemeClr val="tx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2004646" y="4220307"/>
            <a:ext cx="838200" cy="14478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400"/>
          </a:p>
        </p:txBody>
      </p:sp>
      <p:sp>
        <p:nvSpPr>
          <p:cNvPr id="10" name="Line 11"/>
          <p:cNvSpPr>
            <a:spLocks noChangeShapeType="1"/>
          </p:cNvSpPr>
          <p:nvPr/>
        </p:nvSpPr>
        <p:spPr bwMode="auto">
          <a:xfrm flipV="1">
            <a:off x="3845169" y="2535507"/>
            <a:ext cx="39566" cy="3132597"/>
          </a:xfrm>
          <a:prstGeom prst="line">
            <a:avLst/>
          </a:prstGeom>
          <a:noFill/>
          <a:ln w="31750">
            <a:solidFill>
              <a:srgbClr val="FF00FF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531341" y="3897140"/>
            <a:ext cx="15553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„MITTLERER”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PREIS</a:t>
            </a:r>
            <a:endParaRPr lang="de-DE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1637729" y="2234640"/>
            <a:ext cx="3097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5962005" y="5688595"/>
            <a:ext cx="7409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r>
              <a:rPr lang="en-US" altLang="de-DE" sz="1600" b="1" baseline="30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de-DE" sz="1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r>
              <a:rPr lang="en-US" altLang="de-DE" sz="1600" b="1" baseline="30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en-US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3618184" y="5697360"/>
            <a:ext cx="5261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</a:p>
        </p:txBody>
      </p:sp>
      <p:sp>
        <p:nvSpPr>
          <p:cNvPr id="16" name="AutoShape 13"/>
          <p:cNvSpPr>
            <a:spLocks noChangeArrowheads="1"/>
          </p:cNvSpPr>
          <p:nvPr/>
        </p:nvSpPr>
        <p:spPr bwMode="auto">
          <a:xfrm>
            <a:off x="2885343" y="4078872"/>
            <a:ext cx="999392" cy="304800"/>
          </a:xfrm>
          <a:prstGeom prst="leftRightArrow">
            <a:avLst>
              <a:gd name="adj1" fmla="val 50000"/>
              <a:gd name="adj2" fmla="val 75000"/>
            </a:avLst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400"/>
          </a:p>
        </p:txBody>
      </p:sp>
      <p:sp>
        <p:nvSpPr>
          <p:cNvPr id="17" name="Rechteck 16"/>
          <p:cNvSpPr/>
          <p:nvPr/>
        </p:nvSpPr>
        <p:spPr>
          <a:xfrm>
            <a:off x="3974123" y="3835584"/>
            <a:ext cx="26310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solidFill>
                  <a:srgbClr val="00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NICHT VERMIETETE NAHE GELEGENE WOHNUNGEN.</a:t>
            </a:r>
            <a:endParaRPr lang="de-DE" altLang="de-DE" sz="1600" b="1" dirty="0">
              <a:solidFill>
                <a:srgbClr val="00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4506040" y="2388528"/>
            <a:ext cx="41661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„MITTLERER” PREIS, „MITTLERE” NACHGEFRAGTE MENGE, HÖHERER ERLÖS. DER MONOPOLIST VERMIETET NICHT ALLE NAHE GELEGENEN WOHNUNGEN.</a:t>
            </a:r>
            <a:endParaRPr lang="de-DE" alt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631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>
                <a:ea typeface="ＭＳ Ｐゴシック" pitchFamily="-84" charset="-128"/>
              </a:rPr>
              <a:t>Perfekt Diskriminierender </a:t>
            </a:r>
            <a:r>
              <a:rPr lang="de-DE" altLang="de-DE" dirty="0">
                <a:ea typeface="ＭＳ Ｐゴシック" pitchFamily="-84" charset="-128"/>
              </a:rPr>
              <a:t>Monopolist: Marktgleichgewicht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19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1362808" y="3087487"/>
            <a:ext cx="185900" cy="258062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400"/>
          </a:p>
        </p:txBody>
      </p:sp>
      <p:sp>
        <p:nvSpPr>
          <p:cNvPr id="10" name="Line 5"/>
          <p:cNvSpPr>
            <a:spLocks noGrp="1" noChangeShapeType="1"/>
          </p:cNvSpPr>
          <p:nvPr>
            <p:ph idx="1"/>
          </p:nvPr>
        </p:nvSpPr>
        <p:spPr bwMode="auto">
          <a:xfrm flipH="1">
            <a:off x="1362806" y="2309446"/>
            <a:ext cx="1" cy="3358661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1362808" y="5650522"/>
            <a:ext cx="4267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2" name="Freeform 8"/>
          <p:cNvSpPr>
            <a:spLocks/>
          </p:cNvSpPr>
          <p:nvPr/>
        </p:nvSpPr>
        <p:spPr bwMode="auto">
          <a:xfrm>
            <a:off x="1458058" y="2813537"/>
            <a:ext cx="3899388" cy="2473733"/>
          </a:xfrm>
          <a:custGeom>
            <a:avLst/>
            <a:gdLst>
              <a:gd name="T0" fmla="*/ 0 w 2208"/>
              <a:gd name="T1" fmla="*/ 0 h 1728"/>
              <a:gd name="T2" fmla="*/ 2147483647 w 2208"/>
              <a:gd name="T3" fmla="*/ 2147483647 h 1728"/>
              <a:gd name="T4" fmla="*/ 2147483647 w 2208"/>
              <a:gd name="T5" fmla="*/ 2147483647 h 1728"/>
              <a:gd name="T6" fmla="*/ 2147483647 w 2208"/>
              <a:gd name="T7" fmla="*/ 2147483647 h 1728"/>
              <a:gd name="T8" fmla="*/ 0 60000 65536"/>
              <a:gd name="T9" fmla="*/ 0 60000 65536"/>
              <a:gd name="T10" fmla="*/ 0 60000 65536"/>
              <a:gd name="T11" fmla="*/ 0 60000 65536"/>
              <a:gd name="T12" fmla="*/ 0 w 2208"/>
              <a:gd name="T13" fmla="*/ 0 h 1728"/>
              <a:gd name="T14" fmla="*/ 2208 w 2208"/>
              <a:gd name="T15" fmla="*/ 1728 h 17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08" h="1728">
                <a:moveTo>
                  <a:pt x="0" y="0"/>
                </a:moveTo>
                <a:cubicBezTo>
                  <a:pt x="128" y="400"/>
                  <a:pt x="256" y="800"/>
                  <a:pt x="480" y="1056"/>
                </a:cubicBezTo>
                <a:cubicBezTo>
                  <a:pt x="704" y="1312"/>
                  <a:pt x="1056" y="1424"/>
                  <a:pt x="1344" y="1536"/>
                </a:cubicBezTo>
                <a:cubicBezTo>
                  <a:pt x="1632" y="1648"/>
                  <a:pt x="1920" y="1688"/>
                  <a:pt x="2208" y="1728"/>
                </a:cubicBezTo>
              </a:path>
            </a:pathLst>
          </a:custGeom>
          <a:noFill/>
          <a:ln w="31750">
            <a:solidFill>
              <a:schemeClr val="tx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1553308" y="3562350"/>
            <a:ext cx="190500" cy="2105757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400"/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1743808" y="3973159"/>
            <a:ext cx="247649" cy="1705707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400"/>
          </a:p>
        </p:txBody>
      </p:sp>
      <p:sp>
        <p:nvSpPr>
          <p:cNvPr id="15" name="Rectangle 19"/>
          <p:cNvSpPr>
            <a:spLocks noChangeArrowheads="1"/>
          </p:cNvSpPr>
          <p:nvPr/>
        </p:nvSpPr>
        <p:spPr bwMode="auto">
          <a:xfrm>
            <a:off x="1991457" y="4219574"/>
            <a:ext cx="235928" cy="1448533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400"/>
          </a:p>
        </p:txBody>
      </p:sp>
      <p:sp>
        <p:nvSpPr>
          <p:cNvPr id="16" name="Line 25"/>
          <p:cNvSpPr>
            <a:spLocks noChangeShapeType="1"/>
          </p:cNvSpPr>
          <p:nvPr/>
        </p:nvSpPr>
        <p:spPr bwMode="auto">
          <a:xfrm flipV="1">
            <a:off x="3204063" y="2391507"/>
            <a:ext cx="0" cy="3276600"/>
          </a:xfrm>
          <a:prstGeom prst="line">
            <a:avLst/>
          </a:prstGeom>
          <a:noFill/>
          <a:ln w="31750">
            <a:solidFill>
              <a:srgbClr val="FF00FF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7" name="Rechteck 16"/>
          <p:cNvSpPr/>
          <p:nvPr/>
        </p:nvSpPr>
        <p:spPr>
          <a:xfrm>
            <a:off x="2977078" y="5647564"/>
            <a:ext cx="4539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400" dirty="0"/>
              <a:t>100</a:t>
            </a:r>
            <a:endParaRPr lang="de-DE" sz="1400" dirty="0"/>
          </a:p>
        </p:txBody>
      </p:sp>
      <p:sp>
        <p:nvSpPr>
          <p:cNvPr id="18" name="Rechteck 17"/>
          <p:cNvSpPr/>
          <p:nvPr/>
        </p:nvSpPr>
        <p:spPr>
          <a:xfrm>
            <a:off x="1411491" y="5650522"/>
            <a:ext cx="2744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400" dirty="0"/>
              <a:t>1</a:t>
            </a:r>
            <a:endParaRPr lang="de-DE" sz="1400" dirty="0"/>
          </a:p>
        </p:txBody>
      </p:sp>
      <p:sp>
        <p:nvSpPr>
          <p:cNvPr id="19" name="Rechteck 18"/>
          <p:cNvSpPr/>
          <p:nvPr/>
        </p:nvSpPr>
        <p:spPr>
          <a:xfrm>
            <a:off x="1606591" y="5668107"/>
            <a:ext cx="2744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400" dirty="0"/>
              <a:t>2</a:t>
            </a:r>
            <a:endParaRPr lang="de-DE" sz="1400" dirty="0"/>
          </a:p>
        </p:txBody>
      </p:sp>
      <p:sp>
        <p:nvSpPr>
          <p:cNvPr id="20" name="Rechteck 19"/>
          <p:cNvSpPr/>
          <p:nvPr/>
        </p:nvSpPr>
        <p:spPr>
          <a:xfrm>
            <a:off x="1834987" y="5678866"/>
            <a:ext cx="2744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400" dirty="0"/>
              <a:t>3</a:t>
            </a:r>
            <a:endParaRPr lang="de-DE" sz="1400" dirty="0"/>
          </a:p>
        </p:txBody>
      </p:sp>
      <p:sp>
        <p:nvSpPr>
          <p:cNvPr id="21" name="Rechteck 20"/>
          <p:cNvSpPr/>
          <p:nvPr/>
        </p:nvSpPr>
        <p:spPr>
          <a:xfrm>
            <a:off x="5210442" y="5700846"/>
            <a:ext cx="7537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r>
              <a:rPr lang="en-US" altLang="de-DE" sz="16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,Q</a:t>
            </a:r>
            <a:r>
              <a:rPr lang="en-US" altLang="de-DE" sz="16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en-US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hteck 21"/>
          <p:cNvSpPr/>
          <p:nvPr/>
        </p:nvSpPr>
        <p:spPr>
          <a:xfrm>
            <a:off x="1088374" y="2237618"/>
            <a:ext cx="2744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400" dirty="0"/>
              <a:t>p</a:t>
            </a:r>
            <a:endParaRPr lang="en-US" altLang="de-DE" sz="1400" dirty="0">
              <a:latin typeface="Times New Roman" pitchFamily="18" charset="0"/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354791" y="2918210"/>
            <a:ext cx="10567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-US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= $</a:t>
            </a: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500</a:t>
            </a:r>
          </a:p>
        </p:txBody>
      </p:sp>
      <p:sp>
        <p:nvSpPr>
          <p:cNvPr id="24" name="Rechteck 23"/>
          <p:cNvSpPr/>
          <p:nvPr/>
        </p:nvSpPr>
        <p:spPr>
          <a:xfrm>
            <a:off x="379822" y="3393073"/>
            <a:ext cx="10759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= $</a:t>
            </a: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490</a:t>
            </a:r>
          </a:p>
        </p:txBody>
      </p:sp>
      <p:sp>
        <p:nvSpPr>
          <p:cNvPr id="25" name="Rechteck 24"/>
          <p:cNvSpPr/>
          <p:nvPr/>
        </p:nvSpPr>
        <p:spPr>
          <a:xfrm>
            <a:off x="345173" y="3803882"/>
            <a:ext cx="10759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= $</a:t>
            </a: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475</a:t>
            </a:r>
          </a:p>
        </p:txBody>
      </p:sp>
      <p:sp>
        <p:nvSpPr>
          <p:cNvPr id="26" name="Rechteck 25"/>
          <p:cNvSpPr/>
          <p:nvPr/>
        </p:nvSpPr>
        <p:spPr>
          <a:xfrm>
            <a:off x="3998598" y="2436015"/>
            <a:ext cx="500947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DER PERFEKT DISKRIMINIERENDE MONOPOLIST VERLANGT VON JEDEM MIETER DESSEN MAXIMALE ZAHLUNGSBEREITSCHAFT; ER VERRECHNET DEM LETZTEN MIETER DEN PREIS DES WETTBEWERBSMARKTS UND VERMIETET DIE WETTBEWERBSMENGE AN NAHE GELEGENEN WOHNUNGEN.</a:t>
            </a:r>
            <a:endParaRPr lang="de-DE" alt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2109421" y="5647564"/>
            <a:ext cx="2744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400" dirty="0" smtClean="0"/>
              <a:t>4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733095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1. Kapitel</a:t>
            </a:r>
            <a:br>
              <a:rPr lang="de-DE" dirty="0" smtClean="0"/>
            </a:b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/>
            </a:r>
            <a:br>
              <a:rPr lang="de-DE" dirty="0" smtClean="0"/>
            </a:br>
            <a:r>
              <a:rPr lang="de-DE" dirty="0"/>
              <a:t/>
            </a:r>
            <a:br>
              <a:rPr lang="de-DE" dirty="0"/>
            </a:b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altLang="de-DE" dirty="0" smtClean="0">
              <a:ea typeface="ＭＳ Ｐゴシック" pitchFamily="-84" charset="-128"/>
            </a:endParaRPr>
          </a:p>
          <a:p>
            <a:r>
              <a:rPr lang="en-GB" altLang="de-DE" sz="1600" dirty="0" smtClean="0">
                <a:ea typeface="ＭＳ Ｐゴシック" pitchFamily="-84" charset="-128"/>
              </a:rPr>
              <a:t>Der </a:t>
            </a:r>
            <a:r>
              <a:rPr lang="de-DE" altLang="de-DE" sz="1600" dirty="0" smtClean="0">
                <a:ea typeface="ＭＳ Ｐゴシック" pitchFamily="-84" charset="-128"/>
              </a:rPr>
              <a:t>Markt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9955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7063" y="1497649"/>
            <a:ext cx="8695857" cy="331151"/>
          </a:xfrm>
        </p:spPr>
        <p:txBody>
          <a:bodyPr/>
          <a:lstStyle/>
          <a:p>
            <a:r>
              <a:rPr lang="de-DE" altLang="de-DE" dirty="0" smtClean="0">
                <a:ea typeface="ＭＳ Ｐゴシック" pitchFamily="-84" charset="-128"/>
              </a:rPr>
              <a:t>Marktgleichgewicht - </a:t>
            </a:r>
            <a:r>
              <a:rPr lang="de-DE" altLang="de-DE" dirty="0">
                <a:solidFill>
                  <a:srgbClr val="000000"/>
                </a:solidFill>
                <a:ea typeface="ＭＳ Ｐゴシック" pitchFamily="-84" charset="-128"/>
              </a:rPr>
              <a:t>Mietenkontrolle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20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6" name="Line 6"/>
          <p:cNvSpPr>
            <a:spLocks noGrp="1" noChangeShapeType="1"/>
          </p:cNvSpPr>
          <p:nvPr>
            <p:ph idx="1"/>
          </p:nvPr>
        </p:nvSpPr>
        <p:spPr bwMode="auto">
          <a:xfrm>
            <a:off x="1652954" y="2168770"/>
            <a:ext cx="70338" cy="325901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 dirty="0" smtClean="0"/>
          </a:p>
          <a:p>
            <a:endParaRPr lang="de-DE" dirty="0"/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 flipH="1">
            <a:off x="1723292" y="5404338"/>
            <a:ext cx="4747846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8" name="Freeform 11"/>
          <p:cNvSpPr>
            <a:spLocks/>
          </p:cNvSpPr>
          <p:nvPr/>
        </p:nvSpPr>
        <p:spPr bwMode="auto">
          <a:xfrm>
            <a:off x="1840524" y="2479431"/>
            <a:ext cx="3927230" cy="2725615"/>
          </a:xfrm>
          <a:custGeom>
            <a:avLst/>
            <a:gdLst>
              <a:gd name="T0" fmla="*/ 0 w 2208"/>
              <a:gd name="T1" fmla="*/ 0 h 1728"/>
              <a:gd name="T2" fmla="*/ 2147483647 w 2208"/>
              <a:gd name="T3" fmla="*/ 2147483647 h 1728"/>
              <a:gd name="T4" fmla="*/ 2147483647 w 2208"/>
              <a:gd name="T5" fmla="*/ 2147483647 h 1728"/>
              <a:gd name="T6" fmla="*/ 2147483647 w 2208"/>
              <a:gd name="T7" fmla="*/ 2147483647 h 1728"/>
              <a:gd name="T8" fmla="*/ 0 60000 65536"/>
              <a:gd name="T9" fmla="*/ 0 60000 65536"/>
              <a:gd name="T10" fmla="*/ 0 60000 65536"/>
              <a:gd name="T11" fmla="*/ 0 60000 65536"/>
              <a:gd name="T12" fmla="*/ 0 w 2208"/>
              <a:gd name="T13" fmla="*/ 0 h 1728"/>
              <a:gd name="T14" fmla="*/ 2208 w 2208"/>
              <a:gd name="T15" fmla="*/ 1728 h 17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08" h="1728">
                <a:moveTo>
                  <a:pt x="0" y="0"/>
                </a:moveTo>
                <a:cubicBezTo>
                  <a:pt x="128" y="400"/>
                  <a:pt x="256" y="800"/>
                  <a:pt x="480" y="1056"/>
                </a:cubicBezTo>
                <a:cubicBezTo>
                  <a:pt x="704" y="1312"/>
                  <a:pt x="1056" y="1424"/>
                  <a:pt x="1344" y="1536"/>
                </a:cubicBezTo>
                <a:cubicBezTo>
                  <a:pt x="1632" y="1648"/>
                  <a:pt x="1920" y="1688"/>
                  <a:pt x="2208" y="1728"/>
                </a:cubicBezTo>
              </a:path>
            </a:pathLst>
          </a:custGeom>
          <a:noFill/>
          <a:ln w="31750">
            <a:solidFill>
              <a:schemeClr val="tx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auto">
          <a:xfrm flipV="1">
            <a:off x="3505200" y="2133600"/>
            <a:ext cx="0" cy="3276600"/>
          </a:xfrm>
          <a:prstGeom prst="line">
            <a:avLst/>
          </a:prstGeom>
          <a:noFill/>
          <a:ln w="31750">
            <a:solidFill>
              <a:srgbClr val="FF00FF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 flipH="1">
            <a:off x="1723292" y="4654794"/>
            <a:ext cx="1781908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" name="Line 13"/>
          <p:cNvSpPr>
            <a:spLocks noChangeShapeType="1"/>
          </p:cNvSpPr>
          <p:nvPr/>
        </p:nvSpPr>
        <p:spPr bwMode="auto">
          <a:xfrm flipH="1">
            <a:off x="1723292" y="4950070"/>
            <a:ext cx="2543908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6032702" y="5418965"/>
            <a:ext cx="7409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r>
              <a:rPr lang="en-US" altLang="de-DE" sz="1600" b="1" baseline="30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de-DE" sz="1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r>
              <a:rPr lang="en-US" altLang="de-DE" sz="1600" b="1" baseline="30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1395003" y="2038253"/>
            <a:ext cx="2840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400" b="1" dirty="0"/>
              <a:t>p</a:t>
            </a:r>
            <a:endParaRPr lang="de-DE" sz="1400" b="1" dirty="0"/>
          </a:p>
        </p:txBody>
      </p:sp>
      <p:sp>
        <p:nvSpPr>
          <p:cNvPr id="14" name="Rechteck 13"/>
          <p:cNvSpPr/>
          <p:nvPr/>
        </p:nvSpPr>
        <p:spPr>
          <a:xfrm>
            <a:off x="1392205" y="4500905"/>
            <a:ext cx="3850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de-DE" sz="1600" b="1" baseline="30000" dirty="0" err="1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1239921" y="4808682"/>
            <a:ext cx="5822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de-DE" sz="1600" b="1" baseline="30000" dirty="0" err="1">
                <a:latin typeface="Arial" panose="020B0604020202020204" pitchFamily="34" charset="0"/>
                <a:cs typeface="Arial" panose="020B0604020202020204" pitchFamily="34" charset="0"/>
              </a:rPr>
              <a:t>max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AutoShape 16"/>
          <p:cNvSpPr>
            <a:spLocks noChangeArrowheads="1"/>
          </p:cNvSpPr>
          <p:nvPr/>
        </p:nvSpPr>
        <p:spPr bwMode="auto">
          <a:xfrm>
            <a:off x="3532310" y="4808682"/>
            <a:ext cx="762000" cy="277668"/>
          </a:xfrm>
          <a:prstGeom prst="leftRightArrow">
            <a:avLst>
              <a:gd name="adj1" fmla="val 50000"/>
              <a:gd name="adj2" fmla="val 80000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400">
              <a:solidFill>
                <a:srgbClr val="FFFF00"/>
              </a:solidFill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4294310" y="4500905"/>
            <a:ext cx="29209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 smtClean="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ÜBERSCHUSSNACHFRAGE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3804139" y="2190387"/>
            <a:ext cx="579706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1400"/>
              </a:spcBef>
              <a:spcAft>
                <a:spcPts val="800"/>
              </a:spcAft>
            </a:pPr>
            <a:r>
              <a:rPr lang="de-DE" altLang="de-DE" sz="1600" cap="all" spc="5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Die Gemeinde verordnet eine gesetzlich maximal zulässige (Höchst-)Miete, </a:t>
            </a:r>
            <a:r>
              <a:rPr lang="de-DE" altLang="de-DE" sz="1600" spc="50" dirty="0" err="1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p</a:t>
            </a:r>
            <a:r>
              <a:rPr lang="de-DE" altLang="de-DE" sz="1600" spc="50" baseline="30000" dirty="0" err="1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max</a:t>
            </a:r>
            <a:r>
              <a:rPr lang="de-DE" altLang="de-DE" sz="1600" cap="all" spc="5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, die niedriger ist als die Gleichgewichtsmiete, </a:t>
            </a:r>
            <a:r>
              <a:rPr lang="de-DE" altLang="de-DE" sz="1600" spc="50" dirty="0" err="1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p</a:t>
            </a:r>
            <a:r>
              <a:rPr lang="de-DE" altLang="de-DE" sz="1600" spc="50" baseline="30000" dirty="0" err="1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e</a:t>
            </a:r>
            <a:r>
              <a:rPr lang="de-DE" altLang="de-DE" sz="1600" cap="all" spc="5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.</a:t>
            </a:r>
            <a:r>
              <a:rPr lang="de-DE" altLang="de-DE" sz="1600" cap="all" spc="5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 </a:t>
            </a:r>
            <a:br>
              <a:rPr lang="de-DE" altLang="de-DE" sz="1600" cap="all" spc="5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</a:b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DIE ALLOKATION DER 100 NAHE GELEGENEN WOHNUNGEN ERFOLGT NICHT MEHR NACH DER ZAHLUNGSBEREITSCHAFT, SONDERN DURCH VERLOSUNG, WARTESCHLANGEN, </a:t>
            </a:r>
            <a:r>
              <a:rPr lang="de-DE" altLang="de-DE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GROßFAMILIEN</a:t>
            </a: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ZUERST, …</a:t>
            </a:r>
            <a:endParaRPr lang="de-DE" alt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864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>
                <a:ea typeface="ＭＳ Ｐゴシック" pitchFamily="-84" charset="-128"/>
              </a:rPr>
              <a:t>Kriterium </a:t>
            </a:r>
            <a:r>
              <a:rPr lang="en-US" altLang="de-DE" dirty="0" err="1" smtClean="0">
                <a:ea typeface="ＭＳ Ｐゴシック" pitchFamily="-84" charset="-128"/>
              </a:rPr>
              <a:t>zur</a:t>
            </a:r>
            <a:r>
              <a:rPr lang="en-US" altLang="de-DE" dirty="0" smtClean="0">
                <a:ea typeface="ＭＳ Ｐゴシック" pitchFamily="-84" charset="-128"/>
              </a:rPr>
              <a:t> </a:t>
            </a:r>
            <a:r>
              <a:rPr lang="en-US" altLang="de-DE" dirty="0" err="1" smtClean="0">
                <a:ea typeface="ＭＳ Ｐゴシック" pitchFamily="-84" charset="-128"/>
              </a:rPr>
              <a:t>beurteilung</a:t>
            </a:r>
            <a:r>
              <a:rPr lang="en-US" altLang="de-DE" dirty="0" smtClean="0">
                <a:ea typeface="ＭＳ Ｐゴシック" pitchFamily="-84" charset="-128"/>
              </a:rPr>
              <a:t> </a:t>
            </a:r>
            <a:r>
              <a:rPr lang="en-US" altLang="de-DE" dirty="0" err="1" smtClean="0">
                <a:ea typeface="ＭＳ Ｐゴシック" pitchFamily="-84" charset="-128"/>
              </a:rPr>
              <a:t>unterschiedlicher</a:t>
            </a:r>
            <a:r>
              <a:rPr lang="en-US" altLang="de-DE" dirty="0" smtClean="0">
                <a:ea typeface="ＭＳ Ｐゴシック" pitchFamily="-84" charset="-128"/>
              </a:rPr>
              <a:t> </a:t>
            </a:r>
            <a:r>
              <a:rPr lang="en-US" altLang="de-DE" dirty="0" err="1" smtClean="0">
                <a:ea typeface="ＭＳ Ｐゴシック" pitchFamily="-84" charset="-128"/>
              </a:rPr>
              <a:t>marktlösungen</a:t>
            </a:r>
            <a:r>
              <a:rPr lang="en-US" altLang="de-DE" dirty="0" smtClean="0">
                <a:ea typeface="ＭＳ Ｐゴシック" pitchFamily="-84" charset="-128"/>
              </a:rPr>
              <a:t>: Pareto-</a:t>
            </a:r>
            <a:r>
              <a:rPr lang="de-DE" altLang="de-DE" dirty="0" smtClean="0">
                <a:ea typeface="ＭＳ Ｐゴシック" pitchFamily="-84" charset="-128"/>
              </a:rPr>
              <a:t>Effizienz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2168526"/>
            <a:ext cx="8697417" cy="3935712"/>
          </a:xfrm>
        </p:spPr>
        <p:txBody>
          <a:bodyPr/>
          <a:lstStyle/>
          <a:p>
            <a:pPr lvl="0"/>
            <a:r>
              <a:rPr lang="de-DE" altLang="de-DE" dirty="0">
                <a:solidFill>
                  <a:srgbClr val="000000"/>
                </a:solidFill>
                <a:ea typeface="ＭＳ Ｐゴシック" pitchFamily="-84" charset="-128"/>
              </a:rPr>
              <a:t/>
            </a:r>
            <a:br>
              <a:rPr lang="de-DE" altLang="de-DE" dirty="0">
                <a:solidFill>
                  <a:srgbClr val="000000"/>
                </a:solidFill>
                <a:ea typeface="ＭＳ Ｐゴシック" pitchFamily="-84" charset="-128"/>
              </a:rPr>
            </a:br>
            <a:r>
              <a:rPr lang="de-DE" altLang="de-DE" sz="1600" b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Was </a:t>
            </a:r>
            <a:r>
              <a:rPr lang="de-DE" altLang="de-DE" sz="1600" b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ist ‚besser</a:t>
            </a:r>
            <a:r>
              <a:rPr lang="de-DE" altLang="de-DE" sz="1600" b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‘?</a:t>
            </a:r>
          </a:p>
          <a:p>
            <a:pPr lvl="0"/>
            <a:r>
              <a:rPr lang="de-DE" altLang="de-DE" sz="1600" b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- Mietenkontrolle </a:t>
            </a:r>
            <a:br>
              <a:rPr lang="de-DE" altLang="de-DE" sz="1600" b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</a:br>
            <a:r>
              <a:rPr lang="de-DE" altLang="de-DE" sz="1600" b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- Vollkommener Wettbewerb</a:t>
            </a:r>
            <a:br>
              <a:rPr lang="de-DE" altLang="de-DE" sz="1600" b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</a:br>
            <a:r>
              <a:rPr lang="de-DE" altLang="de-DE" sz="1600" b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- Monopol</a:t>
            </a:r>
            <a:br>
              <a:rPr lang="de-DE" altLang="de-DE" sz="1600" b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</a:br>
            <a:r>
              <a:rPr lang="de-DE" altLang="de-DE" sz="1600" b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- Diskriminierender Monopolist</a:t>
            </a:r>
            <a:endParaRPr lang="de-DE" altLang="de-DE" sz="1600" b="0" dirty="0" smtClean="0">
              <a:latin typeface="Arial" panose="020B0604020202020204" pitchFamily="34" charset="0"/>
              <a:ea typeface="ＭＳ Ｐゴシック" pitchFamily="-84" charset="-128"/>
              <a:cs typeface="Arial" panose="020B0604020202020204" pitchFamily="34" charset="0"/>
            </a:endParaRPr>
          </a:p>
          <a:p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Vilfredo Pareto,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1848-1923.</a:t>
            </a:r>
          </a:p>
          <a:p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Ein Pareto-Ergebnis vermeidet „Verschwendung von Wohlfahrt</a:t>
            </a:r>
            <a:r>
              <a:rPr lang="de-DE" altLang="ja-JP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”;</a:t>
            </a:r>
          </a:p>
          <a:p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d. h. die einzige Möglichkeit, die Wohlfahrt einer Person zu erhöhen, ist durch Verringerung der Wohlfahrt einer anderen Person</a:t>
            </a:r>
            <a:r>
              <a:rPr lang="de-DE" altLang="ja-JP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. </a:t>
            </a:r>
            <a:endParaRPr lang="de-DE" altLang="de-DE" sz="1600" b="0" dirty="0">
              <a:latin typeface="Arial" panose="020B0604020202020204" pitchFamily="34" charset="0"/>
              <a:ea typeface="ＭＳ Ｐゴシック" pitchFamily="-84" charset="-128"/>
              <a:cs typeface="Arial" panose="020B0604020202020204" pitchFamily="34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21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89580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>
                <a:ea typeface="ＭＳ Ｐゴシック" pitchFamily="-84" charset="-128"/>
              </a:rPr>
              <a:t>Pareto-Effizienz </a:t>
            </a:r>
            <a:r>
              <a:rPr lang="de-DE" altLang="de-DE" dirty="0">
                <a:ea typeface="ＭＳ Ｐゴシック" pitchFamily="-84" charset="-128"/>
              </a:rPr>
              <a:t>vs. </a:t>
            </a:r>
            <a:r>
              <a:rPr lang="de-DE" altLang="de-DE" dirty="0" smtClean="0">
                <a:ea typeface="ＭＳ Ｐゴシック" pitchFamily="-84" charset="-128"/>
              </a:rPr>
              <a:t>Pareto-Ineffizienz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2100650"/>
            <a:ext cx="8697417" cy="3954162"/>
          </a:xfrm>
        </p:spPr>
        <p:txBody>
          <a:bodyPr/>
          <a:lstStyle/>
          <a:p>
            <a:pPr lvl="0"/>
            <a:r>
              <a:rPr lang="de-DE" altLang="de-DE" dirty="0">
                <a:ea typeface="ＭＳ Ｐゴシック" pitchFamily="-84" charset="-128"/>
              </a:rPr>
              <a:t/>
            </a:r>
            <a:br>
              <a:rPr lang="de-DE" altLang="de-DE" dirty="0">
                <a:ea typeface="ＭＳ Ｐゴシック" pitchFamily="-84" charset="-128"/>
              </a:rPr>
            </a:br>
            <a:r>
              <a:rPr lang="de-DE" altLang="de-DE" sz="1600" b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Grete </a:t>
            </a:r>
            <a:r>
              <a:rPr lang="de-DE" altLang="de-DE" sz="1600" b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hat ein </a:t>
            </a:r>
            <a:r>
              <a:rPr lang="de-DE" altLang="de-DE" sz="1600" b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Wohnung, </a:t>
            </a:r>
            <a:r>
              <a:rPr lang="de-DE" altLang="de-DE" sz="1600" b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Hans hat keine.</a:t>
            </a:r>
          </a:p>
          <a:p>
            <a:pPr lvl="0"/>
            <a:r>
              <a:rPr lang="de-DE" altLang="de-DE" sz="1600" b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Für Grete ist die Wohnung </a:t>
            </a:r>
            <a:r>
              <a:rPr lang="de-DE" altLang="de-DE" sz="1600" b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€200 wert, </a:t>
            </a:r>
            <a:r>
              <a:rPr lang="de-DE" altLang="de-DE" sz="1600" b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Hans würde dafür </a:t>
            </a:r>
            <a:r>
              <a:rPr lang="de-DE" altLang="de-DE" sz="1600" b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€400 </a:t>
            </a:r>
            <a:r>
              <a:rPr lang="de-DE" altLang="de-DE" sz="1600" b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zahlen.</a:t>
            </a:r>
          </a:p>
          <a:p>
            <a:pPr lvl="0"/>
            <a:r>
              <a:rPr lang="de-DE" altLang="de-DE" sz="1600" b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Grete könnte die Wohnung an Hans um </a:t>
            </a:r>
            <a:r>
              <a:rPr lang="de-DE" altLang="de-DE" sz="1600" b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€300 </a:t>
            </a:r>
            <a:r>
              <a:rPr lang="de-DE" altLang="de-DE" sz="1600" b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untervermieten.</a:t>
            </a:r>
          </a:p>
          <a:p>
            <a:pPr lvl="0"/>
            <a:r>
              <a:rPr lang="de-DE" altLang="de-DE" sz="1600" b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Beide gewinnen dadurch, daher war die Vermietung der Wohnung an Grete Pareto-ineffizient</a:t>
            </a:r>
            <a:r>
              <a:rPr lang="de-DE" altLang="de-DE" sz="1600" b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.</a:t>
            </a:r>
            <a:endParaRPr lang="de-DE" altLang="de-DE" sz="1600" b="0" dirty="0">
              <a:latin typeface="Arial" panose="020B0604020202020204" pitchFamily="34" charset="0"/>
              <a:ea typeface="ＭＳ Ｐゴシック" pitchFamily="-84" charset="-128"/>
              <a:cs typeface="Arial" panose="020B0604020202020204" pitchFamily="34" charset="0"/>
            </a:endParaRPr>
          </a:p>
          <a:p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Ein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Pareto-ineffizientes Ergebnis bedeutet, dass es noch nicht realisierte (gemeinsame) Tauschgewinne gibt.</a:t>
            </a:r>
          </a:p>
          <a:p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Jedes Marktergebnis, das alle möglichen Tauschgewinne ausschöpft, muss Pareto-effizient sein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.</a:t>
            </a:r>
            <a:r>
              <a:rPr lang="de-DE" alt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de-DE" altLang="de-DE" sz="1600" b="0" dirty="0">
              <a:latin typeface="Arial" panose="020B0604020202020204" pitchFamily="34" charset="0"/>
              <a:ea typeface="ＭＳ Ｐゴシック" pitchFamily="-84" charset="-128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22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30587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 pitchFamily="-84" charset="-128"/>
              </a:rPr>
              <a:t>Wettbewerb und </a:t>
            </a:r>
            <a:r>
              <a:rPr lang="de-DE" altLang="de-DE" dirty="0" smtClean="0">
                <a:ea typeface="ＭＳ Ｐゴシック" pitchFamily="-84" charset="-128"/>
              </a:rPr>
              <a:t>Pareto-Effizienz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22233" y="2168526"/>
            <a:ext cx="8697417" cy="4032250"/>
          </a:xfrm>
        </p:spPr>
        <p:txBody>
          <a:bodyPr/>
          <a:lstStyle/>
          <a:p>
            <a:endParaRPr lang="de-DE" altLang="de-DE" dirty="0" smtClean="0">
              <a:ea typeface="ＭＳ Ｐゴシック" pitchFamily="-84" charset="-128"/>
            </a:endParaRPr>
          </a:p>
          <a:p>
            <a:r>
              <a:rPr lang="de-DE" altLang="de-DE" sz="160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Wettbewerbsgleichgewicht:</a:t>
            </a:r>
          </a:p>
          <a:p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alle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Mieter nahe gelegener Wohnungen bewerten diese zu </a:t>
            </a:r>
            <a:r>
              <a:rPr lang="de-DE" altLang="de-DE" sz="1600" b="0" cap="none" dirty="0" err="1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p</a:t>
            </a:r>
            <a:r>
              <a:rPr lang="de-DE" altLang="de-DE" sz="1600" b="0" baseline="30000" dirty="0" err="1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e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 	oder höher;</a:t>
            </a:r>
          </a:p>
          <a:p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alle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anderen bewerten nahe gelegene Wohnungen geringer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als </a:t>
            </a:r>
            <a:r>
              <a:rPr lang="de-DE" altLang="de-DE" sz="1600" b="0" cap="none" dirty="0" err="1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p</a:t>
            </a:r>
            <a:r>
              <a:rPr lang="de-DE" altLang="de-DE" sz="1600" b="0" baseline="30000" dirty="0" err="1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e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;</a:t>
            </a:r>
          </a:p>
          <a:p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es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verbleiben somit keine Tauschmöglichkeiten zum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beiderseitigen Vorteil;</a:t>
            </a:r>
          </a:p>
          <a:p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das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Ergebnis ist daher Pareto-effizient.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23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0459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 pitchFamily="-84" charset="-128"/>
              </a:rPr>
              <a:t>Diskriminierender Monopolist und </a:t>
            </a:r>
            <a:r>
              <a:rPr lang="de-DE" altLang="de-DE" dirty="0" smtClean="0">
                <a:ea typeface="ＭＳ Ｐゴシック" pitchFamily="-84" charset="-128"/>
              </a:rPr>
              <a:t>Pareto-Effizienz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altLang="de-DE" dirty="0" smtClean="0">
              <a:ea typeface="ＭＳ Ｐゴシック" pitchFamily="-84" charset="-128"/>
            </a:endParaRPr>
          </a:p>
          <a:p>
            <a:r>
              <a:rPr lang="de-DE" altLang="de-DE" sz="160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Diskriminierender Monopolist:</a:t>
            </a:r>
          </a:p>
          <a:p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Die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Wohnungszuteilung ist dieselbe wie beim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Wettbewerbsmarkt;</a:t>
            </a:r>
          </a:p>
          <a:p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daher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ist das Ergebnis bei einem diskriminierenden Monopol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ebenso Pareto-effizient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24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3879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 pitchFamily="-84" charset="-128"/>
              </a:rPr>
              <a:t>Monopol und </a:t>
            </a:r>
            <a:r>
              <a:rPr lang="de-DE" altLang="de-DE" dirty="0" smtClean="0">
                <a:ea typeface="ＭＳ Ｐゴシック" pitchFamily="-84" charset="-128"/>
              </a:rPr>
              <a:t>Pareto-Effizienz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altLang="de-DE" dirty="0" smtClean="0">
              <a:ea typeface="ＭＳ Ｐゴシック" pitchFamily="-84" charset="-128"/>
            </a:endParaRPr>
          </a:p>
          <a:p>
            <a:r>
              <a:rPr lang="de-DE" altLang="de-DE" sz="160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Monopol:</a:t>
            </a:r>
          </a:p>
          <a:p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nicht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alle Wohnungen sind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bewohnt.</a:t>
            </a:r>
          </a:p>
          <a:p>
            <a:r>
              <a:rPr lang="de-DE" altLang="ja-JP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ein </a:t>
            </a:r>
            <a:r>
              <a:rPr lang="de-DE" altLang="ja-JP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Bewohner einer entfernten Wohnung könnte eine nahe </a:t>
            </a:r>
            <a:r>
              <a:rPr lang="de-DE" altLang="ja-JP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Wohnung erhalten </a:t>
            </a:r>
            <a:r>
              <a:rPr lang="de-DE" altLang="ja-JP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und hätte eine höhere Wohlfahrt, </a:t>
            </a:r>
            <a:r>
              <a:rPr lang="de-DE" altLang="ja-JP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ohne </a:t>
            </a:r>
            <a:r>
              <a:rPr lang="de-DE" altLang="ja-JP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die Wohlfahrt von </a:t>
            </a:r>
            <a:r>
              <a:rPr lang="de-DE" altLang="ja-JP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jemand </a:t>
            </a:r>
            <a:r>
              <a:rPr lang="de-DE" altLang="ja-JP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anderem zu </a:t>
            </a:r>
            <a:r>
              <a:rPr lang="de-DE" altLang="ja-JP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senken.</a:t>
            </a:r>
          </a:p>
          <a:p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daher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ist das Monopolergebnis Pareto-ineffizient.</a:t>
            </a:r>
          </a:p>
          <a:p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25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65157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 pitchFamily="-84" charset="-128"/>
              </a:rPr>
              <a:t>Mietenkontrolle und </a:t>
            </a:r>
            <a:r>
              <a:rPr lang="de-DE" altLang="de-DE" dirty="0" smtClean="0">
                <a:ea typeface="ＭＳ Ｐゴシック" pitchFamily="-84" charset="-128"/>
              </a:rPr>
              <a:t>Pareto-Effizienz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altLang="de-DE" dirty="0" smtClean="0">
              <a:ea typeface="ＭＳ Ｐゴシック" pitchFamily="-84" charset="-128"/>
            </a:endParaRPr>
          </a:p>
          <a:p>
            <a:r>
              <a:rPr lang="de-DE" altLang="de-DE" sz="160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Mietenkontrolle:</a:t>
            </a:r>
          </a:p>
          <a:p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einige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nahe gelegene Wohnungen werden Mietern zugeteilt,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die sie	geringer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als </a:t>
            </a:r>
            <a:r>
              <a:rPr lang="de-DE" altLang="de-DE" sz="1600" b="0" cap="none" dirty="0" err="1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p</a:t>
            </a:r>
            <a:r>
              <a:rPr lang="de-DE" altLang="de-DE" sz="1600" b="0" baseline="30000" dirty="0" err="1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e</a:t>
            </a:r>
            <a:r>
              <a:rPr lang="de-DE" altLang="de-DE" sz="1600" b="0" baseline="3000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bewerten;</a:t>
            </a:r>
          </a:p>
          <a:p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einige Mieter, die eine Wohnung höher als </a:t>
            </a:r>
            <a:r>
              <a:rPr lang="de-DE" altLang="de-DE" sz="1600" b="0" cap="none" dirty="0" err="1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p</a:t>
            </a:r>
            <a:r>
              <a:rPr lang="de-DE" altLang="de-DE" sz="1600" b="0" baseline="30000" dirty="0" err="1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e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 bewerten, 	erhalten keine nahe gelegene Wohnung;</a:t>
            </a:r>
            <a:endParaRPr lang="de-DE" altLang="de-DE" sz="1600" b="0" dirty="0">
              <a:latin typeface="Arial" panose="020B0604020202020204" pitchFamily="34" charset="0"/>
              <a:ea typeface="ＭＳ Ｐゴシック" pitchFamily="-84" charset="-128"/>
              <a:cs typeface="Arial" panose="020B0604020202020204" pitchFamily="34" charset="0"/>
            </a:endParaRPr>
          </a:p>
          <a:p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Pareto-ineffizientes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Ergebnis.</a:t>
            </a:r>
          </a:p>
          <a:p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26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4289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 pitchFamily="-84" charset="-128"/>
              </a:rPr>
              <a:t>Kniffligere Fragen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altLang="de-DE" dirty="0" smtClean="0">
              <a:ea typeface="ＭＳ Ｐゴシック" pitchFamily="-84" charset="-128"/>
            </a:endParaRPr>
          </a:p>
          <a:p>
            <a:r>
              <a:rPr lang="de-DE" altLang="de-DE" sz="160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Wird </a:t>
            </a:r>
            <a:r>
              <a:rPr lang="de-DE" altLang="de-DE" sz="160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im Verlauf der </a:t>
            </a:r>
            <a:r>
              <a:rPr lang="de-DE" altLang="de-DE" sz="160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Zeit</a:t>
            </a:r>
          </a:p>
          <a:p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das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Angebot an nahe gelegenen Wohnungen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steigen?</a:t>
            </a:r>
          </a:p>
          <a:p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Mietenkontrolle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das Angebot an Wohnungen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reduzieren?</a:t>
            </a:r>
          </a:p>
          <a:p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ein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Monopolist mehr Wohnungen anbieten als ein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Wettbewerbsmarkt für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Mietwohnungen?</a:t>
            </a:r>
          </a:p>
          <a:p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27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8866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 pitchFamily="-84" charset="-128"/>
              </a:rPr>
              <a:t>Ökonomische Modelle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2168525"/>
            <a:ext cx="8697417" cy="4036331"/>
          </a:xfrm>
        </p:spPr>
        <p:txBody>
          <a:bodyPr/>
          <a:lstStyle/>
          <a:p>
            <a:endParaRPr lang="de-DE" altLang="de-DE" dirty="0" smtClean="0">
              <a:ea typeface="ＭＳ Ｐゴシック" pitchFamily="-84" charset="-128"/>
            </a:endParaRP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Wodurch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wird was in Wirtschaftssystemen verursacht ?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Auf welchem Niveau sollen wir ein ökonomisches Phänomen modellieren? 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Welche Variablen werden außerhalb des Modells bestimmt (exogen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)? 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welche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Variablen sollen durch das Modell bestimmt werden (endogen)? 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990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49993" y="867456"/>
            <a:ext cx="8695857" cy="343508"/>
          </a:xfrm>
        </p:spPr>
        <p:txBody>
          <a:bodyPr/>
          <a:lstStyle/>
          <a:p>
            <a:r>
              <a:rPr lang="de-DE" altLang="de-DE" dirty="0" smtClean="0">
                <a:ea typeface="ＭＳ Ｐゴシック" pitchFamily="-84" charset="-128"/>
              </a:rPr>
              <a:t>Modellierung des Wohnungsmarkts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495168"/>
            <a:ext cx="8697417" cy="4705608"/>
          </a:xfrm>
        </p:spPr>
        <p:txBody>
          <a:bodyPr/>
          <a:lstStyle/>
          <a:p>
            <a:r>
              <a:rPr lang="de-DE" altLang="de-DE" sz="160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Wie </a:t>
            </a:r>
            <a:r>
              <a:rPr lang="de-DE" altLang="de-DE" sz="160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werden die Wohnungsmieten bestimmt?</a:t>
            </a:r>
          </a:p>
          <a:p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Annahmen: </a:t>
            </a:r>
            <a:endParaRPr lang="de-DE" altLang="de-DE" sz="1600" b="0" dirty="0" smtClean="0">
              <a:latin typeface="Arial" panose="020B0604020202020204" pitchFamily="34" charset="0"/>
              <a:ea typeface="ＭＳ Ｐゴシック" pitchFamily="-84" charset="-128"/>
              <a:cs typeface="Arial" panose="020B0604020202020204" pitchFamily="34" charset="0"/>
            </a:endParaRP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Wohnungen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sind nahe gelegen oder entfernt, ansonsten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identisch.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Mieten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der entfernten Wohnungen sind exogen gegeben und bekannt. </a:t>
            </a:r>
            <a:endParaRPr lang="de-DE" altLang="de-DE" sz="1600" b="0" dirty="0" smtClean="0">
              <a:latin typeface="Arial" panose="020B0604020202020204" pitchFamily="34" charset="0"/>
              <a:ea typeface="ＭＳ Ｐゴシック" pitchFamily="-84" charset="-128"/>
              <a:cs typeface="Arial" panose="020B0604020202020204" pitchFamily="34" charset="0"/>
            </a:endParaRP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Es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gibt viele potenzielle Mieter und Vermieter.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Wer wird die nahe gelegenen Wohnungen mieten? 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Zu welchem Preis? 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Wird die Allokation in irgendeiner Hinsicht wünschenswert sein? 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Wie können wir ein sinnvolles Modell zur Beantwortung dieser Fragen konstruieren? 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46398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>
                <a:ea typeface="ＭＳ Ｐゴシック" pitchFamily="-84" charset="-128"/>
              </a:rPr>
              <a:t>Ökonomische Modellbildung: Grundprinzipien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2131456"/>
            <a:ext cx="8697417" cy="4032250"/>
          </a:xfrm>
        </p:spPr>
        <p:txBody>
          <a:bodyPr/>
          <a:lstStyle/>
          <a:p>
            <a:endParaRPr lang="de-DE" altLang="de-DE" dirty="0" smtClean="0">
              <a:ea typeface="ＭＳ Ｐゴシック" pitchFamily="-84" charset="-128"/>
            </a:endParaRPr>
          </a:p>
          <a:p>
            <a:r>
              <a:rPr lang="de-DE" altLang="de-DE" sz="160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Zwei Grundprinzipien:</a:t>
            </a:r>
          </a:p>
          <a:p>
            <a:r>
              <a:rPr lang="de-DE" altLang="de-DE" sz="1600" b="0" dirty="0" smtClean="0">
                <a:solidFill>
                  <a:schemeClr val="tx2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Optimierungsprinzip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: Jede Person entscheidet sich für die beste verfügbare Alternative. </a:t>
            </a:r>
            <a:endParaRPr lang="de-DE" altLang="de-DE" sz="1600" b="0" dirty="0" smtClean="0">
              <a:latin typeface="Arial" panose="020B0604020202020204" pitchFamily="34" charset="0"/>
              <a:ea typeface="ＭＳ Ｐゴシック" pitchFamily="-84" charset="-128"/>
              <a:cs typeface="Arial" panose="020B0604020202020204" pitchFamily="34" charset="0"/>
            </a:endParaRPr>
          </a:p>
          <a:p>
            <a:r>
              <a:rPr lang="de-DE" altLang="de-DE" sz="1600" b="0" dirty="0" smtClean="0">
                <a:solidFill>
                  <a:schemeClr val="tx2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Gleichgewichtsprinzip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: Marktpreise passen sich so lange an, bis die nachgefragte Menge gleich der angebotenen Menge ist. 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6005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37636" y="1102233"/>
            <a:ext cx="8695857" cy="306437"/>
          </a:xfrm>
        </p:spPr>
        <p:txBody>
          <a:bodyPr/>
          <a:lstStyle/>
          <a:p>
            <a:r>
              <a:rPr lang="de-DE" altLang="de-DE" dirty="0" smtClean="0">
                <a:ea typeface="ＭＳ Ｐゴシック" pitchFamily="-84" charset="-128"/>
              </a:rPr>
              <a:t>Modellierung der Wohnungsnachfrage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791731"/>
            <a:ext cx="8697417" cy="4409046"/>
          </a:xfrm>
        </p:spPr>
        <p:txBody>
          <a:bodyPr/>
          <a:lstStyle/>
          <a:p>
            <a:r>
              <a:rPr lang="de-DE" altLang="de-DE" sz="1600" b="0" dirty="0" smtClean="0">
                <a:solidFill>
                  <a:schemeClr val="tx2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Nachfrage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: Angenommen die höchste Miete, die jemand für eine nahe gelegene Wohnung zu zahlen bereit ist, sei $500/Monat.  Dann gilt		</a:t>
            </a:r>
          </a:p>
          <a:p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	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p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 = $500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  <a:sym typeface="Symbol" pitchFamily="18" charset="2"/>
              </a:rPr>
              <a:t>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 </a:t>
            </a:r>
            <a:r>
              <a:rPr lang="de-DE" altLang="de-DE" sz="1600" b="0" cap="none" dirty="0" err="1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q</a:t>
            </a:r>
            <a:r>
              <a:rPr lang="de-DE" altLang="de-DE" sz="1600" b="0" baseline="30000" dirty="0" err="1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D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 = 1.</a:t>
            </a:r>
          </a:p>
          <a:p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Angenommen der Preis muss auf $490 fallen, bis eine 2. Person eine Wohnung mietet. Dann gilt   				</a:t>
            </a:r>
          </a:p>
          <a:p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	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p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 = $490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  <a:sym typeface="Symbol" pitchFamily="18" charset="2"/>
              </a:rPr>
              <a:t>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 </a:t>
            </a:r>
            <a:r>
              <a:rPr lang="de-DE" altLang="de-DE" sz="1600" b="0" cap="none" dirty="0" err="1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q</a:t>
            </a:r>
            <a:r>
              <a:rPr lang="de-DE" altLang="de-DE" sz="1600" b="0" baseline="30000" dirty="0" err="1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D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 = 2.</a:t>
            </a:r>
          </a:p>
          <a:p>
            <a:pPr lvl="0"/>
            <a:r>
              <a:rPr lang="de-DE" altLang="de-DE" sz="1600" b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Je niedriger die Miete, </a:t>
            </a:r>
            <a:r>
              <a:rPr lang="de-DE" altLang="de-DE" sz="1600" b="0" cap="none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p</a:t>
            </a:r>
            <a:r>
              <a:rPr lang="de-DE" altLang="de-DE" sz="1600" b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, </a:t>
            </a:r>
            <a:r>
              <a:rPr lang="de-DE" altLang="de-DE" sz="1600" b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umso größer ist die nachgefragte Anzahl an nahe gelegenen Wohnungen</a:t>
            </a:r>
            <a:br>
              <a:rPr lang="de-DE" altLang="de-DE" sz="1600" b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</a:br>
            <a:r>
              <a:rPr lang="de-DE" altLang="de-DE" sz="1600" b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		</a:t>
            </a:r>
            <a:r>
              <a:rPr lang="de-DE" altLang="de-DE" sz="1600" b="0" cap="none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p </a:t>
            </a:r>
            <a:r>
              <a:rPr lang="de-DE" altLang="de-DE" sz="1600" b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  <a:sym typeface="Symbol" pitchFamily="18" charset="2"/>
              </a:rPr>
              <a:t> </a:t>
            </a:r>
            <a:r>
              <a:rPr lang="de-DE" altLang="de-DE" sz="1600" b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  <a:sym typeface="Symbol" pitchFamily="18" charset="2"/>
              </a:rPr>
              <a:t> </a:t>
            </a:r>
            <a:r>
              <a:rPr lang="de-DE" altLang="de-DE" sz="1600" b="0" cap="none" dirty="0" err="1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  <a:sym typeface="Symbol" pitchFamily="18" charset="2"/>
              </a:rPr>
              <a:t>q</a:t>
            </a:r>
            <a:r>
              <a:rPr lang="de-DE" altLang="de-DE" sz="1600" b="0" baseline="30000" dirty="0" err="1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  <a:sym typeface="Symbol" pitchFamily="18" charset="2"/>
              </a:rPr>
              <a:t>D</a:t>
            </a:r>
            <a:r>
              <a:rPr lang="de-DE" altLang="de-DE" sz="1600" b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lang="de-DE" altLang="de-DE" sz="1600" b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  <a:sym typeface="Symbol" pitchFamily="18" charset="2"/>
              </a:rPr>
              <a:t>.</a:t>
            </a:r>
            <a:endParaRPr lang="de-DE" altLang="de-DE" sz="1600" b="0" dirty="0">
              <a:solidFill>
                <a:srgbClr val="000000"/>
              </a:solidFill>
              <a:latin typeface="Arial" panose="020B0604020202020204" pitchFamily="34" charset="0"/>
              <a:ea typeface="ＭＳ Ｐゴシック" pitchFamily="-84" charset="-128"/>
              <a:cs typeface="Arial" panose="020B0604020202020204" pitchFamily="34" charset="0"/>
            </a:endParaRPr>
          </a:p>
          <a:p>
            <a:pPr lvl="0"/>
            <a:r>
              <a:rPr lang="de-DE" altLang="de-DE" sz="1600" b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Die grafische Darstellung der nachgefragten Menge in Relation zum Preis ist die Nachfragekurve nach nahe gelegenen Wohnungen. 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8402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>
                <a:ea typeface="ＭＳ Ｐゴシック" pitchFamily="-84" charset="-128"/>
              </a:rPr>
              <a:t>Marktnachfragekurve nach Wohnungen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6" name="Line 3"/>
          <p:cNvSpPr>
            <a:spLocks noGrp="1" noChangeShapeType="1"/>
          </p:cNvSpPr>
          <p:nvPr>
            <p:ph idx="1"/>
          </p:nvPr>
        </p:nvSpPr>
        <p:spPr bwMode="auto">
          <a:xfrm>
            <a:off x="1436914" y="2173288"/>
            <a:ext cx="87086" cy="32590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524000" y="5410200"/>
            <a:ext cx="4267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8" name="Freeform 11"/>
          <p:cNvSpPr>
            <a:spLocks/>
          </p:cNvSpPr>
          <p:nvPr/>
        </p:nvSpPr>
        <p:spPr bwMode="auto">
          <a:xfrm>
            <a:off x="1894114" y="2797628"/>
            <a:ext cx="3363686" cy="2460171"/>
          </a:xfrm>
          <a:custGeom>
            <a:avLst/>
            <a:gdLst>
              <a:gd name="T0" fmla="*/ 0 w 2208"/>
              <a:gd name="T1" fmla="*/ 0 h 1728"/>
              <a:gd name="T2" fmla="*/ 2147483647 w 2208"/>
              <a:gd name="T3" fmla="*/ 2147483647 h 1728"/>
              <a:gd name="T4" fmla="*/ 2147483647 w 2208"/>
              <a:gd name="T5" fmla="*/ 2147483647 h 1728"/>
              <a:gd name="T6" fmla="*/ 2147483647 w 2208"/>
              <a:gd name="T7" fmla="*/ 2147483647 h 1728"/>
              <a:gd name="T8" fmla="*/ 0 60000 65536"/>
              <a:gd name="T9" fmla="*/ 0 60000 65536"/>
              <a:gd name="T10" fmla="*/ 0 60000 65536"/>
              <a:gd name="T11" fmla="*/ 0 60000 65536"/>
              <a:gd name="T12" fmla="*/ 0 w 2208"/>
              <a:gd name="T13" fmla="*/ 0 h 1728"/>
              <a:gd name="T14" fmla="*/ 2208 w 2208"/>
              <a:gd name="T15" fmla="*/ 1728 h 17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08" h="1728">
                <a:moveTo>
                  <a:pt x="0" y="0"/>
                </a:moveTo>
                <a:cubicBezTo>
                  <a:pt x="128" y="400"/>
                  <a:pt x="256" y="800"/>
                  <a:pt x="480" y="1056"/>
                </a:cubicBezTo>
                <a:cubicBezTo>
                  <a:pt x="704" y="1312"/>
                  <a:pt x="1056" y="1424"/>
                  <a:pt x="1344" y="1536"/>
                </a:cubicBezTo>
                <a:cubicBezTo>
                  <a:pt x="1632" y="1648"/>
                  <a:pt x="1920" y="1688"/>
                  <a:pt x="2208" y="1728"/>
                </a:cubicBezTo>
              </a:path>
            </a:pathLst>
          </a:custGeom>
          <a:noFill/>
          <a:ln w="31750">
            <a:solidFill>
              <a:schemeClr val="tx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5791200" y="5432363"/>
            <a:ext cx="4619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dirty="0"/>
              <a:t>Q</a:t>
            </a:r>
            <a:r>
              <a:rPr lang="en-US" altLang="de-DE" baseline="30000" dirty="0"/>
              <a:t>D</a:t>
            </a:r>
            <a:endParaRPr lang="de-DE" dirty="0"/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066799" y="2043498"/>
            <a:ext cx="27214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-8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800" b="0" dirty="0">
                <a:latin typeface="+mn-lt"/>
              </a:rPr>
              <a:t>p</a:t>
            </a:r>
          </a:p>
        </p:txBody>
      </p:sp>
    </p:spTree>
    <p:extLst>
      <p:ext uri="{BB962C8B-B14F-4D97-AF65-F5344CB8AC3E}">
        <p14:creationId xmlns:p14="http://schemas.microsoft.com/office/powerpoint/2010/main" val="200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>
                <a:ea typeface="ＭＳ Ｐゴシック" pitchFamily="-84" charset="-128"/>
              </a:rPr>
              <a:t>Modellierung des Wohnungsangebots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altLang="de-DE" dirty="0" smtClean="0">
              <a:solidFill>
                <a:schemeClr val="tx2"/>
              </a:solidFill>
              <a:ea typeface="ＭＳ Ｐゴシック" pitchFamily="-84" charset="-128"/>
            </a:endParaRPr>
          </a:p>
          <a:p>
            <a:r>
              <a:rPr lang="de-DE" altLang="de-DE" sz="1800" b="0" dirty="0" smtClean="0">
                <a:solidFill>
                  <a:schemeClr val="tx2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Angebot: </a:t>
            </a:r>
          </a:p>
          <a:p>
            <a:r>
              <a:rPr lang="de-DE" altLang="de-DE" sz="1800" b="0" dirty="0" smtClean="0">
                <a:solidFill>
                  <a:schemeClr val="tx2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Der Bau zusätzlicher nahe gelegener Wohnungen benötigt Zeit. </a:t>
            </a:r>
          </a:p>
          <a:p>
            <a:r>
              <a:rPr lang="de-DE" altLang="de-DE" sz="1800" b="0" dirty="0" smtClean="0">
                <a:solidFill>
                  <a:schemeClr val="tx2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daher ist kurzfristig die verfügbare Menge fix vorgegeben (zum Beispiel mit 100).</a:t>
            </a:r>
            <a:endParaRPr lang="de-DE" altLang="de-DE" sz="1800" b="0" dirty="0" smtClean="0">
              <a:latin typeface="Arial" panose="020B0604020202020204" pitchFamily="34" charset="0"/>
              <a:ea typeface="ＭＳ Ｐゴシック" pitchFamily="-84" charset="-128"/>
              <a:cs typeface="Arial" panose="020B0604020202020204" pitchFamily="34" charset="0"/>
            </a:endParaRPr>
          </a:p>
          <a:p>
            <a:endParaRPr 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803417" y="6513375"/>
            <a:ext cx="8595268" cy="186679"/>
          </a:xfrm>
        </p:spPr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66015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7063" y="1497649"/>
            <a:ext cx="8695857" cy="919762"/>
          </a:xfrm>
        </p:spPr>
        <p:txBody>
          <a:bodyPr/>
          <a:lstStyle/>
          <a:p>
            <a:r>
              <a:rPr lang="de-DE" altLang="de-DE" dirty="0" smtClean="0">
                <a:ea typeface="ＭＳ Ｐゴシック" pitchFamily="-84" charset="-128"/>
              </a:rPr>
              <a:t>Marktangebotskurve für Wohnungen </a:t>
            </a:r>
            <a:br>
              <a:rPr lang="de-DE" altLang="de-DE" dirty="0" smtClean="0">
                <a:ea typeface="ＭＳ Ｐゴシック" pitchFamily="-84" charset="-128"/>
              </a:rPr>
            </a:br>
            <a:r>
              <a:rPr lang="de-DE" altLang="de-DE" dirty="0" smtClean="0">
                <a:ea typeface="ＭＳ Ｐゴシック" pitchFamily="-84" charset="-128"/>
              </a:rPr>
              <a:t/>
            </a:r>
            <a:br>
              <a:rPr lang="de-DE" altLang="de-DE" dirty="0" smtClean="0">
                <a:ea typeface="ＭＳ Ｐゴシック" pitchFamily="-84" charset="-128"/>
              </a:rPr>
            </a:br>
            <a:r>
              <a:rPr lang="de-DE" altLang="de-DE" sz="1600" b="0" dirty="0" smtClean="0">
                <a:solidFill>
                  <a:schemeClr val="tx2"/>
                </a:solidFill>
                <a:ea typeface="ＭＳ Ｐゴシック" pitchFamily="-84" charset="-128"/>
              </a:rPr>
              <a:t>kurzfristig ist </a:t>
            </a:r>
            <a:r>
              <a:rPr lang="de-DE" altLang="de-DE" sz="1600" b="0" dirty="0">
                <a:solidFill>
                  <a:schemeClr val="tx2"/>
                </a:solidFill>
                <a:ea typeface="ＭＳ Ｐゴシック" pitchFamily="-84" charset="-128"/>
              </a:rPr>
              <a:t>die verfügbare Menge fix vorgegeben (</a:t>
            </a:r>
            <a:r>
              <a:rPr lang="de-DE" altLang="de-DE" sz="1600" b="0" dirty="0" smtClean="0">
                <a:solidFill>
                  <a:schemeClr val="tx2"/>
                </a:solidFill>
                <a:ea typeface="ＭＳ Ｐゴシック" pitchFamily="-84" charset="-128"/>
              </a:rPr>
              <a:t>z. B. </a:t>
            </a:r>
            <a:r>
              <a:rPr lang="de-DE" altLang="de-DE" sz="1600" b="0" dirty="0">
                <a:solidFill>
                  <a:schemeClr val="tx2"/>
                </a:solidFill>
                <a:ea typeface="ＭＳ Ｐゴシック" pitchFamily="-84" charset="-128"/>
              </a:rPr>
              <a:t>mit 100).</a:t>
            </a:r>
            <a:r>
              <a:rPr lang="de-DE" altLang="de-DE" dirty="0">
                <a:ea typeface="ＭＳ Ｐゴシック" pitchFamily="-84" charset="-128"/>
              </a:rPr>
              <a:t/>
            </a:r>
            <a:br>
              <a:rPr lang="de-DE" altLang="de-DE" dirty="0">
                <a:ea typeface="ＭＳ Ｐゴシック" pitchFamily="-84" charset="-128"/>
              </a:rPr>
            </a:b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6" name="Line 3"/>
          <p:cNvSpPr>
            <a:spLocks noGrp="1" noChangeShapeType="1"/>
          </p:cNvSpPr>
          <p:nvPr>
            <p:ph idx="1"/>
          </p:nvPr>
        </p:nvSpPr>
        <p:spPr bwMode="auto">
          <a:xfrm>
            <a:off x="2013857" y="2417411"/>
            <a:ext cx="0" cy="2927476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2013857" y="5344887"/>
            <a:ext cx="4125686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1482816" y="2232745"/>
            <a:ext cx="3097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endParaRPr lang="en-US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5921374" y="5432364"/>
            <a:ext cx="4010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r>
              <a:rPr lang="en-US" altLang="de-DE" sz="1600" b="1" baseline="30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3545785" y="5519448"/>
            <a:ext cx="5261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Line 5"/>
          <p:cNvSpPr>
            <a:spLocks noChangeShapeType="1"/>
          </p:cNvSpPr>
          <p:nvPr/>
        </p:nvSpPr>
        <p:spPr bwMode="auto">
          <a:xfrm flipH="1" flipV="1">
            <a:off x="3710498" y="2417411"/>
            <a:ext cx="23300" cy="2927476"/>
          </a:xfrm>
          <a:prstGeom prst="line">
            <a:avLst/>
          </a:prstGeom>
          <a:noFill/>
          <a:ln w="31750">
            <a:solidFill>
              <a:srgbClr val="FF00FF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7379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5_deGruyter_ppt_screen_template_Arial">
  <a:themeElements>
    <a:clrScheme name="deGruyter-2015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B7AD47"/>
      </a:accent1>
      <a:accent2>
        <a:srgbClr val="3F4C6C"/>
      </a:accent2>
      <a:accent3>
        <a:srgbClr val="6C97AE"/>
      </a:accent3>
      <a:accent4>
        <a:srgbClr val="8B5261"/>
      </a:accent4>
      <a:accent5>
        <a:srgbClr val="BDBEBE"/>
      </a:accent5>
      <a:accent6>
        <a:srgbClr val="EB8667"/>
      </a:accent6>
      <a:hlink>
        <a:srgbClr val="595959"/>
      </a:hlink>
      <a:folHlink>
        <a:srgbClr val="3F3F3F"/>
      </a:folHlink>
    </a:clrScheme>
    <a:fontScheme name="DeGruyter_Pitch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Rauchglas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>
          <a:defRPr sz="12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DeGruyter_Arial" id="{5316AAEB-0FEC-47CB-B364-E3BD361AD818}" vid="{CA220D4E-E32A-42AD-9495-625EF72F7ED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1121</Words>
  <Application>Microsoft Office PowerPoint</Application>
  <PresentationFormat>A4-Papier (210x297 mm)</PresentationFormat>
  <Paragraphs>231</Paragraphs>
  <Slides>27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27</vt:i4>
      </vt:variant>
    </vt:vector>
  </HeadingPairs>
  <TitlesOfParts>
    <vt:vector size="33" baseType="lpstr">
      <vt:lpstr>Symbol</vt:lpstr>
      <vt:lpstr>Arial</vt:lpstr>
      <vt:lpstr>Wingdings 3</vt:lpstr>
      <vt:lpstr>ＭＳ Ｐゴシック</vt:lpstr>
      <vt:lpstr>Times New Roman</vt:lpstr>
      <vt:lpstr>2015_deGruyter_ppt_screen_template_Arial</vt:lpstr>
      <vt:lpstr>Grundzüge der Mikroökonomik 9.A.</vt:lpstr>
      <vt:lpstr>1. Kapitel    </vt:lpstr>
      <vt:lpstr>Ökonomische Modelle</vt:lpstr>
      <vt:lpstr>Modellierung des Wohnungsmarkts</vt:lpstr>
      <vt:lpstr>Ökonomische Modellbildung: Grundprinzipien</vt:lpstr>
      <vt:lpstr>Modellierung der Wohnungsnachfrage</vt:lpstr>
      <vt:lpstr>Marktnachfragekurve nach Wohnungen</vt:lpstr>
      <vt:lpstr>Modellierung des Wohnungsangebots</vt:lpstr>
      <vt:lpstr>Marktangebotskurve für Wohnungen   kurzfristig ist die verfügbare Menge fix vorgegeben (z. B. mit 100). </vt:lpstr>
      <vt:lpstr>Marktgleichgewicht bei Wettbewerb</vt:lpstr>
      <vt:lpstr>Wettbewerbsgleichgewicht</vt:lpstr>
      <vt:lpstr>Marktgleichgewicht bei Wettbewerb, endogene und exogene variablen</vt:lpstr>
      <vt:lpstr>Marktgleichgewicht und komparative statik </vt:lpstr>
      <vt:lpstr>Marktgleichgewicht</vt:lpstr>
      <vt:lpstr>Besteuerung der Vermieter</vt:lpstr>
      <vt:lpstr>Analyse der Besteuerung</vt:lpstr>
      <vt:lpstr>Unvollkommene Wettbewerbsmärkte</vt:lpstr>
      <vt:lpstr>Marktgleichgewicht beim Monopol</vt:lpstr>
      <vt:lpstr>Perfekt Diskriminierender Monopolist: Marktgleichgewicht</vt:lpstr>
      <vt:lpstr>Marktgleichgewicht - Mietenkontrolle</vt:lpstr>
      <vt:lpstr>Kriterium zur beurteilung unterschiedlicher marktlösungen: Pareto-Effizienz </vt:lpstr>
      <vt:lpstr>Pareto-Effizienz vs. Pareto-Ineffizienz </vt:lpstr>
      <vt:lpstr>Wettbewerb und Pareto-Effizienz </vt:lpstr>
      <vt:lpstr>Diskriminierender Monopolist und Pareto-Effizienz </vt:lpstr>
      <vt:lpstr>Monopol und Pareto-Effizienz </vt:lpstr>
      <vt:lpstr>Mietenkontrolle und Pareto-Effizienz</vt:lpstr>
      <vt:lpstr>Kniffligere Fragen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>Arial</dc:subject>
  <dc:creator/>
  <cp:keywords>Pitchbook</cp:keywords>
  <cp:lastModifiedBy/>
  <cp:revision>1</cp:revision>
  <dcterms:created xsi:type="dcterms:W3CDTF">2015-03-16T08:37:03Z</dcterms:created>
  <dcterms:modified xsi:type="dcterms:W3CDTF">2016-08-16T14:00:06Z</dcterms:modified>
</cp:coreProperties>
</file>