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</p:sldMasterIdLst>
  <p:notesMasterIdLst>
    <p:notesMasterId r:id="rId31"/>
  </p:notesMasterIdLst>
  <p:sldIdLst>
    <p:sldId id="347" r:id="rId2"/>
    <p:sldId id="369" r:id="rId3"/>
    <p:sldId id="370" r:id="rId4"/>
    <p:sldId id="372" r:id="rId5"/>
    <p:sldId id="373" r:id="rId6"/>
    <p:sldId id="374" r:id="rId7"/>
    <p:sldId id="377" r:id="rId8"/>
    <p:sldId id="379" r:id="rId9"/>
    <p:sldId id="380" r:id="rId10"/>
    <p:sldId id="381" r:id="rId11"/>
    <p:sldId id="383" r:id="rId12"/>
    <p:sldId id="384" r:id="rId13"/>
    <p:sldId id="385" r:id="rId14"/>
    <p:sldId id="387" r:id="rId15"/>
    <p:sldId id="389" r:id="rId16"/>
    <p:sldId id="390" r:id="rId17"/>
    <p:sldId id="391" r:id="rId18"/>
    <p:sldId id="393" r:id="rId19"/>
    <p:sldId id="394" r:id="rId20"/>
    <p:sldId id="395" r:id="rId21"/>
    <p:sldId id="397" r:id="rId22"/>
    <p:sldId id="398" r:id="rId23"/>
    <p:sldId id="399" r:id="rId24"/>
    <p:sldId id="392" r:id="rId25"/>
    <p:sldId id="400" r:id="rId26"/>
    <p:sldId id="405" r:id="rId27"/>
    <p:sldId id="401" r:id="rId28"/>
    <p:sldId id="404" r:id="rId29"/>
    <p:sldId id="403" r:id="rId30"/>
  </p:sldIdLst>
  <p:sldSz cx="9906000" cy="6858000" type="A4"/>
  <p:notesSz cx="7099300" cy="10234613"/>
  <p:embeddedFontLst>
    <p:embeddedFont>
      <p:font typeface="Wingdings 3" panose="05040102010807070707" pitchFamily="18" charset="2"/>
      <p:regular r:id="rId32"/>
    </p:embeddedFont>
    <p:embeddedFont>
      <p:font typeface="ＭＳ Ｐゴシック" panose="020B0600070205080204" pitchFamily="34" charset="-128"/>
      <p:regular r:id="rId33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BEBE"/>
    <a:srgbClr val="3F4C6C"/>
    <a:srgbClr val="6C97AE"/>
    <a:srgbClr val="8B5261"/>
    <a:srgbClr val="B7AD47"/>
    <a:srgbClr val="EB8667"/>
    <a:srgbClr val="97BE0D"/>
    <a:srgbClr val="0FBE0D"/>
    <a:srgbClr val="009AB1"/>
    <a:srgbClr val="004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95366" autoAdjust="0"/>
  </p:normalViewPr>
  <p:slideViewPr>
    <p:cSldViewPr snapToGrid="0">
      <p:cViewPr varScale="1">
        <p:scale>
          <a:sx n="126" d="100"/>
          <a:sy n="126" d="100"/>
        </p:scale>
        <p:origin x="1008" y="132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78" y="5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40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16/08/2016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C0406-3497-479F-B28E-9B42F29634E8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1206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8" name="Datumsplatzhalter 3"/>
          <p:cNvSpPr>
            <a:spLocks noGrp="1"/>
          </p:cNvSpPr>
          <p:nvPr>
            <p:ph type="dt" sz="half" idx="2"/>
          </p:nvPr>
        </p:nvSpPr>
        <p:spPr>
          <a:xfrm>
            <a:off x="781645" y="6567804"/>
            <a:ext cx="1075523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1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934765" y="6567805"/>
            <a:ext cx="754429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t="176" r="908" b="44535"/>
          <a:stretch/>
        </p:blipFill>
        <p:spPr>
          <a:xfrm>
            <a:off x="0" y="-16191"/>
            <a:ext cx="9936956" cy="6874192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6" name="Grafik 5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" t="176" r="908" b="44535"/>
          <a:stretch/>
        </p:blipFill>
        <p:spPr>
          <a:xfrm>
            <a:off x="0" y="-16191"/>
            <a:ext cx="9936956" cy="687419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8963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0" userDrawn="1">
          <p15:clr>
            <a:srgbClr val="FBAE40"/>
          </p15:clr>
        </p15:guide>
        <p15:guide id="1" pos="7680" userDrawn="1">
          <p15:clr>
            <a:srgbClr val="FBAE40"/>
          </p15:clr>
        </p15:guide>
        <p15:guide id="2" pos="186" userDrawn="1">
          <p15:clr>
            <a:srgbClr val="FBAE40"/>
          </p15:clr>
        </p15:guide>
        <p15:guide id="3" pos="34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4" b="23874"/>
          <a:stretch/>
        </p:blipFill>
        <p:spPr>
          <a:xfrm>
            <a:off x="-8488" y="-29497"/>
            <a:ext cx="9931732" cy="690926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4" b="23874"/>
          <a:stretch/>
        </p:blipFill>
        <p:spPr>
          <a:xfrm>
            <a:off x="-8488" y="-29497"/>
            <a:ext cx="9931732" cy="690926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9797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4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0" b="32425"/>
          <a:stretch/>
        </p:blipFill>
        <p:spPr>
          <a:xfrm>
            <a:off x="0" y="-14749"/>
            <a:ext cx="9906000" cy="6872749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0" b="32425"/>
          <a:stretch/>
        </p:blipFill>
        <p:spPr>
          <a:xfrm>
            <a:off x="0" y="-14749"/>
            <a:ext cx="9906000" cy="687274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5446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7" b="23"/>
          <a:stretch/>
        </p:blipFill>
        <p:spPr>
          <a:xfrm>
            <a:off x="-494082" y="-29497"/>
            <a:ext cx="10400082" cy="688749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7" b="23"/>
          <a:stretch/>
        </p:blipFill>
        <p:spPr>
          <a:xfrm>
            <a:off x="-494082" y="-29497"/>
            <a:ext cx="10400082" cy="688749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196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0" orient="horz" userDrawn="1">
          <p15:clr>
            <a:srgbClr val="FBAE40"/>
          </p15:clr>
        </p15:guide>
        <p15:guide id="3" orient="horz" pos="431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18"/>
          <a:stretch/>
        </p:blipFill>
        <p:spPr>
          <a:xfrm>
            <a:off x="-15478" y="0"/>
            <a:ext cx="9921478" cy="690224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18"/>
          <a:stretch/>
        </p:blipFill>
        <p:spPr>
          <a:xfrm>
            <a:off x="-15478" y="0"/>
            <a:ext cx="9921478" cy="690224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9710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47">
          <p15:clr>
            <a:srgbClr val="FBAE40"/>
          </p15:clr>
        </p15:guide>
        <p15:guide id="0" orient="horz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25" r="721" b="7069"/>
          <a:stretch/>
        </p:blipFill>
        <p:spPr>
          <a:xfrm>
            <a:off x="0" y="0"/>
            <a:ext cx="9945943" cy="6872748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25" r="721" b="7069"/>
          <a:stretch/>
        </p:blipFill>
        <p:spPr>
          <a:xfrm>
            <a:off x="0" y="0"/>
            <a:ext cx="9945943" cy="687274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187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" t="36133" r="15623" b="-20794"/>
          <a:stretch/>
        </p:blipFill>
        <p:spPr>
          <a:xfrm>
            <a:off x="-47933" y="-14748"/>
            <a:ext cx="9969911" cy="917349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" t="36133" r="15623" b="-20794"/>
          <a:stretch/>
        </p:blipFill>
        <p:spPr>
          <a:xfrm>
            <a:off x="-47933" y="-14748"/>
            <a:ext cx="9969911" cy="917349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2476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6" b="10792"/>
          <a:stretch/>
        </p:blipFill>
        <p:spPr>
          <a:xfrm>
            <a:off x="-8931" y="-29497"/>
            <a:ext cx="9944154" cy="688749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6" b="10792"/>
          <a:stretch/>
        </p:blipFill>
        <p:spPr>
          <a:xfrm>
            <a:off x="-8931" y="-29497"/>
            <a:ext cx="9944154" cy="688749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465" r="28435"/>
          <a:stretch/>
        </p:blipFill>
        <p:spPr>
          <a:xfrm>
            <a:off x="-15478" y="1407323"/>
            <a:ext cx="9936956" cy="551293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64129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47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16" y="1589"/>
            <a:ext cx="9939967" cy="6858000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16" y="1589"/>
            <a:ext cx="9939967" cy="6858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518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" t="7988" r="8083" b="17571"/>
          <a:stretch/>
        </p:blipFill>
        <p:spPr>
          <a:xfrm>
            <a:off x="1" y="1"/>
            <a:ext cx="9945943" cy="6872749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8" name="Grafik 7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" t="7988" r="8083" b="17571"/>
          <a:stretch/>
        </p:blipFill>
        <p:spPr>
          <a:xfrm>
            <a:off x="1" y="1"/>
            <a:ext cx="9945943" cy="687274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 rotWithShape="1">
          <a:blip r:embed="rId3" cstate="print"/>
          <a:srcRect l="39517" r="28483"/>
          <a:stretch/>
        </p:blipFill>
        <p:spPr>
          <a:xfrm>
            <a:off x="0" y="1405099"/>
            <a:ext cx="9906000" cy="5512932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91950" y="0"/>
            <a:ext cx="409500" cy="11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7944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w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-1943"/>
            <a:ext cx="9924120" cy="6898044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943"/>
            <a:ext cx="9924120" cy="6898044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354" y="822458"/>
            <a:ext cx="8760112" cy="460810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27354" y="822458"/>
            <a:ext cx="8760112" cy="460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7881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/>
          <a:srcRect t="9297" b="9429"/>
          <a:stretch/>
        </p:blipFill>
        <p:spPr>
          <a:xfrm>
            <a:off x="1" y="-38100"/>
            <a:ext cx="9924120" cy="69342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 rotWithShape="1">
          <a:blip r:embed="rId2" cstate="print"/>
          <a:srcRect t="9297" b="9429"/>
          <a:stretch/>
        </p:blipFill>
        <p:spPr>
          <a:xfrm>
            <a:off x="1" y="-38100"/>
            <a:ext cx="9924120" cy="69342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950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1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10"/>
          </p:nvPr>
        </p:nvSpPr>
        <p:spPr>
          <a:xfrm>
            <a:off x="781645" y="6567803"/>
            <a:ext cx="8595268" cy="186679"/>
          </a:xfrm>
        </p:spPr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81645" y="6567804"/>
            <a:ext cx="1075523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934765" y="6567805"/>
            <a:ext cx="754429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28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2. Kapitel</a:t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ea typeface="ＭＳ Ｐゴシック" pitchFamily="-84" charset="-128"/>
            </a:endParaRPr>
          </a:p>
          <a:p>
            <a:r>
              <a:rPr lang="de-DE" altLang="de-DE" sz="1600" dirty="0" err="1" smtClean="0">
                <a:ea typeface="ＭＳ Ｐゴシック" pitchFamily="-84" charset="-128"/>
              </a:rPr>
              <a:t>budgetbeschränkung</a:t>
            </a:r>
            <a:endParaRPr lang="de-DE" altLang="de-DE" sz="1600" dirty="0" smtClean="0">
              <a:ea typeface="ＭＳ Ｐゴシック" pitchFamily="-84" charset="-128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955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322285"/>
            <a:ext cx="8695857" cy="497205"/>
          </a:xfrm>
        </p:spPr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Budgetbeschränkung – Einkommensänderungen und Konsumentenwohl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Arial" panose="020B0604020202020204" pitchFamily="34" charset="0"/>
              </a:rPr>
              <a:t/>
            </a:r>
            <a:br>
              <a:rPr lang="de-DE" altLang="de-DE" dirty="0">
                <a:ea typeface="ＭＳ Ｐゴシック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Einkommenserhöhungen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verschieben die Budgetbeschränkung parallel nach außen, sie erhöhen dadurch das Budget und die Wahlmöglichkeiten.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Einkommenssenkungen verschieben die Budgetbeschränkung parallel nach innen, sie reduzieren dadurch das Budget und die Wahlmöglichkeiten.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 keine Wahlmöglichkeit verloren geht und zusätzliche hinzukommen, kann eine Einkommenserhöhung den Konsumenten nicht schlechter stellen.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Eine Einkommenssenkung kann (in der Regel wird) den Konsumenten schlechter stellen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endParaRPr lang="de-DE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889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Wie ändern sich Budget und Budgetbeschränkung</a:t>
            </a:r>
            <a:r>
              <a:rPr lang="en-US" altLang="de-DE" dirty="0">
                <a:ea typeface="ＭＳ Ｐゴシック"/>
                <a:cs typeface="ＭＳ Ｐゴシック"/>
              </a:rPr>
              <a:t>, </a:t>
            </a:r>
            <a:r>
              <a:rPr lang="de-DE" altLang="de-DE" dirty="0">
                <a:ea typeface="ＭＳ Ｐゴシック"/>
                <a:cs typeface="ＭＳ Ｐゴシック"/>
              </a:rPr>
              <a:t>wenn</a:t>
            </a:r>
            <a:r>
              <a:rPr lang="en-US" altLang="de-DE" dirty="0">
                <a:ea typeface="ＭＳ Ｐゴシック"/>
                <a:cs typeface="ＭＳ Ｐゴシック"/>
              </a:rPr>
              <a:t> </a:t>
            </a:r>
            <a:r>
              <a:rPr lang="en-US" altLang="de-DE" cap="none" dirty="0" smtClean="0">
                <a:ea typeface="ＭＳ Ｐゴシック"/>
                <a:cs typeface="ＭＳ Ｐゴシック"/>
              </a:rPr>
              <a:t>p</a:t>
            </a:r>
            <a:r>
              <a:rPr lang="en-US" altLang="de-DE" cap="none" baseline="-25000" dirty="0" smtClean="0">
                <a:ea typeface="ＭＳ Ｐゴシック"/>
                <a:cs typeface="ＭＳ Ｐゴシック"/>
              </a:rPr>
              <a:t>1</a:t>
            </a:r>
            <a:r>
              <a:rPr lang="en-US" altLang="de-DE" i="1" cap="none" dirty="0" smtClean="0">
                <a:ea typeface="ＭＳ Ｐゴシック"/>
                <a:cs typeface="ＭＳ Ｐゴシック"/>
              </a:rPr>
              <a:t> </a:t>
            </a:r>
            <a:r>
              <a:rPr lang="en-US" altLang="de-DE" dirty="0" smtClean="0">
                <a:ea typeface="ＭＳ Ｐゴシック"/>
                <a:cs typeface="ＭＳ Ｐゴシック"/>
              </a:rPr>
              <a:t>von </a:t>
            </a:r>
            <a:r>
              <a:rPr lang="en-US" altLang="de-DE" cap="none" dirty="0" smtClean="0">
                <a:ea typeface="ＭＳ Ｐゴシック"/>
                <a:cs typeface="ＭＳ Ｐゴシック"/>
              </a:rPr>
              <a:t>p</a:t>
            </a:r>
            <a:r>
              <a:rPr lang="en-US" altLang="de-DE" cap="none" baseline="-25000" dirty="0" smtClean="0">
                <a:ea typeface="ＭＳ Ｐゴシック"/>
                <a:cs typeface="ＭＳ Ｐゴシック"/>
              </a:rPr>
              <a:t>1</a:t>
            </a:r>
            <a:r>
              <a:rPr lang="ja-JP" altLang="en-US" cap="none" dirty="0" smtClean="0">
                <a:ea typeface="ＭＳ Ｐゴシック"/>
                <a:cs typeface="ＭＳ Ｐゴシック"/>
              </a:rPr>
              <a:t>’</a:t>
            </a:r>
            <a:r>
              <a:rPr lang="en-US" altLang="ja-JP" dirty="0" smtClean="0">
                <a:ea typeface="ＭＳ Ｐゴシック"/>
                <a:cs typeface="ＭＳ Ｐゴシック"/>
              </a:rPr>
              <a:t> </a:t>
            </a:r>
            <a:r>
              <a:rPr lang="en-US" altLang="ja-JP" dirty="0">
                <a:ea typeface="ＭＳ Ｐゴシック"/>
                <a:cs typeface="ＭＳ Ｐゴシック"/>
              </a:rPr>
              <a:t>auf </a:t>
            </a:r>
            <a:r>
              <a:rPr lang="en-US" altLang="ja-JP" cap="none" dirty="0" smtClean="0">
                <a:ea typeface="ＭＳ Ｐゴシック"/>
                <a:cs typeface="ＭＳ Ｐゴシック"/>
              </a:rPr>
              <a:t>p</a:t>
            </a:r>
            <a:r>
              <a:rPr lang="en-US" altLang="ja-JP" cap="none" baseline="-25000" dirty="0" smtClean="0">
                <a:ea typeface="ＭＳ Ｐゴシック"/>
                <a:cs typeface="ＭＳ Ｐゴシック"/>
              </a:rPr>
              <a:t>1</a:t>
            </a:r>
            <a:r>
              <a:rPr lang="ja-JP" altLang="en-US" cap="none" dirty="0" smtClean="0">
                <a:ea typeface="ＭＳ Ｐゴシック"/>
                <a:cs typeface="ＭＳ Ｐゴシック"/>
              </a:rPr>
              <a:t>”</a:t>
            </a:r>
            <a:r>
              <a:rPr lang="ja-JP" altLang="en-US" dirty="0" smtClean="0">
                <a:ea typeface="ＭＳ Ｐゴシック"/>
                <a:cs typeface="ＭＳ Ｐゴシック"/>
              </a:rPr>
              <a:t> </a:t>
            </a:r>
            <a:r>
              <a:rPr lang="de-AT" altLang="ja-JP" dirty="0">
                <a:ea typeface="ＭＳ Ｐゴシック"/>
                <a:cs typeface="ＭＳ Ｐゴシック"/>
              </a:rPr>
              <a:t>fällt</a:t>
            </a:r>
            <a:r>
              <a:rPr lang="en-US" altLang="ja-JP" dirty="0">
                <a:ea typeface="ＭＳ Ｐゴシック"/>
                <a:cs typeface="ＭＳ Ｐゴシック"/>
              </a:rPr>
              <a:t>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AutoShape 5"/>
          <p:cNvSpPr>
            <a:spLocks noGrp="1" noChangeArrowheads="1"/>
          </p:cNvSpPr>
          <p:nvPr>
            <p:ph idx="1"/>
          </p:nvPr>
        </p:nvSpPr>
        <p:spPr bwMode="auto">
          <a:xfrm>
            <a:off x="1500554" y="2562978"/>
            <a:ext cx="2962781" cy="3052376"/>
          </a:xfrm>
          <a:prstGeom prst="rtTriangle">
            <a:avLst/>
          </a:prstGeom>
          <a:solidFill>
            <a:srgbClr val="00CC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r>
              <a:rPr lang="de-DE" altLang="de-DE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Ursprüngliches</a:t>
            </a:r>
          </a:p>
          <a:p>
            <a:pPr>
              <a:spcBef>
                <a:spcPct val="0"/>
              </a:spcBef>
            </a:pPr>
            <a:r>
              <a:rPr lang="en-US" altLang="de-DE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  <a:endParaRPr lang="en-US" altLang="de-DE" dirty="0">
              <a:solidFill>
                <a:srgbClr val="CC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1465384" y="2520461"/>
            <a:ext cx="5345724" cy="3094893"/>
          </a:xfrm>
          <a:custGeom>
            <a:avLst/>
            <a:gdLst>
              <a:gd name="T0" fmla="*/ 0 w 3601"/>
              <a:gd name="T1" fmla="*/ 0 h 2161"/>
              <a:gd name="T2" fmla="*/ 2147483647 w 3601"/>
              <a:gd name="T3" fmla="*/ 2147483647 h 2161"/>
              <a:gd name="T4" fmla="*/ 2147483647 w 3601"/>
              <a:gd name="T5" fmla="*/ 2147483647 h 2161"/>
              <a:gd name="T6" fmla="*/ 0 w 3601"/>
              <a:gd name="T7" fmla="*/ 0 h 2161"/>
              <a:gd name="T8" fmla="*/ 0 60000 65536"/>
              <a:gd name="T9" fmla="*/ 0 60000 65536"/>
              <a:gd name="T10" fmla="*/ 0 60000 65536"/>
              <a:gd name="T11" fmla="*/ 0 60000 65536"/>
              <a:gd name="T12" fmla="*/ 0 w 3601"/>
              <a:gd name="T13" fmla="*/ 0 h 2161"/>
              <a:gd name="T14" fmla="*/ 3601 w 3601"/>
              <a:gd name="T15" fmla="*/ 2161 h 21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01" h="2161">
                <a:moveTo>
                  <a:pt x="0" y="0"/>
                </a:moveTo>
                <a:lnTo>
                  <a:pt x="3600" y="2160"/>
                </a:lnTo>
                <a:lnTo>
                  <a:pt x="2016" y="2160"/>
                </a:lnTo>
                <a:lnTo>
                  <a:pt x="0" y="0"/>
                </a:lnTo>
              </a:path>
            </a:pathLst>
          </a:custGeom>
          <a:solidFill>
            <a:schemeClr val="hlink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ja-JP" smtClean="0">
                <a:solidFill>
                  <a:schemeClr val="tx2"/>
                </a:solidFill>
              </a:rPr>
              <a:t>/</a:t>
            </a:r>
            <a:endParaRPr lang="de-DE" dirty="0"/>
          </a:p>
        </p:txBody>
      </p:sp>
      <p:sp>
        <p:nvSpPr>
          <p:cNvPr id="9" name="Line 3"/>
          <p:cNvSpPr>
            <a:spLocks noChangeShapeType="1"/>
          </p:cNvSpPr>
          <p:nvPr/>
        </p:nvSpPr>
        <p:spPr bwMode="auto">
          <a:xfrm>
            <a:off x="1488830" y="2215662"/>
            <a:ext cx="0" cy="339969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488830" y="5615354"/>
            <a:ext cx="6248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254598" y="4850396"/>
            <a:ext cx="8723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p</a:t>
            </a:r>
            <a:r>
              <a:rPr lang="en-US" altLang="de-DE" sz="1600" b="1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altLang="ja-JP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ja-JP" sz="1600" b="1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altLang="de-DE" sz="1600" b="1" baseline="-25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1131638" y="2061773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924476" y="2378313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m/p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Rechteck 13"/>
          <p:cNvSpPr/>
          <p:nvPr/>
        </p:nvSpPr>
        <p:spPr>
          <a:xfrm>
            <a:off x="1822417" y="3760130"/>
            <a:ext cx="8274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- 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ja-JP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altLang="de-DE" sz="16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4378751" y="5508197"/>
            <a:ext cx="214312" cy="214313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chemeClr val="hlink"/>
              </a:solidFill>
            </a:endParaRPr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6703952" y="5508197"/>
            <a:ext cx="214312" cy="214313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chemeClr val="hlink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4321924" y="5754720"/>
            <a:ext cx="6655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m/p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endParaRPr lang="en-US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703952" y="5656488"/>
            <a:ext cx="6607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m/p</a:t>
            </a:r>
            <a:r>
              <a:rPr lang="en-US" altLang="de-DE" sz="14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alt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7570357" y="5600831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0" name="Rechteck 19"/>
          <p:cNvSpPr/>
          <p:nvPr/>
        </p:nvSpPr>
        <p:spPr>
          <a:xfrm>
            <a:off x="3015477" y="2737005"/>
            <a:ext cx="35942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NEUE LEISTBARE GÜTERBÜNDEL</a:t>
            </a:r>
            <a:endParaRPr lang="de-DE" altLang="de-DE" sz="1600" dirty="0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Arc 17"/>
          <p:cNvSpPr>
            <a:spLocks/>
          </p:cNvSpPr>
          <p:nvPr/>
        </p:nvSpPr>
        <p:spPr bwMode="auto">
          <a:xfrm>
            <a:off x="3212123" y="3118255"/>
            <a:ext cx="743332" cy="6858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599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599"/>
                </a:cubicBez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noFill/>
          <a:ln w="50800" cap="rnd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2" name="Rechteck 21"/>
          <p:cNvSpPr/>
          <p:nvPr/>
        </p:nvSpPr>
        <p:spPr>
          <a:xfrm>
            <a:off x="5048432" y="3436964"/>
            <a:ext cx="3525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BUDGETBESCHRÄNKUNG DREHT SICH 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VON - 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ja-JP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 p</a:t>
            </a:r>
            <a:r>
              <a:rPr lang="en-US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ja-JP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en-US" altLang="de-DE" sz="1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STEIGUNG WIRD FLACHER</a:t>
            </a: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de-DE" sz="16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4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Preisänderung und Konsumentenwohl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solidFill>
                <a:schemeClr val="tx2"/>
              </a:solidFill>
              <a:ea typeface="ＭＳ Ｐゴシック"/>
              <a:cs typeface="ＭＳ Ｐゴシック"/>
            </a:endParaRPr>
          </a:p>
          <a:p>
            <a:r>
              <a:rPr lang="de-DE" altLang="de-DE" sz="1600" b="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Preisreduktion </a:t>
            </a:r>
            <a:r>
              <a:rPr lang="de-DE" altLang="de-DE" sz="1600" b="0" dirty="0">
                <a:solidFill>
                  <a:schemeClr val="tx2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eines Gutes dreht die Budgetbeschränkung nach außen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 </a:t>
            </a:r>
            <a:endParaRPr lang="de-DE" altLang="de-DE" sz="1600" b="0" dirty="0" smtClean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Keine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Wahlmöglichkeit geht verloren, neue kommen hinzu, die Konsumentin kann daher nicht schlechter gestellt werden.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Preiserhöhung dreht die Beschränkung nach innen, reduziert die Wahlmöglichkeit, kann (in der Regel wird) die Konsumentin schlechter stellen.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888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i="1" dirty="0">
                <a:ea typeface="ＭＳ Ｐゴシック"/>
                <a:cs typeface="ＭＳ Ｐゴシック"/>
              </a:rPr>
              <a:t>Ad  Valorem</a:t>
            </a:r>
            <a:r>
              <a:rPr lang="de-DE" altLang="de-DE" dirty="0">
                <a:ea typeface="ＭＳ Ｐゴシック"/>
                <a:cs typeface="ＭＳ Ｐゴシック"/>
              </a:rPr>
              <a:t> Umsatzsteuern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/>
            </a:r>
            <a:br>
              <a:rPr lang="de-DE" altLang="de-DE" dirty="0">
                <a:ea typeface="ＭＳ Ｐゴシック"/>
                <a:cs typeface="ＭＳ Ｐゴシック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Eine </a:t>
            </a:r>
            <a:r>
              <a:rPr lang="de-DE" altLang="de-DE" sz="1600" b="0" i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ad </a:t>
            </a:r>
            <a:r>
              <a:rPr lang="de-DE" altLang="de-DE" sz="1600" b="0" i="1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valorem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Umsatzsteuer von 5% erhöht alle Preise um 5% von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auf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(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+ 0,05)p = 1,05p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endParaRPr lang="de-DE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Eine </a:t>
            </a:r>
            <a:r>
              <a:rPr lang="de-DE" altLang="de-DE" sz="1600" b="0" i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ad </a:t>
            </a:r>
            <a:r>
              <a:rPr lang="de-DE" altLang="de-DE" sz="1600" b="0" i="1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valorem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Umsatzsteuer von </a:t>
            </a:r>
            <a:r>
              <a:rPr lang="de-DE" altLang="de-DE" sz="1600" b="0" i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erhöht alle Preise um </a:t>
            </a:r>
            <a:r>
              <a:rPr lang="de-DE" altLang="de-DE" sz="1600" b="0" i="1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von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auf (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+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)p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endParaRPr lang="de-DE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einheitliche Umsatzsteuer von </a:t>
            </a:r>
            <a:r>
              <a:rPr lang="de-DE" altLang="de-DE" sz="1600" b="0" i="1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ändert die Beschränkung von 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         	     	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+ p</a:t>
            </a:r>
            <a:r>
              <a:rPr lang="de-DE" altLang="de-DE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= </a:t>
            </a:r>
            <a:r>
              <a:rPr lang="de-DE" altLang="de-DE" sz="1600" b="0" i="1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auf</a:t>
            </a:r>
            <a:b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        		(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+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+ (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+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</a:t>
            </a:r>
            <a:r>
              <a:rPr lang="de-DE" altLang="de-DE" sz="1600" b="0" i="1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br>
              <a:rPr lang="de-DE" altLang="de-DE" sz="1600" b="0" i="1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de-DE" altLang="de-DE" sz="1600" b="0" i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d. h.</a:t>
            </a:r>
            <a:b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           		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+ p</a:t>
            </a:r>
            <a:r>
              <a:rPr lang="de-DE" altLang="de-DE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= </a:t>
            </a:r>
            <a:r>
              <a:rPr lang="de-DE" altLang="de-DE" sz="1600" b="0" i="1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/(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+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342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Einheitliche </a:t>
            </a:r>
            <a:r>
              <a:rPr lang="de-DE" altLang="de-DE" i="1" dirty="0">
                <a:ea typeface="ＭＳ Ｐゴシック"/>
                <a:cs typeface="ＭＳ Ｐゴシック"/>
              </a:rPr>
              <a:t>Ad  Valorem</a:t>
            </a:r>
            <a:r>
              <a:rPr lang="de-DE" altLang="de-DE" dirty="0">
                <a:ea typeface="ＭＳ Ｐゴシック"/>
                <a:cs typeface="ＭＳ Ｐゴシック"/>
              </a:rPr>
              <a:t> Umsatzsteuer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735015" y="2401740"/>
            <a:ext cx="5480539" cy="3359031"/>
            <a:chOff x="1872" y="1056"/>
            <a:chExt cx="2976" cy="2400"/>
          </a:xfrm>
        </p:grpSpPr>
        <p:sp>
          <p:nvSpPr>
            <p:cNvPr id="7" name="Line 3"/>
            <p:cNvSpPr>
              <a:spLocks noChangeShapeType="1"/>
            </p:cNvSpPr>
            <p:nvPr/>
          </p:nvSpPr>
          <p:spPr bwMode="auto">
            <a:xfrm>
              <a:off x="1872" y="1056"/>
              <a:ext cx="0" cy="24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" name="Line 4"/>
            <p:cNvSpPr>
              <a:spLocks noChangeShapeType="1"/>
            </p:cNvSpPr>
            <p:nvPr/>
          </p:nvSpPr>
          <p:spPr bwMode="auto">
            <a:xfrm>
              <a:off x="1872" y="3456"/>
              <a:ext cx="29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1735015" y="3627171"/>
            <a:ext cx="2971800" cy="21336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1735015" y="2954215"/>
            <a:ext cx="3915508" cy="280655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1383637" y="2247852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2" name="Rechteck 11"/>
          <p:cNvSpPr/>
          <p:nvPr/>
        </p:nvSpPr>
        <p:spPr>
          <a:xfrm>
            <a:off x="2641721" y="2800326"/>
            <a:ext cx="16177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p</a:t>
            </a:r>
            <a:r>
              <a:rPr lang="en-US" altLang="de-DE" sz="1600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altLang="de-DE" sz="16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3" name="Rechteck 12"/>
          <p:cNvSpPr/>
          <p:nvPr/>
        </p:nvSpPr>
        <p:spPr>
          <a:xfrm>
            <a:off x="4677339" y="4355417"/>
            <a:ext cx="22317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+ p</a:t>
            </a:r>
            <a:r>
              <a:rPr lang="en-US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alt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/(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 + </a:t>
            </a:r>
            <a:r>
              <a:rPr lang="en-US" altLang="de-DE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4" name="Rechteck 13"/>
          <p:cNvSpPr/>
          <p:nvPr/>
        </p:nvSpPr>
        <p:spPr>
          <a:xfrm>
            <a:off x="7048681" y="5760771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Rechteck 14"/>
          <p:cNvSpPr/>
          <p:nvPr/>
        </p:nvSpPr>
        <p:spPr>
          <a:xfrm>
            <a:off x="4014260" y="5760770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b="1" i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de-DE" altLang="de-DE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/(</a:t>
            </a:r>
            <a:r>
              <a:rPr lang="de-DE" altLang="de-DE" b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1+</a:t>
            </a:r>
            <a:r>
              <a:rPr lang="de-DE" altLang="de-DE" b="1" i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</a:t>
            </a:r>
            <a:r>
              <a:rPr lang="de-DE" altLang="de-DE" b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)/</a:t>
            </a:r>
            <a:r>
              <a:rPr lang="en-US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28783" y="3454167"/>
            <a:ext cx="12394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600" b="1" i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de-DE" altLang="de-DE" sz="16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/(</a:t>
            </a:r>
            <a:r>
              <a:rPr lang="de-DE" altLang="de-DE" sz="1600" b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+ </a:t>
            </a:r>
            <a:r>
              <a:rPr lang="de-DE" altLang="de-DE" sz="1600" b="1" i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</a:t>
            </a:r>
            <a:r>
              <a:rPr lang="de-DE" altLang="de-DE" sz="16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)/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5393882" y="5760771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600" b="1" i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de-DE" altLang="de-DE" sz="1600" b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/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142733" y="2800325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600" b="1" i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de-DE" altLang="de-DE" sz="16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/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3824471" y="3558035"/>
            <a:ext cx="43113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DER ÄQUIVALENTE EINKOMMENSVERLUST IST   </a:t>
            </a:r>
            <a:r>
              <a:rPr lang="de-DE" altLang="de-DE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de-DE" altLang="de-DE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/(1 + </a:t>
            </a:r>
            <a:r>
              <a:rPr lang="de-DE" altLang="de-DE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 = (</a:t>
            </a:r>
            <a:r>
              <a:rPr lang="de-DE" altLang="de-DE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/(1 + </a:t>
            </a:r>
            <a:r>
              <a:rPr lang="de-DE" altLang="de-DE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  <a:r>
              <a:rPr lang="de-DE" altLang="de-DE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 flipV="1">
            <a:off x="2420815" y="3674953"/>
            <a:ext cx="371475" cy="504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2" name="Rechteck 21"/>
          <p:cNvSpPr/>
          <p:nvPr/>
        </p:nvSpPr>
        <p:spPr>
          <a:xfrm>
            <a:off x="4706815" y="2323272"/>
            <a:ext cx="40671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EINE EINHEITLICHE </a:t>
            </a:r>
            <a:r>
              <a:rPr lang="de-DE" altLang="de-DE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AD VALOREM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UMSATZSTEUER VON </a:t>
            </a:r>
            <a:r>
              <a:rPr lang="de-DE" altLang="de-DE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ENTSPRICHT EINER EINKOMMENSTEUER IM </a:t>
            </a:r>
            <a:r>
              <a:rPr lang="de-DE" alt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AUSMAß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VON  1/(1+t).</a:t>
            </a:r>
            <a:endParaRPr lang="en-US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78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Das Lebensmittelmarken-Programm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ea typeface="ＭＳ Ｐゴシック"/>
              <a:cs typeface="ＭＳ Ｐゴシック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Lebensmittelmarken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sind Bezugsscheine, die legal nur gegen Nahrungsmittel, N, eingetauscht werden dürfen.</a:t>
            </a:r>
          </a:p>
          <a:p>
            <a:r>
              <a:rPr lang="de-AT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Wie ändert das die Budgetbeschränkung einer Familie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?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Angenommen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= 100,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€1 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und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der Preis „anderer Güter” ist 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</a:t>
            </a:r>
            <a:r>
              <a:rPr lang="de-DE" altLang="ja-JP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de-DE" altLang="ja-JP" sz="1600" b="0" baseline="-2500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G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€1</a:t>
            </a:r>
            <a:r>
              <a:rPr lang="de-DE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 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Die Budgetbeschränkung lautet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dann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+ G =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€100.</a:t>
            </a:r>
            <a:r>
              <a:rPr lang="de-DE" altLang="de-DE" dirty="0">
                <a:ea typeface="ＭＳ Ｐゴシック"/>
                <a:cs typeface="ＭＳ Ｐゴシック"/>
              </a:rPr>
              <a:t/>
            </a:r>
            <a:br>
              <a:rPr lang="de-DE" altLang="de-DE" dirty="0">
                <a:ea typeface="ＭＳ Ｐゴシック"/>
                <a:cs typeface="ＭＳ Ｐゴシック"/>
              </a:rPr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083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Das Lebensmittelmarken-Programm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AutoShape 20" descr="20%"/>
          <p:cNvSpPr>
            <a:spLocks noGrp="1" noChangeArrowheads="1"/>
          </p:cNvSpPr>
          <p:nvPr>
            <p:ph idx="1"/>
          </p:nvPr>
        </p:nvSpPr>
        <p:spPr bwMode="auto">
          <a:xfrm>
            <a:off x="1699554" y="2983469"/>
            <a:ext cx="2859282" cy="2760445"/>
          </a:xfrm>
          <a:prstGeom prst="rtTriangle">
            <a:avLst/>
          </a:prstGeom>
          <a:pattFill prst="pct20">
            <a:fgClr>
              <a:schemeClr val="tx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dirty="0" smtClean="0"/>
          </a:p>
          <a:p>
            <a:endParaRPr lang="de-DE" dirty="0"/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1728438" y="3077737"/>
            <a:ext cx="2787806" cy="2648932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1693125" y="3077736"/>
            <a:ext cx="871654" cy="11669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2564779" y="3089406"/>
            <a:ext cx="2787805" cy="2637263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>
            <a:off x="1680118" y="2141033"/>
            <a:ext cx="0" cy="358563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1728438" y="5726669"/>
            <a:ext cx="4724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15" name="Rechteck 14"/>
          <p:cNvSpPr/>
          <p:nvPr/>
        </p:nvSpPr>
        <p:spPr>
          <a:xfrm>
            <a:off x="1351610" y="2118060"/>
            <a:ext cx="344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6295583" y="5726669"/>
            <a:ext cx="332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7" name="Rechteck 16"/>
          <p:cNvSpPr/>
          <p:nvPr/>
        </p:nvSpPr>
        <p:spPr>
          <a:xfrm>
            <a:off x="5222800" y="5726669"/>
            <a:ext cx="526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274468" y="2947037"/>
            <a:ext cx="526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4289259" y="5729943"/>
            <a:ext cx="526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de-DE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de-DE" sz="16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2553627" y="3100925"/>
            <a:ext cx="78059" cy="265220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1" name="Rechteck 20"/>
          <p:cNvSpPr/>
          <p:nvPr/>
        </p:nvSpPr>
        <p:spPr>
          <a:xfrm>
            <a:off x="2449585" y="5753132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2003259" y="2425837"/>
            <a:ext cx="34916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 + G = 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€100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VOR DEN MARKEN.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3440738" y="3149020"/>
            <a:ext cx="30120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NACH DER AUSGABE VON 40 MARKEN</a:t>
            </a:r>
            <a:r>
              <a:rPr lang="de-DE" altLang="de-DE" sz="1600" b="1" dirty="0" smtClean="0">
                <a:solidFill>
                  <a:schemeClr val="tx2"/>
                </a:solidFill>
              </a:rPr>
              <a:t>.</a:t>
            </a:r>
            <a:endParaRPr lang="de-DE" altLang="de-DE" sz="1600" b="1" dirty="0">
              <a:solidFill>
                <a:schemeClr val="tx2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516244" y="4121781"/>
            <a:ext cx="2940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AT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DAS BUDGET DER FAMILIE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AT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WIRD DADURCH </a:t>
            </a:r>
            <a:r>
              <a:rPr lang="de-AT" altLang="ja-JP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GRÖßER</a:t>
            </a:r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3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Verkauf der Lebensmittelmarken am Schwarzmarkt um </a:t>
            </a:r>
            <a:r>
              <a:rPr lang="de-DE" altLang="de-DE" dirty="0" smtClean="0">
                <a:ea typeface="ＭＳ Ｐゴシック"/>
                <a:cs typeface="ＭＳ Ｐゴシック"/>
              </a:rPr>
              <a:t>€0,50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AutoShape 20" descr="20%"/>
          <p:cNvSpPr>
            <a:spLocks noGrp="1" noChangeArrowheads="1"/>
          </p:cNvSpPr>
          <p:nvPr>
            <p:ph idx="1"/>
          </p:nvPr>
        </p:nvSpPr>
        <p:spPr bwMode="auto">
          <a:xfrm>
            <a:off x="1699554" y="2983469"/>
            <a:ext cx="2859282" cy="2760445"/>
          </a:xfrm>
          <a:prstGeom prst="rtTriangle">
            <a:avLst/>
          </a:prstGeom>
          <a:pattFill prst="pct20">
            <a:fgClr>
              <a:schemeClr val="tx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dirty="0" smtClean="0"/>
          </a:p>
          <a:p>
            <a:endParaRPr lang="de-DE" dirty="0"/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1728438" y="3077737"/>
            <a:ext cx="2787806" cy="2648932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1693125" y="3077736"/>
            <a:ext cx="871654" cy="11669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 flipH="1">
            <a:off x="1680117" y="1962615"/>
            <a:ext cx="13007" cy="376405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1728438" y="5726669"/>
            <a:ext cx="4724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15" name="Rechteck 14"/>
          <p:cNvSpPr/>
          <p:nvPr/>
        </p:nvSpPr>
        <p:spPr>
          <a:xfrm>
            <a:off x="1351610" y="2118060"/>
            <a:ext cx="344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6295583" y="5726669"/>
            <a:ext cx="332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7" name="Rechteck 16"/>
          <p:cNvSpPr/>
          <p:nvPr/>
        </p:nvSpPr>
        <p:spPr>
          <a:xfrm>
            <a:off x="5222800" y="5726669"/>
            <a:ext cx="526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177447" y="2947037"/>
            <a:ext cx="6231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4289259" y="5729943"/>
            <a:ext cx="526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de-DE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de-DE" sz="16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2553627" y="3100925"/>
            <a:ext cx="78059" cy="265220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1" name="Rechteck 20"/>
          <p:cNvSpPr/>
          <p:nvPr/>
        </p:nvSpPr>
        <p:spPr>
          <a:xfrm>
            <a:off x="2449585" y="5753132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2003259" y="2425837"/>
            <a:ext cx="33778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 + G = 100: 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VOR DEN MARKEN.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3385502" y="2902937"/>
            <a:ext cx="3067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NACH DER AUSGABE VON 40 MARKEN</a:t>
            </a:r>
            <a:r>
              <a:rPr lang="de-DE" altLang="de-DE" sz="1400" dirty="0" smtClean="0">
                <a:solidFill>
                  <a:schemeClr val="tx2"/>
                </a:solidFill>
              </a:rPr>
              <a:t>.</a:t>
            </a:r>
            <a:endParaRPr lang="de-DE" altLang="de-DE" sz="1400" dirty="0">
              <a:solidFill>
                <a:schemeClr val="tx2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516244" y="4121781"/>
            <a:ext cx="26021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de-DE" sz="1400" dirty="0"/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 flipH="1" flipV="1">
            <a:off x="1686620" y="2698595"/>
            <a:ext cx="851211" cy="363274"/>
          </a:xfrm>
          <a:prstGeom prst="line">
            <a:avLst/>
          </a:prstGeom>
          <a:noFill/>
          <a:ln w="50800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6" name="Line 15"/>
          <p:cNvSpPr>
            <a:spLocks noChangeShapeType="1"/>
          </p:cNvSpPr>
          <p:nvPr/>
        </p:nvSpPr>
        <p:spPr bwMode="auto">
          <a:xfrm>
            <a:off x="2537831" y="3083570"/>
            <a:ext cx="2911954" cy="2643098"/>
          </a:xfrm>
          <a:prstGeom prst="line">
            <a:avLst/>
          </a:prstGeom>
          <a:noFill/>
          <a:ln w="50800">
            <a:solidFill>
              <a:srgbClr val="00CC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4516244" y="3986704"/>
            <a:ext cx="334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 AM SCHWARZMARKT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err="1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VERGRÖßERT</a:t>
            </a:r>
            <a:r>
              <a:rPr lang="de-DE" altLang="de-DE" sz="1600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DAS BUDGET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NOCH EINMAL.</a:t>
            </a:r>
            <a:endParaRPr lang="de-DE" altLang="de-DE" sz="1600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1152810" y="2531074"/>
            <a:ext cx="526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28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Der „Numeraire”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altLang="ja-JP" dirty="0">
                <a:ea typeface="ＭＳ Ｐゴシック"/>
                <a:cs typeface="ＭＳ Ｐゴシック"/>
              </a:rPr>
              <a:t/>
            </a:r>
            <a:br>
              <a:rPr lang="de-AT" altLang="ja-JP" dirty="0">
                <a:ea typeface="ＭＳ Ｐゴシック"/>
                <a:cs typeface="ＭＳ Ｐゴシック"/>
              </a:rPr>
            </a:br>
            <a:r>
              <a:rPr lang="de-AT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„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Numeraire</a:t>
            </a:r>
            <a:r>
              <a:rPr lang="ja-JP" altLang="en-US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”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bedeutet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AT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„</a:t>
            </a:r>
            <a:r>
              <a:rPr lang="de-DE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Recheneinheit</a:t>
            </a:r>
            <a:r>
              <a:rPr lang="ja-JP" altLang="en-US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”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Preise und Einkommen in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Euro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:  </a:t>
            </a:r>
            <a:endParaRPr lang="en-US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lvl="1"/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p</a:t>
            </a:r>
            <a:r>
              <a:rPr lang="en-US" altLang="de-DE" sz="160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€2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    p</a:t>
            </a:r>
            <a:r>
              <a:rPr lang="en-US" altLang="de-DE" sz="160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€3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  </a:t>
            </a:r>
            <a:r>
              <a:rPr lang="en-US" altLang="de-DE" sz="1600" i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€12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	D. H.</a:t>
            </a:r>
            <a:b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           		 2x</a:t>
            </a:r>
            <a:r>
              <a:rPr lang="en-US" altLang="de-DE" sz="160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+ 3x</a:t>
            </a:r>
            <a:r>
              <a:rPr lang="en-US" altLang="de-DE" sz="160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= 12.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Preise und Einkommen in Cents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: </a:t>
            </a:r>
          </a:p>
          <a:p>
            <a:pPr lvl="1"/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en-US" altLang="de-DE" sz="160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200,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 p</a:t>
            </a:r>
            <a:r>
              <a:rPr lang="en-US" altLang="de-DE" sz="160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300,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  </a:t>
            </a:r>
            <a:r>
              <a:rPr lang="en-US" altLang="de-DE" sz="1600" i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1200, 	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D. H.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	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			200x</a:t>
            </a:r>
            <a:r>
              <a:rPr lang="en-US" altLang="de-DE" sz="160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+ 300x</a:t>
            </a:r>
            <a:r>
              <a:rPr lang="en-US" altLang="de-DE" sz="160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= 1200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ODER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              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	2x</a:t>
            </a:r>
            <a:r>
              <a:rPr lang="en-US" altLang="de-DE" sz="160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+ 3x</a:t>
            </a:r>
            <a:r>
              <a:rPr lang="en-US" altLang="de-DE" sz="160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= 12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Budget und Budgetbeschränkung sind unverändert.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266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Budgetbeschränkung – relative Preise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ea typeface="ＭＳ Ｐゴシック"/>
              <a:cs typeface="ＭＳ Ｐゴシック"/>
              <a:sym typeface="Symbol" pitchFamily="18" charset="2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Jedes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Gut kann als Numeraire dienen.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2, 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3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und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3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6 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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Preis von Gut 2 relative zu Gut 1 ist 3/2,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Preis von Gut 3 relative zu Gut 1 ist 3.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Relative Preise sind die Tauschverhältnisse von Gut 2 and 3 für Einheiten des Gutes 1.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649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6855" y="1059238"/>
            <a:ext cx="8695857" cy="293573"/>
          </a:xfrm>
        </p:spPr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Güterbündel und Preise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615858"/>
            <a:ext cx="8697417" cy="4734838"/>
          </a:xfrm>
        </p:spPr>
        <p:txBody>
          <a:bodyPr/>
          <a:lstStyle/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 Güterbündel stellt alle Güter dar, aus denen ein Konsument wählen kann. 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Was schränkt die Wahl eines Konsumenten ein?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Budget-, Zeit- und andere Beschränkungen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endParaRPr lang="de-DE" altLang="de-DE" sz="1600" b="0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Ein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Güterbündel, das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Einheiten des Gutes 1,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2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Einheiten des Gutes 2 und so weiter bis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n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Einheiten des Gutes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enthält,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wird durch den Vektor </a:t>
            </a:r>
            <a:endParaRPr lang="de-DE" altLang="de-DE" sz="1600" b="0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   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	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(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, 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,  … ,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n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) </a:t>
            </a:r>
            <a:endParaRPr lang="de-DE" altLang="de-DE" sz="1600" b="0" dirty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abgebildet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.</a:t>
            </a:r>
          </a:p>
          <a:p>
            <a:pPr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Die zugehörigen Güterpreise sind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/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/>
            </a:r>
            <a:b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, 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, … ,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n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.</a:t>
            </a:r>
            <a:endParaRPr lang="de-DE" altLang="de-DE" sz="1600" b="0" dirty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527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0599" y="818950"/>
            <a:ext cx="8695857" cy="279636"/>
          </a:xfrm>
        </p:spPr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Formen der Budgetgeraden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390390"/>
            <a:ext cx="8697417" cy="5010410"/>
          </a:xfrm>
        </p:spPr>
        <p:txBody>
          <a:bodyPr/>
          <a:lstStyle/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Wenn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Preise konstant sind, dann ist die Budgetbeschränkung eine Gerade.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Und wenn Preise nicht konstant sind,</a:t>
            </a:r>
          </a:p>
          <a:p>
            <a:pPr lvl="1"/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Z. B. 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MENGENRABATTE</a:t>
            </a: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ODER </a:t>
            </a:r>
            <a:r>
              <a:rPr lang="de-AT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PREISAUFSCHLÄGE FÜR </a:t>
            </a:r>
            <a:r>
              <a:rPr lang="de-AT" altLang="de-DE" sz="160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ÜBERMÄßIGE</a:t>
            </a:r>
            <a:r>
              <a:rPr lang="de-AT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	KÄUFE?</a:t>
            </a:r>
            <a:endParaRPr lang="en-US" altLang="ja-JP" sz="1600" dirty="0" smtClean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Dann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weist die Budgetbeschränkung Knicke oder Krümmungen auf.</a:t>
            </a:r>
          </a:p>
          <a:p>
            <a:pPr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Angenommen </a:t>
            </a:r>
          </a:p>
          <a:p>
            <a:pPr marL="914400" lvl="2" indent="0">
              <a:buNone/>
              <a:defRPr/>
            </a:pPr>
            <a:r>
              <a:rPr lang="de-DE" altLang="de-DE" sz="160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aseline="-2500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2</a:t>
            </a:r>
            <a:r>
              <a:rPr lang="de-DE" altLang="de-DE" sz="160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= 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€1,	</a:t>
            </a:r>
            <a:r>
              <a:rPr lang="de-DE" altLang="de-DE" sz="160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cap="none" baseline="-25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 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= €2 	für    0 </a:t>
            </a:r>
            <a:r>
              <a:rPr lang="de-DE" altLang="de-DE" sz="1600" u="sng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&lt;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de-DE" sz="1600" baseline="-25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u="sng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&lt;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20 	UND </a:t>
            </a:r>
          </a:p>
          <a:p>
            <a:pPr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baseline="-2500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=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€1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für    </a:t>
            </a:r>
            <a:r>
              <a:rPr lang="de-DE" altLang="de-DE" sz="1600" b="0" cap="none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de-DE" sz="1600" b="0" baseline="-2500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&gt; 20.  </a:t>
            </a:r>
          </a:p>
          <a:p>
            <a:pPr>
              <a:defRPr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Die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Steigung der Beschränkung ist dann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   </a:t>
            </a:r>
            <a:r>
              <a:rPr lang="de-DE" altLang="ja-JP" b="0" dirty="0">
                <a:ea typeface="ＭＳ Ｐゴシック" pitchFamily="-84" charset="-128"/>
              </a:rPr>
              <a:t>			</a:t>
            </a:r>
            <a:r>
              <a:rPr lang="de-DE" altLang="ja-JP" b="0" dirty="0" smtClean="0">
                <a:ea typeface="ＭＳ Ｐゴシック" pitchFamily="-84" charset="-128"/>
              </a:rPr>
              <a:t>                    -</a:t>
            </a:r>
            <a:r>
              <a:rPr lang="en-US" altLang="de-DE" sz="1600" b="0" dirty="0" smtClean="0">
                <a:latin typeface="Courier New" pitchFamily="49" charset="0"/>
              </a:rPr>
              <a:t/>
            </a:r>
            <a:br>
              <a:rPr lang="en-US" altLang="de-DE" sz="1600" b="0" dirty="0" smtClean="0">
                <a:latin typeface="Courier New" pitchFamily="49" charset="0"/>
              </a:rPr>
            </a:br>
            <a:r>
              <a:rPr lang="en-US" altLang="de-DE" sz="1600" b="0" dirty="0" smtClean="0">
                <a:latin typeface="Courier New" pitchFamily="49" charset="0"/>
              </a:rPr>
              <a:t>			</a:t>
            </a: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2476500" y="5701159"/>
            <a:ext cx="4953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ts val="1400"/>
              </a:spcBef>
              <a:spcAft>
                <a:spcPts val="800"/>
              </a:spcAft>
              <a:defRPr/>
            </a:pPr>
            <a:r>
              <a:rPr lang="de-DE" altLang="ja-JP" sz="1600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ja-JP" sz="1600" spc="5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   - p</a:t>
            </a:r>
            <a:r>
              <a:rPr lang="de-DE" altLang="ja-JP" sz="1600" spc="5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</a:t>
            </a:r>
            <a:r>
              <a:rPr lang="de-DE" altLang="ja-JP" sz="1600" spc="5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/p</a:t>
            </a:r>
            <a:r>
              <a:rPr lang="de-DE" altLang="ja-JP" sz="1600" cap="all" spc="50" baseline="-2500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2</a:t>
            </a:r>
            <a:r>
              <a:rPr lang="de-DE" altLang="ja-JP" sz="1600" cap="all" spc="5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  =       - </a:t>
            </a:r>
            <a:r>
              <a:rPr lang="de-DE" altLang="ja-JP" sz="1600" cap="all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2,  für 0 </a:t>
            </a:r>
            <a:r>
              <a:rPr lang="de-DE" altLang="ja-JP" sz="1600" u="sng" cap="all" spc="5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&lt;</a:t>
            </a:r>
            <a:r>
              <a:rPr lang="de-DE" altLang="ja-JP" sz="1600" cap="all" spc="5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ja-JP" sz="1600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ja-JP" sz="1600" cap="all" spc="50" baseline="-25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</a:t>
            </a:r>
            <a:r>
              <a:rPr lang="de-DE" altLang="ja-JP" sz="1600" cap="all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ja-JP" sz="1600" u="sng" cap="all" spc="5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&lt;</a:t>
            </a:r>
            <a:r>
              <a:rPr lang="de-DE" altLang="ja-JP" sz="1600" cap="all" spc="5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20</a:t>
            </a:r>
            <a:r>
              <a:rPr lang="de-DE" altLang="ja-JP" sz="1600" cap="all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/>
            </a:r>
            <a:br>
              <a:rPr lang="de-DE" altLang="ja-JP" sz="1600" cap="all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ja-JP" sz="1600" cap="all" spc="5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             - </a:t>
            </a:r>
            <a:r>
              <a:rPr lang="de-DE" altLang="ja-JP" sz="1600" cap="all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1,  für </a:t>
            </a:r>
            <a:r>
              <a:rPr lang="de-DE" altLang="ja-JP" sz="1600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ja-JP" sz="1600" cap="all" spc="50" baseline="-25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</a:t>
            </a:r>
            <a:r>
              <a:rPr lang="de-DE" altLang="ja-JP" sz="1600" cap="all" spc="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&gt; 20</a:t>
            </a:r>
            <a:endParaRPr lang="de-DE" sz="1600" cap="all" spc="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51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356203"/>
          </a:xfrm>
        </p:spPr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Verlauf der Budgetbeschränkung bei einem Mengenrabatt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4"/>
          <p:cNvSpPr>
            <a:spLocks noGrp="1" noChangeShapeType="1"/>
          </p:cNvSpPr>
          <p:nvPr>
            <p:ph idx="1"/>
          </p:nvPr>
        </p:nvSpPr>
        <p:spPr bwMode="auto">
          <a:xfrm>
            <a:off x="1984918" y="2219092"/>
            <a:ext cx="44604" cy="318924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2003502" y="5402766"/>
            <a:ext cx="6172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Line 24"/>
          <p:cNvSpPr>
            <a:spLocks noChangeShapeType="1"/>
          </p:cNvSpPr>
          <p:nvPr/>
        </p:nvSpPr>
        <p:spPr bwMode="auto">
          <a:xfrm>
            <a:off x="2689302" y="3678044"/>
            <a:ext cx="2748776" cy="1724722"/>
          </a:xfrm>
          <a:prstGeom prst="line">
            <a:avLst/>
          </a:prstGeom>
          <a:noFill/>
          <a:ln w="1016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Line 23"/>
          <p:cNvSpPr>
            <a:spLocks noChangeShapeType="1"/>
          </p:cNvSpPr>
          <p:nvPr/>
        </p:nvSpPr>
        <p:spPr bwMode="auto">
          <a:xfrm>
            <a:off x="2003502" y="2611244"/>
            <a:ext cx="685800" cy="1066800"/>
          </a:xfrm>
          <a:prstGeom prst="line">
            <a:avLst/>
          </a:prstGeom>
          <a:noFill/>
          <a:ln w="1016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1553539" y="2062305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8008829" y="5402766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" name="Rechteck 11"/>
          <p:cNvSpPr/>
          <p:nvPr/>
        </p:nvSpPr>
        <p:spPr>
          <a:xfrm>
            <a:off x="1477396" y="2482064"/>
            <a:ext cx="526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5336266" y="5424398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 flipV="1">
            <a:off x="2689300" y="3678043"/>
            <a:ext cx="86459" cy="1724721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2691160" y="3733800"/>
            <a:ext cx="1289825" cy="1690598"/>
          </a:xfrm>
          <a:prstGeom prst="line">
            <a:avLst/>
          </a:prstGeom>
          <a:noFill/>
          <a:ln w="50800">
            <a:solidFill>
              <a:schemeClr val="hlink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2624289" y="5424398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3798884" y="5402766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605079" y="2509023"/>
            <a:ext cx="10583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€100</a:t>
            </a:r>
            <a:endParaRPr lang="en-US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2905265" y="2441966"/>
            <a:ext cx="2613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STEIGUNG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= - 2/1 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- 2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   (p</a:t>
            </a:r>
            <a:r>
              <a:rPr lang="en-US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= 2, p</a:t>
            </a:r>
            <a:r>
              <a:rPr lang="en-US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= 1)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4963223" y="3927413"/>
            <a:ext cx="27964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STEIGUNG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- 1/1 = - 1</a:t>
            </a:r>
            <a:b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   (p</a:t>
            </a:r>
            <a:r>
              <a:rPr lang="en-US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= 1, p</a:t>
            </a:r>
            <a:r>
              <a:rPr lang="en-US" alt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= 1)</a:t>
            </a:r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 flipH="1">
            <a:off x="2509060" y="2816800"/>
            <a:ext cx="5334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 flipH="1">
            <a:off x="4429823" y="4235605"/>
            <a:ext cx="5334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445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Budgetbeschränkung bei einem Mengenpönale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4"/>
          <p:cNvSpPr>
            <a:spLocks noGrp="1" noChangeShapeType="1"/>
          </p:cNvSpPr>
          <p:nvPr>
            <p:ph idx="1"/>
          </p:nvPr>
        </p:nvSpPr>
        <p:spPr bwMode="auto">
          <a:xfrm>
            <a:off x="1524000" y="2301239"/>
            <a:ext cx="0" cy="304359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1524000" y="5380463"/>
            <a:ext cx="6172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4396740" y="3520122"/>
            <a:ext cx="1097094" cy="1860342"/>
          </a:xfrm>
          <a:prstGeom prst="line">
            <a:avLst/>
          </a:prstGeom>
          <a:noFill/>
          <a:ln w="101600">
            <a:solidFill>
              <a:schemeClr val="hlink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>
            <a:off x="1524000" y="2636520"/>
            <a:ext cx="2872740" cy="883601"/>
          </a:xfrm>
          <a:prstGeom prst="line">
            <a:avLst/>
          </a:prstGeom>
          <a:noFill/>
          <a:ln w="101600">
            <a:solidFill>
              <a:schemeClr val="hlink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2319300" y="4273034"/>
            <a:ext cx="10486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4610100" y="2422624"/>
            <a:ext cx="28007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600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BUDGETBESCHRÄNKUNG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>
            <a:off x="2820988" y="2576513"/>
            <a:ext cx="1789112" cy="3619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H="1">
            <a:off x="4914900" y="2730400"/>
            <a:ext cx="1078841" cy="146272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1082459" y="2158781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7362454" y="5390943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8132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Budgetbeschränkung mit einem negativen Preis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b="0" dirty="0" smtClean="0">
              <a:ea typeface="ＭＳ Ｐゴシック"/>
              <a:cs typeface="ＭＳ Ｐゴシック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Gut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ist stinkender Müll. </a:t>
            </a:r>
            <a:endParaRPr lang="de-DE" altLang="de-DE" sz="1600" b="0" dirty="0" smtClean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Man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zahlt Ihnen für die Abnahme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€2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je Einheit; 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 h</a:t>
            </a:r>
            <a:r>
              <a:rPr lang="de-DE" altLang="de-DE" sz="1600" b="0" i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= - €2;  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€1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  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Einkommen, abgesehen von der Annahme von Gut 1, ist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€10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Die Budgetbeschränkung lautet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dann</a:t>
            </a:r>
            <a:b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-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+ 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10    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oder     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= 2x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+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10.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1912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Budgetbeschränkung mit einem negativen Preis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3"/>
          <p:cNvSpPr>
            <a:spLocks noGrp="1" noChangeShapeType="1"/>
          </p:cNvSpPr>
          <p:nvPr>
            <p:ph idx="1"/>
          </p:nvPr>
        </p:nvSpPr>
        <p:spPr bwMode="auto">
          <a:xfrm>
            <a:off x="1988634" y="2306294"/>
            <a:ext cx="11152" cy="31243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999785" y="5430642"/>
            <a:ext cx="426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1988634" y="2475571"/>
            <a:ext cx="1156010" cy="2404945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1624432" y="4726628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90897" y="2211728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100112" y="5463425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" name="Rechteck 11"/>
          <p:cNvSpPr/>
          <p:nvPr/>
        </p:nvSpPr>
        <p:spPr>
          <a:xfrm>
            <a:off x="3826177" y="2306294"/>
            <a:ext cx="13756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aseline="-250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2x</a:t>
            </a:r>
            <a:r>
              <a:rPr lang="en-US" altLang="de-DE" sz="1600" baseline="-250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+ 10</a:t>
            </a:r>
          </a:p>
        </p:txBody>
      </p:sp>
      <p:sp>
        <p:nvSpPr>
          <p:cNvPr id="13" name="Rechteck 12"/>
          <p:cNvSpPr/>
          <p:nvPr/>
        </p:nvSpPr>
        <p:spPr>
          <a:xfrm>
            <a:off x="3057412" y="2847047"/>
            <a:ext cx="36352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STEIGUNG DER BUDGETGERADEN IST DANN - </a:t>
            </a:r>
            <a:r>
              <a:rPr lang="de-DE" altLang="de-DE" sz="16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altLang="de-DE" sz="1600" baseline="-250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de-DE" altLang="de-DE" sz="1600" baseline="-250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- (-2)/1 = +2</a:t>
            </a:r>
          </a:p>
        </p:txBody>
      </p:sp>
      <p:sp>
        <p:nvSpPr>
          <p:cNvPr id="14" name="Rechteck 13"/>
          <p:cNvSpPr/>
          <p:nvPr/>
        </p:nvSpPr>
        <p:spPr>
          <a:xfrm>
            <a:off x="3635758" y="3866810"/>
            <a:ext cx="31897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DAS </a:t>
            </a: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SIND ALLE BÜNDEL, FÜR DIE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GILT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</a:t>
            </a:r>
            <a:b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x</a:t>
            </a:r>
            <a:r>
              <a:rPr lang="en-US" altLang="de-DE" sz="1600" baseline="-25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UND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x</a:t>
            </a:r>
            <a:r>
              <a:rPr lang="en-US" altLang="de-DE" sz="1600" baseline="-25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u="sng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2x</a:t>
            </a:r>
            <a:r>
              <a:rPr lang="en-US" altLang="de-DE" sz="1600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+ 10.</a:t>
            </a:r>
          </a:p>
        </p:txBody>
      </p:sp>
    </p:spTree>
    <p:extLst>
      <p:ext uri="{BB962C8B-B14F-4D97-AF65-F5344CB8AC3E}">
        <p14:creationId xmlns:p14="http://schemas.microsoft.com/office/powerpoint/2010/main" val="276383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Verallgemeinerte Wahlmöglichkeiten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de-DE" dirty="0" smtClean="0">
              <a:ea typeface="ＭＳ Ｐゴシック"/>
              <a:cs typeface="ＭＳ Ｐゴシック"/>
            </a:endParaRP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Wahlmöglichkeiten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weisen oft mehr als eine Beschränkung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auf, </a:t>
            </a:r>
          </a:p>
          <a:p>
            <a:r>
              <a:rPr lang="de-DE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z</a:t>
            </a:r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 B. Beschränkungen durch die Zeit oder durch andere Ressourcen.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 Güterbündel ist nur dann verfügbar, wenn es alle Beschränkungen erfüllt.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880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ea typeface="ＭＳ Ｐゴシック"/>
                <a:cs typeface="ＭＳ Ｐゴシック"/>
              </a:rPr>
              <a:t>Nahrungsmittel – </a:t>
            </a:r>
            <a:r>
              <a:rPr lang="de-DE" altLang="de-DE" dirty="0">
                <a:ea typeface="ＭＳ Ｐゴシック"/>
                <a:cs typeface="ＭＳ Ｐゴシック"/>
              </a:rPr>
              <a:t>Mindesterfordernisse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3"/>
          <p:cNvSpPr>
            <a:spLocks noGrp="1" noChangeShapeType="1"/>
          </p:cNvSpPr>
          <p:nvPr>
            <p:ph idx="1"/>
          </p:nvPr>
        </p:nvSpPr>
        <p:spPr bwMode="auto">
          <a:xfrm>
            <a:off x="1763485" y="2232560"/>
            <a:ext cx="1" cy="338842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763486" y="5620987"/>
            <a:ext cx="5943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85239" y="197367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ANDERE GÜTER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787603" y="5658983"/>
            <a:ext cx="21755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NAHRUNGSMITTEL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2497777" y="2281451"/>
            <a:ext cx="0" cy="3339536"/>
          </a:xfrm>
          <a:prstGeom prst="line">
            <a:avLst/>
          </a:prstGeom>
          <a:noFill/>
          <a:ln w="1016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2340473" y="5635233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dirty="0"/>
              <a:t>10</a:t>
            </a:r>
            <a:endParaRPr lang="de-DE" sz="1400" dirty="0"/>
          </a:p>
        </p:txBody>
      </p:sp>
      <p:sp>
        <p:nvSpPr>
          <p:cNvPr id="13" name="Rechteck 12"/>
          <p:cNvSpPr/>
          <p:nvPr/>
        </p:nvSpPr>
        <p:spPr>
          <a:xfrm>
            <a:off x="3034640" y="3088460"/>
            <a:ext cx="36392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UM ZU ÜBERLEBEN, MÜSSEN MINDESTENS 10 EINHEITEN AN NAHRUNGSMITTELN VERZEHRT WERDEN.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07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Nahrungsmittel – monetäres Budget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3"/>
          <p:cNvSpPr>
            <a:spLocks noGrp="1" noChangeShapeType="1"/>
          </p:cNvSpPr>
          <p:nvPr>
            <p:ph idx="1"/>
          </p:nvPr>
        </p:nvSpPr>
        <p:spPr bwMode="auto">
          <a:xfrm>
            <a:off x="1763485" y="2232560"/>
            <a:ext cx="1" cy="338842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763486" y="5620987"/>
            <a:ext cx="5943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85239" y="1973674"/>
            <a:ext cx="18213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ANDERE GÜTER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787603" y="5658983"/>
            <a:ext cx="21755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NAHRUNGSMITTEL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AutoShape 8" descr="Wide downward diagonal"/>
          <p:cNvSpPr>
            <a:spLocks noChangeArrowheads="1"/>
          </p:cNvSpPr>
          <p:nvPr/>
        </p:nvSpPr>
        <p:spPr bwMode="auto">
          <a:xfrm>
            <a:off x="1763486" y="3881087"/>
            <a:ext cx="5092700" cy="1739900"/>
          </a:xfrm>
          <a:prstGeom prst="rtTriangle">
            <a:avLst/>
          </a:prstGeom>
          <a:pattFill prst="wdDnDiag">
            <a:fgClr>
              <a:srgbClr val="00CC00"/>
            </a:fgClr>
            <a:bgClr>
              <a:schemeClr val="bg1"/>
            </a:bgClr>
          </a:pattFill>
          <a:ln w="12700">
            <a:solidFill>
              <a:srgbClr val="00CC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chemeClr val="tx2"/>
                </a:solidFill>
              </a:rPr>
              <a:t>BUDGET</a:t>
            </a:r>
            <a:endParaRPr lang="de-DE" altLang="de-DE" sz="1600" dirty="0">
              <a:solidFill>
                <a:schemeClr val="hlink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3490025" y="2886226"/>
            <a:ext cx="381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DIE AUSWAHL WIRD AUCH DURCH</a:t>
            </a:r>
          </a:p>
          <a:p>
            <a:pPr>
              <a:defRPr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DAS BUDGET BESCHRÄNKT.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2340473" y="5658982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99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Nahrungsmittel </a:t>
            </a:r>
            <a:r>
              <a:rPr lang="de-DE" altLang="de-DE" dirty="0" smtClean="0">
                <a:ea typeface="ＭＳ Ｐゴシック"/>
                <a:cs typeface="ＭＳ Ｐゴシック"/>
              </a:rPr>
              <a:t>– </a:t>
            </a:r>
            <a:r>
              <a:rPr lang="de-DE" altLang="de-DE" dirty="0">
                <a:ea typeface="ＭＳ Ｐゴシック"/>
                <a:cs typeface="ＭＳ Ｐゴシック"/>
              </a:rPr>
              <a:t>Zeitbeschränkung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3"/>
          <p:cNvSpPr>
            <a:spLocks noGrp="1" noChangeShapeType="1"/>
          </p:cNvSpPr>
          <p:nvPr>
            <p:ph idx="1"/>
          </p:nvPr>
        </p:nvSpPr>
        <p:spPr bwMode="auto">
          <a:xfrm>
            <a:off x="1763485" y="2232560"/>
            <a:ext cx="1" cy="338842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763486" y="5620987"/>
            <a:ext cx="5943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85239" y="1973674"/>
            <a:ext cx="18213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ANDERE GÜTER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787603" y="5658983"/>
            <a:ext cx="21755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NAHRUNGSMITTEL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541251" y="5661353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AutoShape 8" descr="Wide upward diagonal"/>
          <p:cNvSpPr>
            <a:spLocks noChangeArrowheads="1"/>
          </p:cNvSpPr>
          <p:nvPr/>
        </p:nvSpPr>
        <p:spPr bwMode="auto">
          <a:xfrm>
            <a:off x="1775011" y="2509487"/>
            <a:ext cx="2273300" cy="3111500"/>
          </a:xfrm>
          <a:prstGeom prst="rtTriangle">
            <a:avLst/>
          </a:prstGeom>
          <a:pattFill prst="wdUpDiag">
            <a:fgClr>
              <a:schemeClr val="hlink"/>
            </a:fgClr>
            <a:bgClr>
              <a:schemeClr val="bg1"/>
            </a:bgClr>
          </a:patt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chemeClr val="hlink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3402773" y="2654572"/>
            <a:ext cx="3989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WAHL UNTERLIEGT AUCH EINER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ZEITBESCHRÄNKUNG.</a:t>
            </a:r>
            <a:endParaRPr lang="de-DE" altLang="de-DE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51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Nahrungsmittel – generelle Beschränkungen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3"/>
          <p:cNvSpPr>
            <a:spLocks noGrp="1" noChangeShapeType="1"/>
          </p:cNvSpPr>
          <p:nvPr>
            <p:ph idx="1"/>
          </p:nvPr>
        </p:nvSpPr>
        <p:spPr bwMode="auto">
          <a:xfrm>
            <a:off x="1718350" y="2234192"/>
            <a:ext cx="1" cy="338842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763486" y="5620986"/>
            <a:ext cx="5943599" cy="3799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450388" y="1973673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ANDERE GÜTER</a:t>
            </a:r>
            <a:endParaRPr lang="de-DE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787603" y="5658983"/>
            <a:ext cx="21755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NAHRUNGSMITTEL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490850" y="5658982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8" descr="10%"/>
          <p:cNvSpPr>
            <a:spLocks noChangeArrowheads="1"/>
          </p:cNvSpPr>
          <p:nvPr/>
        </p:nvSpPr>
        <p:spPr bwMode="auto">
          <a:xfrm>
            <a:off x="2139950" y="1758950"/>
            <a:ext cx="4940300" cy="341630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chemeClr val="hlink"/>
              </a:solidFill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2668993" y="2281451"/>
            <a:ext cx="0" cy="3339536"/>
          </a:xfrm>
          <a:prstGeom prst="line">
            <a:avLst/>
          </a:prstGeom>
          <a:noFill/>
          <a:ln w="1016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1763486" y="2572987"/>
            <a:ext cx="2209800" cy="3048000"/>
          </a:xfrm>
          <a:prstGeom prst="rtTriangle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chemeClr val="hlink"/>
              </a:solidFill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1809067" y="3951219"/>
            <a:ext cx="5003800" cy="1651000"/>
          </a:xfrm>
          <a:prstGeom prst="rtTriangle">
            <a:avLst/>
          </a:prstGeom>
          <a:noFill/>
          <a:ln w="101600">
            <a:solidFill>
              <a:srgbClr val="00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chemeClr val="hlink"/>
              </a:solidFill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668993" y="4310743"/>
            <a:ext cx="1329676" cy="1291476"/>
          </a:xfrm>
          <a:custGeom>
            <a:avLst/>
            <a:gdLst>
              <a:gd name="T0" fmla="*/ 0 w 1009"/>
              <a:gd name="T1" fmla="*/ 0 h 961"/>
              <a:gd name="T2" fmla="*/ 2147483647 w 1009"/>
              <a:gd name="T3" fmla="*/ 2147483647 h 961"/>
              <a:gd name="T4" fmla="*/ 2147483647 w 1009"/>
              <a:gd name="T5" fmla="*/ 2147483647 h 961"/>
              <a:gd name="T6" fmla="*/ 0 w 1009"/>
              <a:gd name="T7" fmla="*/ 2147483647 h 961"/>
              <a:gd name="T8" fmla="*/ 0 w 1009"/>
              <a:gd name="T9" fmla="*/ 0 h 9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9"/>
              <a:gd name="T16" fmla="*/ 0 h 961"/>
              <a:gd name="T17" fmla="*/ 1009 w 1009"/>
              <a:gd name="T18" fmla="*/ 961 h 9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9" h="961">
                <a:moveTo>
                  <a:pt x="0" y="0"/>
                </a:moveTo>
                <a:lnTo>
                  <a:pt x="392" y="112"/>
                </a:lnTo>
                <a:lnTo>
                  <a:pt x="1008" y="960"/>
                </a:lnTo>
                <a:lnTo>
                  <a:pt x="0" y="960"/>
                </a:lnTo>
                <a:lnTo>
                  <a:pt x="0" y="0"/>
                </a:lnTo>
              </a:path>
            </a:pathLst>
          </a:custGeom>
          <a:solidFill>
            <a:srgbClr val="CC0000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3580906" y="2944483"/>
            <a:ext cx="41261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WAHLMÖGLICHKEIT ERGIBT SICH ALS SCHNITTMENGE AUS ALLEN BESCHRÄNKUNGEN.</a:t>
            </a:r>
            <a:endParaRPr lang="de-DE" altLang="de-DE" sz="16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06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Leistbare </a:t>
            </a:r>
            <a:r>
              <a:rPr lang="de-DE" altLang="de-DE" dirty="0" smtClean="0">
                <a:ea typeface="ＭＳ Ｐゴシック"/>
                <a:cs typeface="ＭＳ Ｐゴシック"/>
              </a:rPr>
              <a:t>Güterbündel, Budgetbeschränkung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altLang="de-DE" sz="160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/>
            </a:r>
            <a:br>
              <a:rPr lang="de-DE" altLang="de-DE" sz="160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Ein güterbündel ist leistbar, wenn</a:t>
            </a:r>
            <a:endParaRPr lang="de-DE" altLang="de-DE" sz="1600" b="0" dirty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	 	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1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+ … + 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p</a:t>
            </a:r>
            <a:r>
              <a:rPr lang="de-DE" altLang="de-DE" sz="1600" b="0" cap="none" baseline="-25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n</a:t>
            </a:r>
            <a:r>
              <a:rPr lang="de-DE" altLang="de-DE" sz="1600" b="0" cap="none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x</a:t>
            </a:r>
            <a:r>
              <a:rPr lang="de-DE" altLang="de-DE" sz="1600" b="0" cap="none" baseline="-25000" dirty="0" err="1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n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b="0" u="sng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&lt;</a:t>
            </a:r>
            <a:r>
              <a:rPr lang="de-DE" altLang="de-DE" sz="1600" b="0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</a:t>
            </a:r>
            <a:endParaRPr lang="de-DE" altLang="de-DE" sz="1600" b="0" cap="none" dirty="0" smtClean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wobei </a:t>
            </a:r>
            <a:r>
              <a:rPr lang="de-DE" altLang="de-DE" sz="1600" b="0" i="1" cap="none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m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das (verfügbare) </a:t>
            </a:r>
            <a:r>
              <a:rPr lang="de-DE" altLang="de-DE" sz="1600" b="0" dirty="0" smtClean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Einkommen </a:t>
            </a:r>
            <a:r>
              <a:rPr lang="de-DE" altLang="de-DE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des Konsumenten ist</a:t>
            </a:r>
            <a:r>
              <a:rPr lang="de-DE" altLang="ja-JP" sz="1600" b="0" dirty="0">
                <a:latin typeface="Arial" panose="020B0604020202020204" pitchFamily="34" charset="0"/>
                <a:ea typeface="ＭＳ Ｐゴシック" pitchFamily="-84" charset="-128"/>
                <a:cs typeface="Arial" panose="020B0604020202020204" pitchFamily="34" charset="0"/>
              </a:rPr>
              <a:t>.</a:t>
            </a:r>
            <a:endParaRPr lang="de-DE" altLang="de-DE" sz="1600" b="0" dirty="0">
              <a:latin typeface="Arial" panose="020B0604020202020204" pitchFamily="34" charset="0"/>
              <a:ea typeface="ＭＳ Ｐゴシック" pitchFamily="-84" charset="-128"/>
              <a:cs typeface="Arial" panose="020B0604020202020204" pitchFamily="34" charset="0"/>
            </a:endParaRPr>
          </a:p>
          <a:p>
            <a:r>
              <a:rPr lang="de-AT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Das Budget, B, eines Konsumenten sind alle leistbaren Güterbündel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:</a:t>
            </a:r>
            <a:b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endParaRPr lang="en-US" altLang="ja-JP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B(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en-US" altLang="ja-JP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… , </a:t>
            </a:r>
            <a:r>
              <a:rPr lang="en-US" altLang="ja-JP" sz="1600" b="0" cap="none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en-US" altLang="ja-JP" sz="1600" b="0" cap="none" baseline="-2500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en-US" altLang="ja-JP" sz="1600" b="0" i="1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 = {(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ja-JP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… , </a:t>
            </a:r>
            <a:r>
              <a:rPr lang="en-US" altLang="ja-JP" sz="1600" b="0" cap="none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ja-JP" sz="1600" b="0" cap="none" baseline="-2500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 | 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ja-JP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u="sng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&gt;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0, … , </a:t>
            </a:r>
            <a:r>
              <a:rPr lang="en-US" altLang="ja-JP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ja-JP" sz="1600" b="0" cap="none" baseline="-2500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u="sng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&gt;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0 und</a:t>
            </a:r>
            <a:b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                     	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en-US" altLang="ja-JP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ja-JP" sz="1600" b="0" cap="none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+ … + </a:t>
            </a:r>
            <a:r>
              <a:rPr lang="en-US" altLang="ja-JP" sz="1600" b="0" cap="none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en-US" altLang="ja-JP" sz="1600" b="0" cap="none" baseline="-2500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</a:t>
            </a:r>
            <a:r>
              <a:rPr lang="en-US" altLang="ja-JP" sz="1600" b="0" cap="none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ja-JP" sz="1600" b="0" cap="none" baseline="-2500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u="sng" cap="none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&lt;</a:t>
            </a:r>
            <a:r>
              <a:rPr lang="en-US" altLang="ja-JP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i="1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en-US" altLang="ja-JP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}</a:t>
            </a:r>
          </a:p>
          <a:p>
            <a:r>
              <a:rPr lang="de-DE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Die Budgetbeschränkung ist die obere Grenze des Budgets.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5490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Budget und Budgetbeschränkung für zwei Güter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3"/>
          <p:cNvSpPr>
            <a:spLocks noGrp="1" noChangeShapeType="1"/>
          </p:cNvSpPr>
          <p:nvPr>
            <p:ph idx="1"/>
          </p:nvPr>
        </p:nvSpPr>
        <p:spPr bwMode="auto">
          <a:xfrm>
            <a:off x="1425039" y="2196935"/>
            <a:ext cx="71251" cy="36338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 dirty="0" smtClean="0"/>
          </a:p>
          <a:p>
            <a:endParaRPr lang="de-DE" dirty="0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1496290" y="5830783"/>
            <a:ext cx="475013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Line 22"/>
          <p:cNvSpPr>
            <a:spLocks noChangeShapeType="1"/>
          </p:cNvSpPr>
          <p:nvPr/>
        </p:nvSpPr>
        <p:spPr bwMode="auto">
          <a:xfrm flipH="1">
            <a:off x="1452376" y="3238500"/>
            <a:ext cx="195262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 flipH="1">
            <a:off x="1452376" y="3738563"/>
            <a:ext cx="1091664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H="1" flipV="1">
            <a:off x="1496290" y="4310063"/>
            <a:ext cx="624444" cy="23812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Line 24"/>
          <p:cNvSpPr>
            <a:spLocks noChangeShapeType="1"/>
          </p:cNvSpPr>
          <p:nvPr/>
        </p:nvSpPr>
        <p:spPr bwMode="auto">
          <a:xfrm>
            <a:off x="1452376" y="2521527"/>
            <a:ext cx="3000871" cy="3309255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2120734" y="4333875"/>
            <a:ext cx="18493" cy="1496908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2544040" y="3738563"/>
            <a:ext cx="92282" cy="209222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3405001" y="3238499"/>
            <a:ext cx="157596" cy="2592283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Oval 28"/>
          <p:cNvSpPr>
            <a:spLocks noChangeArrowheads="1"/>
          </p:cNvSpPr>
          <p:nvPr/>
        </p:nvSpPr>
        <p:spPr bwMode="auto">
          <a:xfrm>
            <a:off x="2470376" y="3595688"/>
            <a:ext cx="239609" cy="285750"/>
          </a:xfrm>
          <a:prstGeom prst="ellipse">
            <a:avLst/>
          </a:pr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chemeClr val="hlink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987645" y="5830782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1016831" y="2079366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4196606" y="5862943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861989" y="2416038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Oval 26"/>
          <p:cNvSpPr>
            <a:spLocks noChangeArrowheads="1"/>
          </p:cNvSpPr>
          <p:nvPr/>
        </p:nvSpPr>
        <p:spPr bwMode="auto">
          <a:xfrm>
            <a:off x="1289586" y="2371107"/>
            <a:ext cx="215900" cy="2159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chemeClr val="hlink"/>
              </a:solidFill>
            </a:endParaRPr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022030" y="4225925"/>
            <a:ext cx="215900" cy="2159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chemeClr val="hlink"/>
              </a:solidFill>
            </a:endParaRPr>
          </a:p>
        </p:txBody>
      </p:sp>
      <p:sp>
        <p:nvSpPr>
          <p:cNvPr id="24" name="Oval 26"/>
          <p:cNvSpPr>
            <a:spLocks noChangeArrowheads="1"/>
          </p:cNvSpPr>
          <p:nvPr/>
        </p:nvSpPr>
        <p:spPr bwMode="auto">
          <a:xfrm>
            <a:off x="4345297" y="5722832"/>
            <a:ext cx="215900" cy="2159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chemeClr val="hlink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3091912" y="2233724"/>
            <a:ext cx="38551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BUDGETBESCHRÄNKUNG IST 	p</a:t>
            </a:r>
            <a:r>
              <a:rPr lang="de-DE" altLang="de-DE" sz="1600" baseline="-25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altLang="de-DE" sz="1600" baseline="-25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p</a:t>
            </a:r>
            <a:r>
              <a:rPr lang="de-DE" altLang="de-DE" sz="1600" baseline="-25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altLang="de-DE" sz="1600" baseline="-25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de-DE" altLang="de-DE" sz="16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</a:t>
            </a:r>
            <a:endParaRPr lang="de-DE" altLang="de-DE" sz="1600" i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Arc 9"/>
          <p:cNvSpPr>
            <a:spLocks/>
          </p:cNvSpPr>
          <p:nvPr/>
        </p:nvSpPr>
        <p:spPr bwMode="auto">
          <a:xfrm>
            <a:off x="2139535" y="2521527"/>
            <a:ext cx="813276" cy="421816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90"/>
                  <a:pt x="9640" y="27"/>
                  <a:pt x="21550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90"/>
                  <a:pt x="9640" y="27"/>
                  <a:pt x="21550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50800" cap="rnd">
            <a:solidFill>
              <a:schemeClr val="tx2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4453247" y="4179245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LEISTBAR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3976574" y="3573661"/>
            <a:ext cx="27895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GERADE NOCH LEISTBAR</a:t>
            </a:r>
            <a:endParaRPr lang="de-DE" altLang="de-DE" sz="1600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val 26"/>
          <p:cNvSpPr>
            <a:spLocks noChangeArrowheads="1"/>
          </p:cNvSpPr>
          <p:nvPr/>
        </p:nvSpPr>
        <p:spPr bwMode="auto">
          <a:xfrm>
            <a:off x="3267899" y="3130550"/>
            <a:ext cx="215900" cy="2159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84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800">
              <a:solidFill>
                <a:srgbClr val="BDBEBE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4345297" y="3130550"/>
            <a:ext cx="18528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NICHT LEISTBAR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 flipH="1">
            <a:off x="2327564" y="4355769"/>
            <a:ext cx="1982312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32" name="Line 18"/>
          <p:cNvSpPr>
            <a:spLocks noChangeShapeType="1"/>
          </p:cNvSpPr>
          <p:nvPr/>
        </p:nvSpPr>
        <p:spPr bwMode="auto">
          <a:xfrm flipH="1">
            <a:off x="2809688" y="3768001"/>
            <a:ext cx="1190625" cy="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33" name="Line 20"/>
          <p:cNvSpPr>
            <a:spLocks noChangeShapeType="1"/>
          </p:cNvSpPr>
          <p:nvPr/>
        </p:nvSpPr>
        <p:spPr bwMode="auto">
          <a:xfrm flipH="1">
            <a:off x="3562597" y="3235109"/>
            <a:ext cx="768679" cy="339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783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Budget und Budgetbeschränkung für zwei Güter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AutoShape 8"/>
          <p:cNvSpPr>
            <a:spLocks noGrp="1" noChangeArrowheads="1"/>
          </p:cNvSpPr>
          <p:nvPr>
            <p:ph idx="1"/>
          </p:nvPr>
        </p:nvSpPr>
        <p:spPr bwMode="auto">
          <a:xfrm>
            <a:off x="2119745" y="2757015"/>
            <a:ext cx="2701637" cy="3058925"/>
          </a:xfrm>
          <a:prstGeom prst="rtTriangle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r>
              <a:rPr lang="en-US" altLang="de-DE" sz="1600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  <a:endParaRPr lang="en-US" altLang="de-DE" sz="1600" i="1" dirty="0">
              <a:solidFill>
                <a:srgbClr val="CC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2119745" y="2156851"/>
            <a:ext cx="0" cy="365908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2119745" y="5815940"/>
            <a:ext cx="403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883231" y="3889606"/>
            <a:ext cx="31438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MENGE ALLER LEISTBAREN GÜTERBÜNDEL.</a:t>
            </a:r>
            <a:endParaRPr lang="de-DE" altLang="de-DE" sz="1600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102556" y="2218406"/>
            <a:ext cx="35111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BUDGETBESCHRÄNKUNG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p</a:t>
            </a:r>
            <a:r>
              <a:rPr lang="en-US" altLang="de-DE" sz="1600" baseline="-25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p</a:t>
            </a:r>
            <a:r>
              <a:rPr lang="en-US" altLang="de-DE" sz="1600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altLang="de-DE" sz="16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m,</a:t>
            </a:r>
          </a:p>
          <a:p>
            <a:pPr>
              <a:spcBef>
                <a:spcPct val="0"/>
              </a:spcBef>
            </a:pPr>
            <a:r>
              <a:rPr lang="de-DE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SOMIT IST DIE STEIGUNG - p</a:t>
            </a:r>
            <a:r>
              <a:rPr lang="de-DE" altLang="de-DE" sz="1600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de-DE" altLang="de-DE" sz="1600" baseline="-25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altLang="de-DE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Arc 13"/>
          <p:cNvSpPr>
            <a:spLocks/>
          </p:cNvSpPr>
          <p:nvPr/>
        </p:nvSpPr>
        <p:spPr bwMode="auto">
          <a:xfrm>
            <a:off x="2723017" y="2603127"/>
            <a:ext cx="491236" cy="597188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90"/>
                  <a:pt x="9640" y="27"/>
                  <a:pt x="21550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90"/>
                  <a:pt x="9640" y="27"/>
                  <a:pt x="21550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50800" cap="rnd">
            <a:solidFill>
              <a:schemeClr val="tx2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Line 19"/>
          <p:cNvSpPr>
            <a:spLocks noChangeShapeType="1"/>
          </p:cNvSpPr>
          <p:nvPr/>
        </p:nvSpPr>
        <p:spPr bwMode="auto">
          <a:xfrm flipH="1">
            <a:off x="2991940" y="4275116"/>
            <a:ext cx="891290" cy="517509"/>
          </a:xfrm>
          <a:prstGeom prst="line">
            <a:avLst/>
          </a:prstGeom>
          <a:noFill/>
          <a:ln w="50800">
            <a:solidFill>
              <a:srgbClr val="00CC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1745925" y="2156851"/>
            <a:ext cx="3337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400" b="1" dirty="0" smtClean="0"/>
              <a:t>x</a:t>
            </a:r>
            <a:r>
              <a:rPr lang="en-US" altLang="de-DE" sz="1400" b="1" baseline="-25000" dirty="0" smtClean="0"/>
              <a:t>2</a:t>
            </a:r>
            <a:endParaRPr lang="de-DE" sz="1400" b="1" dirty="0"/>
          </a:p>
        </p:txBody>
      </p:sp>
      <p:sp>
        <p:nvSpPr>
          <p:cNvPr id="14" name="Rechteck 13"/>
          <p:cNvSpPr/>
          <p:nvPr/>
        </p:nvSpPr>
        <p:spPr>
          <a:xfrm>
            <a:off x="5991472" y="5809917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altLang="de-DE" sz="16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6065824" y="3398222"/>
            <a:ext cx="3337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400" dirty="0" smtClean="0"/>
              <a:t>x</a:t>
            </a:r>
            <a:r>
              <a:rPr lang="en-US" altLang="de-DE" sz="1400" baseline="-25000" dirty="0" smtClean="0"/>
              <a:t>2</a:t>
            </a:r>
            <a:endParaRPr lang="en-US" altLang="de-DE" sz="1400" baseline="-25000" dirty="0"/>
          </a:p>
        </p:txBody>
      </p:sp>
      <p:sp>
        <p:nvSpPr>
          <p:cNvPr id="16" name="Rechteck 15"/>
          <p:cNvSpPr/>
          <p:nvPr/>
        </p:nvSpPr>
        <p:spPr>
          <a:xfrm>
            <a:off x="1545368" y="2587737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de-DE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de-DE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4565943" y="5824184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de-DE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de-DE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87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Budgetbeschränkung für </a:t>
            </a:r>
            <a:r>
              <a:rPr lang="de-DE" altLang="de-DE" dirty="0" smtClean="0">
                <a:ea typeface="ＭＳ Ｐゴシック"/>
                <a:cs typeface="ＭＳ Ｐゴシック"/>
              </a:rPr>
              <a:t>drei </a:t>
            </a:r>
            <a:r>
              <a:rPr lang="de-DE" altLang="de-DE" dirty="0">
                <a:ea typeface="ＭＳ Ｐゴシック"/>
                <a:cs typeface="ＭＳ Ｐゴシック"/>
              </a:rPr>
              <a:t>Güter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6" name="Line 3"/>
          <p:cNvSpPr>
            <a:spLocks noGrp="1" noChangeShapeType="1"/>
          </p:cNvSpPr>
          <p:nvPr>
            <p:ph idx="1"/>
          </p:nvPr>
        </p:nvSpPr>
        <p:spPr bwMode="auto">
          <a:xfrm>
            <a:off x="1579418" y="2122713"/>
            <a:ext cx="11876" cy="222068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 dirty="0" smtClean="0"/>
          </a:p>
          <a:p>
            <a:endParaRPr lang="de-DE" dirty="0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1579418" y="3562595"/>
            <a:ext cx="2885704" cy="78080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 flipH="1" flipV="1">
            <a:off x="1579418" y="4343399"/>
            <a:ext cx="2885704" cy="82285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4934488" y="2591191"/>
            <a:ext cx="22236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+ 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 + 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altLang="de-DE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1579418" y="2745079"/>
            <a:ext cx="1626914" cy="1937806"/>
          </a:xfrm>
          <a:custGeom>
            <a:avLst/>
            <a:gdLst>
              <a:gd name="T0" fmla="*/ 0 w 1393"/>
              <a:gd name="T1" fmla="*/ 0 h 1729"/>
              <a:gd name="T2" fmla="*/ 2147483647 w 1393"/>
              <a:gd name="T3" fmla="*/ 2147483647 h 1729"/>
              <a:gd name="T4" fmla="*/ 2147483647 w 1393"/>
              <a:gd name="T5" fmla="*/ 2147483647 h 1729"/>
              <a:gd name="T6" fmla="*/ 0 w 1393"/>
              <a:gd name="T7" fmla="*/ 0 h 1729"/>
              <a:gd name="T8" fmla="*/ 0 60000 65536"/>
              <a:gd name="T9" fmla="*/ 0 60000 65536"/>
              <a:gd name="T10" fmla="*/ 0 60000 65536"/>
              <a:gd name="T11" fmla="*/ 0 60000 65536"/>
              <a:gd name="T12" fmla="*/ 0 w 1393"/>
              <a:gd name="T13" fmla="*/ 0 h 1729"/>
              <a:gd name="T14" fmla="*/ 1393 w 1393"/>
              <a:gd name="T15" fmla="*/ 1729 h 17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93" h="1729">
                <a:moveTo>
                  <a:pt x="0" y="0"/>
                </a:moveTo>
                <a:lnTo>
                  <a:pt x="912" y="1728"/>
                </a:lnTo>
                <a:lnTo>
                  <a:pt x="1392" y="1056"/>
                </a:lnTo>
                <a:lnTo>
                  <a:pt x="0" y="0"/>
                </a:lnTo>
              </a:path>
            </a:pathLst>
          </a:custGeom>
          <a:solidFill>
            <a:schemeClr val="tx2">
              <a:alpha val="50195"/>
            </a:schemeClr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213885" y="5142501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1104406" y="1985550"/>
            <a:ext cx="4750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953926" y="2605437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392875" y="4744632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3022270" y="3560093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17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Opportunitätskosten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517073" y="2362200"/>
            <a:ext cx="4724400" cy="3810000"/>
            <a:chOff x="1008" y="912"/>
            <a:chExt cx="2976" cy="2400"/>
          </a:xfrm>
        </p:grpSpPr>
        <p:sp>
          <p:nvSpPr>
            <p:cNvPr id="7" name="Line 3"/>
            <p:cNvSpPr>
              <a:spLocks noChangeShapeType="1"/>
            </p:cNvSpPr>
            <p:nvPr/>
          </p:nvSpPr>
          <p:spPr bwMode="auto">
            <a:xfrm>
              <a:off x="1008" y="912"/>
              <a:ext cx="0" cy="24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" name="Line 4"/>
            <p:cNvSpPr>
              <a:spLocks noChangeShapeType="1"/>
            </p:cNvSpPr>
            <p:nvPr/>
          </p:nvSpPr>
          <p:spPr bwMode="auto">
            <a:xfrm>
              <a:off x="1008" y="3312"/>
              <a:ext cx="29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9" name="Line 8"/>
          <p:cNvSpPr>
            <a:spLocks noGrp="1" noChangeShapeType="1"/>
          </p:cNvSpPr>
          <p:nvPr>
            <p:ph idx="1"/>
          </p:nvPr>
        </p:nvSpPr>
        <p:spPr bwMode="auto">
          <a:xfrm>
            <a:off x="1517073" y="3016332"/>
            <a:ext cx="3850574" cy="315586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 dirty="0" smtClean="0"/>
          </a:p>
          <a:p>
            <a:endParaRPr lang="de-DE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2463140" y="3810000"/>
            <a:ext cx="0" cy="9144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2463140" y="4724400"/>
            <a:ext cx="10668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1183327" y="2208311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6303950" y="6018311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753743" y="4107704"/>
            <a:ext cx="7697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- 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Rechteck 14"/>
          <p:cNvSpPr/>
          <p:nvPr/>
        </p:nvSpPr>
        <p:spPr>
          <a:xfrm>
            <a:off x="2786386" y="4738646"/>
            <a:ext cx="4764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+ 1</a:t>
            </a:r>
          </a:p>
        </p:txBody>
      </p:sp>
      <p:sp>
        <p:nvSpPr>
          <p:cNvPr id="16" name="Rechteck 15"/>
          <p:cNvSpPr/>
          <p:nvPr/>
        </p:nvSpPr>
        <p:spPr>
          <a:xfrm>
            <a:off x="3529940" y="2208311"/>
            <a:ext cx="469075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DIE OPPORTUNITÄTSKOSTEN EINER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ZUSÄTZLICHEN EINHEIT VON GUT 1 SIND p</a:t>
            </a:r>
            <a:r>
              <a:rPr lang="de-DE" alt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de-DE" alt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EINHEITEN DES AUFGEGEBENEN GUTES 2. </a:t>
            </a:r>
          </a:p>
          <a:p>
            <a:pPr>
              <a:spcBef>
                <a:spcPct val="0"/>
              </a:spcBef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DIE OPPORTUNITÄTSKOSTEN EINER ZUSÄTZLICHEN EINHEIT VON GUT 2 SIND 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/p</a:t>
            </a:r>
            <a:r>
              <a:rPr lang="en-US" altLang="de-DE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EINHEITEN DES GUTES 1. 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4625388" y="4276981"/>
            <a:ext cx="42263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BEI EINER ERHÖHUNG VON </a:t>
            </a:r>
            <a:r>
              <a:rPr lang="de-DE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de-DE" altLang="de-DE" sz="160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UM </a:t>
            </a:r>
          </a:p>
          <a:p>
            <a:r>
              <a:rPr lang="de-DE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 EINHEIT MUSS MAN </a:t>
            </a:r>
            <a:r>
              <a:rPr lang="de-DE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de-DE" altLang="de-DE" sz="160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de-DE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UM p</a:t>
            </a:r>
            <a:r>
              <a:rPr lang="de-DE" altLang="de-DE" sz="160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de-DE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/p</a:t>
            </a:r>
            <a:r>
              <a:rPr lang="de-DE" altLang="de-DE" sz="160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 </a:t>
            </a:r>
          </a:p>
          <a:p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EINHEITEN REDUZIEREN.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67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497650"/>
            <a:ext cx="8695857" cy="359508"/>
          </a:xfrm>
        </p:spPr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Höheres Einkommen erhöht die Wahlmöglichkeiten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7" name="AutoShape 6"/>
          <p:cNvSpPr>
            <a:spLocks noGrp="1" noChangeArrowheads="1"/>
          </p:cNvSpPr>
          <p:nvPr>
            <p:ph idx="1"/>
          </p:nvPr>
        </p:nvSpPr>
        <p:spPr bwMode="auto">
          <a:xfrm>
            <a:off x="1718953" y="2980704"/>
            <a:ext cx="3185555" cy="2363192"/>
          </a:xfrm>
          <a:prstGeom prst="rtTriangle">
            <a:avLst/>
          </a:prstGeom>
          <a:solidFill>
            <a:srgbClr val="00CC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r>
              <a:rPr lang="de-DE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Ursprüngliches</a:t>
            </a:r>
          </a:p>
          <a:p>
            <a:pPr>
              <a:spcBef>
                <a:spcPct val="0"/>
              </a:spcBef>
            </a:pPr>
            <a:r>
              <a:rPr lang="en-US" alt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  <a:endParaRPr lang="en-US" altLang="de-DE" sz="1600" dirty="0">
              <a:solidFill>
                <a:srgbClr val="CC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1718953" y="2215656"/>
            <a:ext cx="4194959" cy="3128240"/>
          </a:xfrm>
          <a:custGeom>
            <a:avLst/>
            <a:gdLst>
              <a:gd name="T0" fmla="*/ 0 w 2689"/>
              <a:gd name="T1" fmla="*/ 0 h 2065"/>
              <a:gd name="T2" fmla="*/ 2147483647 w 2689"/>
              <a:gd name="T3" fmla="*/ 2147483647 h 2065"/>
              <a:gd name="T4" fmla="*/ 2147483647 w 2689"/>
              <a:gd name="T5" fmla="*/ 2147483647 h 2065"/>
              <a:gd name="T6" fmla="*/ 0 w 2689"/>
              <a:gd name="T7" fmla="*/ 2147483647 h 2065"/>
              <a:gd name="T8" fmla="*/ 0 w 2689"/>
              <a:gd name="T9" fmla="*/ 0 h 20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89"/>
              <a:gd name="T16" fmla="*/ 0 h 2065"/>
              <a:gd name="T17" fmla="*/ 2689 w 2689"/>
              <a:gd name="T18" fmla="*/ 2065 h 20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89" h="2065">
                <a:moveTo>
                  <a:pt x="0" y="0"/>
                </a:moveTo>
                <a:lnTo>
                  <a:pt x="2688" y="2064"/>
                </a:lnTo>
                <a:lnTo>
                  <a:pt x="2016" y="2064"/>
                </a:lnTo>
                <a:lnTo>
                  <a:pt x="0" y="528"/>
                </a:lnTo>
                <a:lnTo>
                  <a:pt x="0" y="0"/>
                </a:lnTo>
              </a:path>
            </a:pathLst>
          </a:custGeom>
          <a:solidFill>
            <a:schemeClr val="hlink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" name="Line 16"/>
          <p:cNvSpPr>
            <a:spLocks noChangeShapeType="1"/>
          </p:cNvSpPr>
          <p:nvPr/>
        </p:nvSpPr>
        <p:spPr bwMode="auto">
          <a:xfrm>
            <a:off x="1727859" y="1911928"/>
            <a:ext cx="0" cy="343196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>
            <a:off x="1727859" y="5343896"/>
            <a:ext cx="4724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2454520" y="1911928"/>
            <a:ext cx="36038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NEUE LEISTBARE GÜTERBÜNDEL</a:t>
            </a:r>
            <a:endParaRPr lang="de-DE" altLang="de-DE" sz="1600" dirty="0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6027354" y="2509998"/>
            <a:ext cx="33191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URSPRÜNGLICHE UND NEUE BUDGETBESCHRÄNKUNG VERLAUFEN PARALLEL (HABEN DIESELBE STEIGUNG).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Arc 10"/>
          <p:cNvSpPr>
            <a:spLocks/>
          </p:cNvSpPr>
          <p:nvPr/>
        </p:nvSpPr>
        <p:spPr bwMode="auto">
          <a:xfrm>
            <a:off x="2900364" y="2219704"/>
            <a:ext cx="674110" cy="760033"/>
          </a:xfrm>
          <a:custGeom>
            <a:avLst/>
            <a:gdLst>
              <a:gd name="T0" fmla="*/ 2147483647 w 21827"/>
              <a:gd name="T1" fmla="*/ 0 h 21600"/>
              <a:gd name="T2" fmla="*/ 0 w 21827"/>
              <a:gd name="T3" fmla="*/ 2147483647 h 21600"/>
              <a:gd name="T4" fmla="*/ 2147483647 w 21827"/>
              <a:gd name="T5" fmla="*/ 0 h 21600"/>
              <a:gd name="T6" fmla="*/ 0 60000 65536"/>
              <a:gd name="T7" fmla="*/ 0 60000 65536"/>
              <a:gd name="T8" fmla="*/ 0 60000 65536"/>
              <a:gd name="T9" fmla="*/ 0 w 21827"/>
              <a:gd name="T10" fmla="*/ 0 h 21600"/>
              <a:gd name="T11" fmla="*/ 21827 w 2182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27" h="21600" fill="none" extrusionOk="0">
                <a:moveTo>
                  <a:pt x="21827" y="0"/>
                </a:moveTo>
                <a:cubicBezTo>
                  <a:pt x="21827" y="11929"/>
                  <a:pt x="12156" y="21600"/>
                  <a:pt x="227" y="21600"/>
                </a:cubicBezTo>
                <a:cubicBezTo>
                  <a:pt x="151" y="21599"/>
                  <a:pt x="75" y="21599"/>
                  <a:pt x="0" y="21598"/>
                </a:cubicBezTo>
              </a:path>
              <a:path w="21827" h="21600" stroke="0" extrusionOk="0">
                <a:moveTo>
                  <a:pt x="21827" y="0"/>
                </a:moveTo>
                <a:cubicBezTo>
                  <a:pt x="21827" y="11929"/>
                  <a:pt x="12156" y="21600"/>
                  <a:pt x="227" y="21600"/>
                </a:cubicBezTo>
                <a:cubicBezTo>
                  <a:pt x="151" y="21599"/>
                  <a:pt x="75" y="21599"/>
                  <a:pt x="0" y="21598"/>
                </a:cubicBezTo>
                <a:lnTo>
                  <a:pt x="227" y="0"/>
                </a:lnTo>
                <a:lnTo>
                  <a:pt x="21827" y="0"/>
                </a:lnTo>
                <a:close/>
              </a:path>
            </a:pathLst>
          </a:custGeom>
          <a:noFill/>
          <a:ln w="50800" cap="rnd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4381993" y="3329940"/>
            <a:ext cx="1676399" cy="897676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H="1">
            <a:off x="2886718" y="2509999"/>
            <a:ext cx="2713981" cy="142224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1396048" y="1857157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7" name="Rechteck 16"/>
          <p:cNvSpPr/>
          <p:nvPr/>
        </p:nvSpPr>
        <p:spPr>
          <a:xfrm>
            <a:off x="6263745" y="5431124"/>
            <a:ext cx="6294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1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/>
                <a:cs typeface="ＭＳ Ｐゴシック"/>
              </a:rPr>
              <a:t>Wie ändern sich Budget und Budgetbeschränkung, wenn </a:t>
            </a:r>
            <a:r>
              <a:rPr lang="de-DE" altLang="de-DE" i="1" cap="none" dirty="0" smtClean="0">
                <a:ea typeface="ＭＳ Ｐゴシック"/>
                <a:cs typeface="ＭＳ Ｐゴシック"/>
              </a:rPr>
              <a:t>m</a:t>
            </a:r>
            <a:r>
              <a:rPr lang="de-DE" altLang="de-DE" i="1" dirty="0" smtClean="0">
                <a:ea typeface="ＭＳ Ｐゴシック"/>
                <a:cs typeface="ＭＳ Ｐゴシック"/>
              </a:rPr>
              <a:t> </a:t>
            </a:r>
            <a:r>
              <a:rPr lang="de-DE" altLang="de-DE" dirty="0">
                <a:ea typeface="ＭＳ Ｐゴシック"/>
                <a:cs typeface="ＭＳ Ｐゴシック"/>
              </a:rPr>
              <a:t>sinkt?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 978-3-11-044093-5</a:t>
            </a:r>
            <a:endParaRPr lang="de-DE" dirty="0"/>
          </a:p>
        </p:txBody>
      </p:sp>
      <p:sp>
        <p:nvSpPr>
          <p:cNvPr id="8" name="AutoShape 5"/>
          <p:cNvSpPr>
            <a:spLocks noGrp="1" noChangeArrowheads="1"/>
          </p:cNvSpPr>
          <p:nvPr>
            <p:ph idx="1"/>
          </p:nvPr>
        </p:nvSpPr>
        <p:spPr bwMode="auto">
          <a:xfrm>
            <a:off x="1852247" y="3505200"/>
            <a:ext cx="2930767" cy="2368062"/>
          </a:xfrm>
          <a:prstGeom prst="rtTriangle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852247" y="2942492"/>
            <a:ext cx="3681046" cy="2930770"/>
          </a:xfrm>
          <a:custGeom>
            <a:avLst/>
            <a:gdLst>
              <a:gd name="T0" fmla="*/ 0 w 2833"/>
              <a:gd name="T1" fmla="*/ 0 h 2257"/>
              <a:gd name="T2" fmla="*/ 2147483647 w 2833"/>
              <a:gd name="T3" fmla="*/ 2147483647 h 2257"/>
              <a:gd name="T4" fmla="*/ 2147483647 w 2833"/>
              <a:gd name="T5" fmla="*/ 2147483647 h 2257"/>
              <a:gd name="T6" fmla="*/ 0 w 2833"/>
              <a:gd name="T7" fmla="*/ 2147483647 h 2257"/>
              <a:gd name="T8" fmla="*/ 0 w 2833"/>
              <a:gd name="T9" fmla="*/ 0 h 22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33"/>
              <a:gd name="T16" fmla="*/ 0 h 2257"/>
              <a:gd name="T17" fmla="*/ 2833 w 2833"/>
              <a:gd name="T18" fmla="*/ 2257 h 22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33" h="2257">
                <a:moveTo>
                  <a:pt x="0" y="0"/>
                </a:moveTo>
                <a:lnTo>
                  <a:pt x="2832" y="2256"/>
                </a:lnTo>
                <a:lnTo>
                  <a:pt x="2256" y="2256"/>
                </a:lnTo>
                <a:lnTo>
                  <a:pt x="0" y="432"/>
                </a:lnTo>
                <a:lnTo>
                  <a:pt x="0" y="0"/>
                </a:lnTo>
              </a:path>
            </a:pathLst>
          </a:custGeom>
          <a:solidFill>
            <a:srgbClr val="00CC00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" name="Line 3"/>
          <p:cNvSpPr>
            <a:spLocks noChangeShapeType="1"/>
          </p:cNvSpPr>
          <p:nvPr/>
        </p:nvSpPr>
        <p:spPr bwMode="auto">
          <a:xfrm flipH="1">
            <a:off x="1846385" y="2379784"/>
            <a:ext cx="5862" cy="349347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de-DE" dirty="0">
              <a:solidFill>
                <a:schemeClr val="tx2"/>
              </a:solidFill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1886459" y="5871673"/>
            <a:ext cx="47244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1984375" y="5187780"/>
            <a:ext cx="24765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</a:pPr>
            <a:r>
              <a:rPr lang="en-US" altLang="de-DE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NEUES </a:t>
            </a:r>
          </a:p>
          <a:p>
            <a:pPr lvl="0">
              <a:spcBef>
                <a:spcPct val="0"/>
              </a:spcBef>
            </a:pPr>
            <a:r>
              <a:rPr lang="en-US" altLang="de-DE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KLEINERES BUDGET</a:t>
            </a:r>
          </a:p>
        </p:txBody>
      </p:sp>
      <p:sp>
        <p:nvSpPr>
          <p:cNvPr id="14" name="Rechteck 13"/>
          <p:cNvSpPr/>
          <p:nvPr/>
        </p:nvSpPr>
        <p:spPr>
          <a:xfrm>
            <a:off x="3503980" y="2771654"/>
            <a:ext cx="23106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NICHT MEHR LEISTBARE GÜTERBÜNDEL.</a:t>
            </a:r>
            <a:endParaRPr lang="de-DE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5272088" y="3323464"/>
            <a:ext cx="22212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ALTE UND NEUE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BESCHRÄNKUNGEN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VERLAUFEN PARALLEL</a:t>
            </a:r>
            <a:r>
              <a:rPr lang="de-DE" altLang="de-DE" sz="1400" dirty="0" smtClean="0"/>
              <a:t>.</a:t>
            </a:r>
            <a:endParaRPr lang="de-DE" altLang="de-DE" sz="1400" dirty="0"/>
          </a:p>
        </p:txBody>
      </p:sp>
      <p:sp>
        <p:nvSpPr>
          <p:cNvPr id="16" name="Arc 11"/>
          <p:cNvSpPr>
            <a:spLocks/>
          </p:cNvSpPr>
          <p:nvPr/>
        </p:nvSpPr>
        <p:spPr bwMode="auto">
          <a:xfrm>
            <a:off x="2431135" y="3107994"/>
            <a:ext cx="1072845" cy="64261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84"/>
                  <a:pt x="9649" y="19"/>
                  <a:pt x="21565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84"/>
                  <a:pt x="9649" y="19"/>
                  <a:pt x="21565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50800" cap="rnd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H="1">
            <a:off x="4044462" y="4286545"/>
            <a:ext cx="1227626" cy="37044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H="1">
            <a:off x="3950676" y="4407876"/>
            <a:ext cx="2427533" cy="779903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1512639" y="2225895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0" name="Rechteck 19"/>
          <p:cNvSpPr/>
          <p:nvPr/>
        </p:nvSpPr>
        <p:spPr>
          <a:xfrm>
            <a:off x="6378209" y="5920172"/>
            <a:ext cx="373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de-DE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98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1288</Words>
  <Application>Microsoft Office PowerPoint</Application>
  <PresentationFormat>A4-Papier (210x297 mm)</PresentationFormat>
  <Paragraphs>294</Paragraphs>
  <Slides>29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6" baseType="lpstr">
      <vt:lpstr>Symbol</vt:lpstr>
      <vt:lpstr>Arial</vt:lpstr>
      <vt:lpstr>Wingdings 3</vt:lpstr>
      <vt:lpstr>ＭＳ Ｐゴシック</vt:lpstr>
      <vt:lpstr>Times New Roman</vt:lpstr>
      <vt:lpstr>Courier New</vt:lpstr>
      <vt:lpstr>2015_deGruyter_ppt_screen_template_Arial</vt:lpstr>
      <vt:lpstr>2. Kapitel    </vt:lpstr>
      <vt:lpstr>Güterbündel und Preise</vt:lpstr>
      <vt:lpstr>Leistbare Güterbündel, Budgetbeschränkung</vt:lpstr>
      <vt:lpstr>Budget und Budgetbeschränkung für zwei Güter</vt:lpstr>
      <vt:lpstr>Budget und Budgetbeschränkung für zwei Güter</vt:lpstr>
      <vt:lpstr>Budgetbeschränkung für drei Güter</vt:lpstr>
      <vt:lpstr>Opportunitätskosten</vt:lpstr>
      <vt:lpstr>Höheres Einkommen erhöht die Wahlmöglichkeiten</vt:lpstr>
      <vt:lpstr>Wie ändern sich Budget und Budgetbeschränkung, wenn m sinkt?</vt:lpstr>
      <vt:lpstr>Budgetbeschränkung – Einkommensänderungen und Konsumentenwohl</vt:lpstr>
      <vt:lpstr>Wie ändern sich Budget und Budgetbeschränkung, wenn p1 von p1’ auf p1” fällt?</vt:lpstr>
      <vt:lpstr>Preisänderung und Konsumentenwohl</vt:lpstr>
      <vt:lpstr>Ad  Valorem Umsatzsteuern</vt:lpstr>
      <vt:lpstr>Einheitliche Ad  Valorem Umsatzsteuer</vt:lpstr>
      <vt:lpstr>Das Lebensmittelmarken-Programm</vt:lpstr>
      <vt:lpstr>Das Lebensmittelmarken-Programm</vt:lpstr>
      <vt:lpstr>Verkauf der Lebensmittelmarken am Schwarzmarkt um €0,50</vt:lpstr>
      <vt:lpstr>Der „Numeraire” </vt:lpstr>
      <vt:lpstr>Budgetbeschränkung – relative Preise</vt:lpstr>
      <vt:lpstr>Formen der Budgetgeraden</vt:lpstr>
      <vt:lpstr>Verlauf der Budgetbeschränkung bei einem Mengenrabatt</vt:lpstr>
      <vt:lpstr>Budgetbeschränkung bei einem Mengenpönale</vt:lpstr>
      <vt:lpstr>Budgetbeschränkung mit einem negativen Preis</vt:lpstr>
      <vt:lpstr>Budgetbeschränkung mit einem negativen Preis</vt:lpstr>
      <vt:lpstr>Verallgemeinerte Wahlmöglichkeiten</vt:lpstr>
      <vt:lpstr>Nahrungsmittel – Mindesterfordernisse</vt:lpstr>
      <vt:lpstr>Nahrungsmittel – monetäres Budget</vt:lpstr>
      <vt:lpstr>Nahrungsmittel – Zeitbeschränkung</vt:lpstr>
      <vt:lpstr>Nahrungsmittel – generelle Beschränkungen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2016-08-16T14:00:40Z</dcterms:modified>
</cp:coreProperties>
</file>