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19"/>
  </p:notesMasterIdLst>
  <p:sldIdLst>
    <p:sldId id="889" r:id="rId2"/>
    <p:sldId id="852" r:id="rId3"/>
    <p:sldId id="853" r:id="rId4"/>
    <p:sldId id="854" r:id="rId5"/>
    <p:sldId id="865" r:id="rId6"/>
    <p:sldId id="867" r:id="rId7"/>
    <p:sldId id="869" r:id="rId8"/>
    <p:sldId id="873" r:id="rId9"/>
    <p:sldId id="874" r:id="rId10"/>
    <p:sldId id="875" r:id="rId11"/>
    <p:sldId id="877" r:id="rId12"/>
    <p:sldId id="866" r:id="rId13"/>
    <p:sldId id="876" r:id="rId14"/>
    <p:sldId id="879" r:id="rId15"/>
    <p:sldId id="883" r:id="rId16"/>
    <p:sldId id="887" r:id="rId17"/>
    <p:sldId id="888" r:id="rId18"/>
  </p:sldIdLst>
  <p:sldSz cx="9906000" cy="6858000" type="A4"/>
  <p:notesSz cx="7099300" cy="10234613"/>
  <p:embeddedFontLst>
    <p:embeddedFont>
      <p:font typeface="MS PGothic" panose="020B0600070205080204" pitchFamily="34" charset="-128"/>
      <p:regular r:id="rId20"/>
    </p:embeddedFont>
    <p:embeddedFont>
      <p:font typeface="Tahoma" panose="020B0604030504040204" pitchFamily="34" charset="0"/>
      <p:regular r:id="rId21"/>
      <p:bold r:id="rId22"/>
    </p:embeddedFont>
    <p:embeddedFont>
      <p:font typeface="Wingdings 3" panose="05040102010807070707" pitchFamily="18" charset="2"/>
      <p:regular r:id="rId23"/>
    </p:embeddedFont>
    <p:embeddedFont>
      <p:font typeface="MS PGothic" panose="020B0600070205080204" pitchFamily="34" charset="-128"/>
      <p:regular r:id="rId2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F4C6C"/>
    <a:srgbClr val="6C97AE"/>
    <a:srgbClr val="8B5261"/>
    <a:srgbClr val="B7AD47"/>
    <a:srgbClr val="EB8667"/>
    <a:srgbClr val="BDBEBE"/>
    <a:srgbClr val="97BE0D"/>
    <a:srgbClr val="0FBE0D"/>
    <a:srgbClr val="009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918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29. Kapitel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err="1">
                <a:ea typeface="ＭＳ Ｐゴシック" charset="-128"/>
              </a:rPr>
              <a:t>spieltheorie</a:t>
            </a:r>
            <a:endParaRPr lang="de-DE" altLang="de-DE" dirty="0">
              <a:ea typeface="ＭＳ Ｐゴシック" charset="-128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538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1610" y="1116649"/>
            <a:ext cx="8695857" cy="394651"/>
          </a:xfrm>
        </p:spPr>
        <p:txBody>
          <a:bodyPr/>
          <a:lstStyle/>
          <a:p>
            <a:r>
              <a:rPr lang="de-DE" dirty="0" smtClean="0"/>
              <a:t>Beispiel für ein sequenzielles spiel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00830" y="1670878"/>
            <a:ext cx="8697417" cy="4475922"/>
          </a:xfrm>
        </p:spPr>
        <p:txBody>
          <a:bodyPr/>
          <a:lstStyle/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Sowohl (o, l) als auch (u, R) sind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nash-gleichgewchte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; bei einem simultanen spiel ist es nicht möglich zu entscheiden, welches wahrscheinlicher ist.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NEHMEN WIR NUN AN, DASS DAS SPIEL SEQUENZIELL GESPIELT WIRD, WOBEI a FÜHRT UND b FOLGT. ALS NÄCHSTES STELLEN WIR DAS SPIEL IN SEINER EXTENSIVEN FORM DAR.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529807" y="2638379"/>
            <a:ext cx="2119312" cy="160173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895422" y="2238936"/>
            <a:ext cx="31098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3E237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L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4889025" y="2246861"/>
            <a:ext cx="3334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R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3643402" y="2813619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3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, 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E237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9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4589463" y="2835844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(1, 8)</a:t>
            </a: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664210" y="3570328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0, 0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4606381" y="3638527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2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, 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1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154491" y="2927856"/>
            <a:ext cx="34624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5F5F5F"/>
                </a:solidFill>
              </a:rPr>
              <a:t>O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3154491" y="3754352"/>
            <a:ext cx="34624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U                                                                   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056433" y="3331434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892503" y="1907665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</p:spTree>
    <p:extLst>
      <p:ext uri="{BB962C8B-B14F-4D97-AF65-F5344CB8AC3E}">
        <p14:creationId xmlns:p14="http://schemas.microsoft.com/office/powerpoint/2010/main" val="400332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9396" y="490484"/>
            <a:ext cx="8695857" cy="331151"/>
          </a:xfrm>
        </p:spPr>
        <p:txBody>
          <a:bodyPr/>
          <a:lstStyle/>
          <a:p>
            <a:r>
              <a:rPr lang="de-DE" dirty="0" smtClean="0"/>
              <a:t>EIN SEQUENZIELLES SPIEL IN EXTENSIVER FORM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27653"/>
            <a:ext cx="8697417" cy="5273124"/>
          </a:xfrm>
        </p:spPr>
        <p:txBody>
          <a:bodyPr/>
          <a:lstStyle/>
          <a:p>
            <a:r>
              <a:rPr lang="de-DE" i="1" dirty="0" smtClean="0"/>
              <a:t> </a:t>
            </a:r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>
            <a:off x="3411538" y="2501900"/>
            <a:ext cx="1312862" cy="118427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8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Line 29"/>
          <p:cNvSpPr>
            <a:spLocks noChangeShapeType="1"/>
          </p:cNvSpPr>
          <p:nvPr/>
        </p:nvSpPr>
        <p:spPr bwMode="auto">
          <a:xfrm flipH="1">
            <a:off x="2039938" y="2487613"/>
            <a:ext cx="1371600" cy="1227137"/>
          </a:xfrm>
          <a:prstGeom prst="line">
            <a:avLst/>
          </a:prstGeom>
          <a:noFill/>
          <a:ln w="57150">
            <a:solidFill>
              <a:srgbClr val="E25B0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8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 flipH="1">
            <a:off x="1073150" y="3729038"/>
            <a:ext cx="952500" cy="1428750"/>
          </a:xfrm>
          <a:prstGeom prst="line">
            <a:avLst/>
          </a:prstGeom>
          <a:noFill/>
          <a:ln w="57150">
            <a:solidFill>
              <a:srgbClr val="E25B0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8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" name="Line 30"/>
          <p:cNvSpPr>
            <a:spLocks noChangeShapeType="1"/>
          </p:cNvSpPr>
          <p:nvPr/>
        </p:nvSpPr>
        <p:spPr bwMode="auto">
          <a:xfrm>
            <a:off x="2039938" y="3714750"/>
            <a:ext cx="981075" cy="14430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0" name="Line 32"/>
          <p:cNvSpPr>
            <a:spLocks noChangeShapeType="1"/>
          </p:cNvSpPr>
          <p:nvPr/>
        </p:nvSpPr>
        <p:spPr bwMode="auto">
          <a:xfrm flipH="1">
            <a:off x="3771900" y="3700463"/>
            <a:ext cx="966788" cy="1457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1" name="Line 33"/>
          <p:cNvSpPr>
            <a:spLocks noChangeShapeType="1"/>
          </p:cNvSpPr>
          <p:nvPr/>
        </p:nvSpPr>
        <p:spPr bwMode="auto">
          <a:xfrm>
            <a:off x="4738688" y="3714750"/>
            <a:ext cx="966787" cy="1443038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800" smtClean="0">
              <a:solidFill>
                <a:srgbClr val="000000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3189288" y="1889125"/>
            <a:ext cx="3334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A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2324100" y="2668588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O</a:t>
            </a:r>
          </a:p>
        </p:txBody>
      </p:sp>
      <p:sp>
        <p:nvSpPr>
          <p:cNvPr id="14" name="Rectangle 48"/>
          <p:cNvSpPr>
            <a:spLocks noChangeArrowheads="1"/>
          </p:cNvSpPr>
          <p:nvPr/>
        </p:nvSpPr>
        <p:spPr bwMode="auto">
          <a:xfrm>
            <a:off x="1516063" y="3317875"/>
            <a:ext cx="3334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B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1096963" y="4083050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L</a:t>
            </a:r>
          </a:p>
        </p:txBody>
      </p:sp>
      <p:sp>
        <p:nvSpPr>
          <p:cNvPr id="16" name="Rectangle 43"/>
          <p:cNvSpPr>
            <a:spLocks noChangeArrowheads="1"/>
          </p:cNvSpPr>
          <p:nvPr/>
        </p:nvSpPr>
        <p:spPr bwMode="auto">
          <a:xfrm>
            <a:off x="692150" y="5149850"/>
            <a:ext cx="1025922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(3, 9)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2540000" y="4083050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R</a:t>
            </a:r>
          </a:p>
        </p:txBody>
      </p:sp>
      <p:sp>
        <p:nvSpPr>
          <p:cNvPr id="18" name="Rectangle 44"/>
          <p:cNvSpPr>
            <a:spLocks noChangeArrowheads="1"/>
          </p:cNvSpPr>
          <p:nvPr/>
        </p:nvSpPr>
        <p:spPr bwMode="auto">
          <a:xfrm>
            <a:off x="2378075" y="5135563"/>
            <a:ext cx="1025922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(1, 8)</a:t>
            </a: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797300" y="4083050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L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3386138" y="5121275"/>
            <a:ext cx="1025922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(0, 0)</a:t>
            </a:r>
          </a:p>
        </p:txBody>
      </p:sp>
      <p:sp>
        <p:nvSpPr>
          <p:cNvPr id="21" name="Rectangle 42"/>
          <p:cNvSpPr>
            <a:spLocks noChangeArrowheads="1"/>
          </p:cNvSpPr>
          <p:nvPr/>
        </p:nvSpPr>
        <p:spPr bwMode="auto">
          <a:xfrm>
            <a:off x="5240338" y="4083050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R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5059363" y="5121275"/>
            <a:ext cx="1025922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(2, 1)</a:t>
            </a:r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4789488" y="3317875"/>
            <a:ext cx="445635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B</a:t>
            </a: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4054475" y="2668588"/>
            <a:ext cx="46672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U</a:t>
            </a:r>
          </a:p>
        </p:txBody>
      </p:sp>
      <p:sp>
        <p:nvSpPr>
          <p:cNvPr id="25" name="Rectangle 50"/>
          <p:cNvSpPr>
            <a:spLocks noChangeArrowheads="1"/>
          </p:cNvSpPr>
          <p:nvPr/>
        </p:nvSpPr>
        <p:spPr bwMode="auto">
          <a:xfrm>
            <a:off x="5894388" y="2805113"/>
            <a:ext cx="1669111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 MACHT DEN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ERSTEN ZUG.</a:t>
            </a: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1200944" y="1057486"/>
            <a:ext cx="6176243" cy="83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(O,L) UND (U,R) SIND NASH-GLEICHGEWICHTE.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WELCHES IST WAHRSCHEINLICHER?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(O, L) IST DAS WAHRSCHEINLICHE NASH-GLEICHGEWICHT!</a:t>
            </a:r>
          </a:p>
        </p:txBody>
      </p:sp>
    </p:spTree>
    <p:extLst>
      <p:ext uri="{BB962C8B-B14F-4D97-AF65-F5344CB8AC3E}">
        <p14:creationId xmlns:p14="http://schemas.microsoft.com/office/powerpoint/2010/main" val="92951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5037" y="743172"/>
            <a:ext cx="8695857" cy="317899"/>
          </a:xfrm>
        </p:spPr>
        <p:txBody>
          <a:bodyPr/>
          <a:lstStyle/>
          <a:p>
            <a:r>
              <a:rPr lang="de-DE" dirty="0" smtClean="0"/>
              <a:t>REINE STRATEGIEN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73477" y="1277964"/>
            <a:ext cx="8697417" cy="5215601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Dieses Spiel hat kein Nash-Gleichgewicht in reinen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strategien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Es hat allerdings ein N-G in gemischten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strategien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100388" y="2755900"/>
            <a:ext cx="2519363" cy="2238375"/>
            <a:chOff x="1953" y="1128"/>
            <a:chExt cx="1587" cy="1410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953" y="1128"/>
              <a:ext cx="1587" cy="1407"/>
              <a:chOff x="1953" y="1128"/>
              <a:chExt cx="1587" cy="1407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417" y="1128"/>
                <a:ext cx="19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L</a:t>
                </a: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3042" y="1128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R</a:t>
                </a: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953" y="1552"/>
                <a:ext cx="218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O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961" y="2132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U</a:t>
                </a: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28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(1, 2)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(0, 5)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(0, 4)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(3, 2)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2008332" y="3860801"/>
            <a:ext cx="125874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3862460" y="2416704"/>
            <a:ext cx="126637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</p:spTree>
    <p:extLst>
      <p:ext uri="{BB962C8B-B14F-4D97-AF65-F5344CB8AC3E}">
        <p14:creationId xmlns:p14="http://schemas.microsoft.com/office/powerpoint/2010/main" val="377473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GEMISCHTE STRATEGIEN (1)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SPIELER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 WÄHLT EINE WAHRSCHEINLICHKEITSVERTEILUNG (</a:t>
            </a:r>
            <a:r>
              <a:rPr lang="en-US" altLang="de-DE" sz="1600" b="0" kern="0" cap="none" spc="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1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– </a:t>
            </a:r>
            <a:r>
              <a:rPr lang="en-US" altLang="de-DE" sz="1600" b="0" kern="0" cap="none" spc="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), DAS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BEDEUTET,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ER WIRD MIT EINER WAHRSCHEINLICHKEIT VON </a:t>
            </a:r>
            <a:r>
              <a:rPr lang="en-US" altLang="de-DE" sz="1600" b="0" kern="0" cap="none" spc="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OBEN SPIELEN UND MIT EINER WAHRSCHEINLICHKEIT VON 1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– </a:t>
            </a:r>
            <a:r>
              <a:rPr lang="en-US" altLang="de-DE" sz="1600" b="0" kern="0" cap="none" spc="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de-AT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UNTEN</a:t>
            </a:r>
            <a:r>
              <a:rPr lang="de-AT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. </a:t>
            </a:r>
          </a:p>
          <a:p>
            <a:pPr lvl="0"/>
            <a:r>
              <a:rPr lang="de-AT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ANALOG DAZU WÄHLT SPIELER B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EINE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WAHRSCHEINLICHKEITSVERTEILUNG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          (</a:t>
            </a:r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 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– </a:t>
            </a:r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),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DAS </a:t>
            </a:r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HEIßT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ER WIRD MIT EINER WAHRSCHEINLICHKEIT VON </a:t>
            </a:r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LINKS SPIELEN </a:t>
            </a:r>
            <a:r>
              <a:rPr lang="en-US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UND MIT EINER WAHRSCHEINLICHKEIT VON 1 - </a:t>
            </a:r>
            <a:r>
              <a:rPr lang="en-US" altLang="de-DE" sz="1600" b="0" kern="0" cap="none" spc="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</a:t>
            </a:r>
            <a:r>
              <a:rPr lang="en-US" altLang="de-DE" sz="1600" b="0" kern="0" cap="none" spc="0" baseline="-25000" dirty="0" err="1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</a:t>
            </a:r>
            <a:r>
              <a:rPr lang="en-US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de-AT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RECHTS. </a:t>
            </a:r>
          </a:p>
          <a:p>
            <a:pPr lvl="0"/>
            <a:r>
              <a:rPr lang="de-AT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WIE WIRD DAS N-G BEI GEMISCHTEN STRATEGIEN ERMITTELT? </a:t>
            </a:r>
            <a:endParaRPr lang="de-AT" altLang="de-DE" sz="1600" b="0" kern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/>
            <a:endParaRPr lang="de-DE" sz="1600" cap="none" dirty="0">
              <a:solidFill>
                <a:srgbClr val="000000"/>
              </a:solidFill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330" y="704175"/>
            <a:ext cx="8147856" cy="344404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GEMISCHTE STRATEGIEN </a:t>
            </a:r>
            <a:r>
              <a:rPr lang="de-DE" dirty="0" smtClean="0">
                <a:solidFill>
                  <a:srgbClr val="000000"/>
                </a:solidFill>
              </a:rPr>
              <a:t>(2)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73477" y="1219200"/>
            <a:ext cx="8697417" cy="5274366"/>
          </a:xfrm>
        </p:spPr>
        <p:txBody>
          <a:bodyPr/>
          <a:lstStyle/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2452688" y="2744787"/>
            <a:ext cx="3167064" cy="2244725"/>
            <a:chOff x="1545" y="1124"/>
            <a:chExt cx="1995" cy="1414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545" y="1124"/>
              <a:ext cx="1995" cy="1411"/>
              <a:chOff x="1545" y="1124"/>
              <a:chExt cx="1995" cy="1411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281" y="1124"/>
                <a:ext cx="387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L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</a:t>
                </a:r>
                <a:r>
                  <a:rPr lang="en-US" altLang="de-DE" sz="1600" b="0" baseline="-2500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L</a:t>
                </a:r>
                <a:endPara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2872" y="1124"/>
                <a:ext cx="617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R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, 1 –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</a:t>
                </a:r>
                <a:r>
                  <a:rPr lang="en-US" altLang="de-DE" sz="1600" b="0" baseline="-2500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L</a:t>
                </a:r>
                <a:endPara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753" y="1552"/>
                <a:ext cx="424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O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</a:t>
                </a:r>
                <a:r>
                  <a:rPr lang="en-US" altLang="de-DE" sz="1600" b="0" baseline="-2500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U</a:t>
                </a:r>
                <a:endParaRPr lang="en-US" altLang="de-DE" sz="1600" b="0" dirty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545" y="2099"/>
                <a:ext cx="63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U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1 –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</a:t>
                </a:r>
                <a:r>
                  <a:rPr lang="en-US" altLang="de-DE" sz="1600" b="0" baseline="-25000" dirty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U</a:t>
                </a:r>
                <a:endParaRPr lang="en-US" altLang="de-DE" sz="1600" b="0" dirty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28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(1, 2)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(0, 5)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(0, 4)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(3, 2)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1019943" y="3826896"/>
            <a:ext cx="125874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3927764" y="2224131"/>
            <a:ext cx="126637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965081" y="1340767"/>
            <a:ext cx="85933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ja-JP" altLang="en-US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s ERWARTUNGSWERT FÜR LINKS IST 2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+ 5(1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, </a:t>
            </a:r>
            <a:r>
              <a:rPr lang="de-AT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FÜR RECHTS 4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+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2(1 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).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WENN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2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+ 5(1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&gt; </a:t>
            </a:r>
            <a:r>
              <a:rPr lang="de-AT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4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+ 2(1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DANN WIRD </a:t>
            </a:r>
            <a:r>
              <a:rPr lang="en-US" altLang="ja-JP" sz="1600" b="0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WIRD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B SICH NUR FÜR LINKS ENTSCHEIDEN, ABER ES GIBT KEIN N-G, BEI DEM B NUR LINKS SPIELT. 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1188994" y="5218114"/>
            <a:ext cx="7458773" cy="122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WENN ES EIN N-G GIBT, DANN MUSS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2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+ 5(1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= </a:t>
            </a:r>
            <a:r>
              <a:rPr lang="de-AT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4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+ 2(1 </a:t>
            </a:r>
            <a:r>
              <a:rPr lang="en-US" altLang="ja-JP" sz="1600" b="0" dirty="0" smtClean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ja-JP" sz="1600" b="0" baseline="-2500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ja-JP" sz="1600" b="0" dirty="0">
                <a:solidFill>
                  <a:srgbClr val="000000"/>
                </a:solidFill>
                <a:ea typeface="+mn-ea"/>
                <a:cs typeface="Arial" panose="020B0604020202020204" pitchFamily="34" charset="0"/>
                <a:sym typeface="Symbol" pitchFamily="18" charset="2"/>
              </a:rPr>
              <a:t>)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   </a:t>
            </a:r>
          </a:p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O</a:t>
            </a: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  <a:t> = 3/5  SEIN;</a:t>
            </a:r>
            <a:b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D. H. DIE ART, AUF DIE A OBEN UND UNTEN MISCHT MUSS SO SEIN, </a:t>
            </a:r>
          </a:p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DASS B INDIFFERENT ZWISCHEN LINKS ODER RECHTS IST.</a:t>
            </a:r>
          </a:p>
        </p:txBody>
      </p:sp>
    </p:spTree>
    <p:extLst>
      <p:ext uri="{BB962C8B-B14F-4D97-AF65-F5344CB8AC3E}">
        <p14:creationId xmlns:p14="http://schemas.microsoft.com/office/powerpoint/2010/main" val="9853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9883" y="689266"/>
            <a:ext cx="8695857" cy="317899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GEMISCHTE STRATEGIEN </a:t>
            </a:r>
            <a:r>
              <a:rPr lang="de-DE" dirty="0" smtClean="0">
                <a:solidFill>
                  <a:srgbClr val="000000"/>
                </a:solidFill>
              </a:rPr>
              <a:t>(3)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73477" y="1219200"/>
            <a:ext cx="8697417" cy="4990227"/>
          </a:xfrm>
        </p:spPr>
        <p:txBody>
          <a:bodyPr/>
          <a:lstStyle/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sz="1200" b="0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2752726" y="2744788"/>
            <a:ext cx="2867026" cy="2249488"/>
            <a:chOff x="1734" y="1121"/>
            <a:chExt cx="1806" cy="1417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734" y="1121"/>
              <a:ext cx="1806" cy="1414"/>
              <a:chOff x="1734" y="1121"/>
              <a:chExt cx="1806" cy="1414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228" y="1123"/>
                <a:ext cx="448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L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3/4</a:t>
                </a:r>
                <a:endPara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2892" y="1121"/>
                <a:ext cx="46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R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1/4</a:t>
                </a:r>
                <a:endParaRPr kumimoji="0" lang="en-US" alt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734" y="1578"/>
                <a:ext cx="471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O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  <a:sym typeface="Symbol" pitchFamily="18" charset="2"/>
                  </a:rPr>
                  <a:t>3/5</a:t>
                </a:r>
                <a:endParaRPr lang="en-US" altLang="de-DE" sz="1600" b="0" dirty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734" y="2099"/>
                <a:ext cx="46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Arial" panose="020B0604020202020204" pitchFamily="34" charset="0"/>
                  </a:rPr>
                  <a:t>U</a:t>
                </a:r>
                <a:r>
                  <a:rPr lang="en-US" altLang="de-DE" sz="1600" b="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de-DE" sz="1600" b="0" dirty="0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2/5</a:t>
                </a:r>
                <a:endParaRPr lang="en-US" altLang="de-DE" sz="1600" b="0" dirty="0">
                  <a:solidFill>
                    <a:srgbClr val="000000"/>
                  </a:solidFill>
                  <a:cs typeface="Arial" panose="020B0604020202020204" pitchFamily="34" charset="0"/>
                  <a:sym typeface="Symbol" pitchFamily="18" charset="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45" y="1495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(1, 2)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(0, 5)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(0, 4)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(3, 2)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1649314" y="3915040"/>
            <a:ext cx="125874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3778356" y="2387399"/>
            <a:ext cx="126637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278598" y="1267072"/>
            <a:ext cx="7357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AT" altLang="de-DE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DAS EINZIGE NASH-GLEICHGEWICHT ERFORDERT, DASS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A EINE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GEMISCHTE STRATEGIE (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3/5, 2/5)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UND B EINE GEMISCHTE STRATEGIE </a:t>
            </a:r>
            <a:b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(3/4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, 1/4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) SPIELT.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1373691" y="5014496"/>
            <a:ext cx="4809330" cy="122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b="0" dirty="0">
                <a:solidFill>
                  <a:srgbClr val="000000"/>
                </a:solidFill>
                <a:cs typeface="Arial" panose="020B0604020202020204" pitchFamily="34" charset="0"/>
              </a:rPr>
              <a:t>A</a:t>
            </a:r>
            <a:r>
              <a:rPr lang="ja-JP" altLang="en-US" sz="1600" b="0" dirty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s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ERWARTETE N-G AUSZAHLUNG IST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                      1×9/20 + 3×2/20 = 3/4.</a:t>
            </a:r>
            <a:b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ja-JP" altLang="en-US" sz="1600" b="0" dirty="0">
                <a:solidFill>
                  <a:srgbClr val="000000"/>
                </a:solidFill>
                <a:cs typeface="Arial" panose="020B0604020202020204" pitchFamily="34" charset="0"/>
              </a:rPr>
              <a:t>’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s </a:t>
            </a: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ERWARTETE N-G AUSZAHLUNG IST</a:t>
            </a:r>
          </a:p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600" b="0" dirty="0" smtClean="0">
                <a:solidFill>
                  <a:srgbClr val="000000"/>
                </a:solidFill>
                <a:cs typeface="Arial" panose="020B0604020202020204" pitchFamily="34" charset="0"/>
              </a:rPr>
              <a:t>      </a:t>
            </a:r>
            <a:r>
              <a:rPr lang="en-US" altLang="ja-JP" sz="1600" b="0" dirty="0">
                <a:solidFill>
                  <a:srgbClr val="000000"/>
                </a:solidFill>
                <a:cs typeface="Arial" panose="020B0604020202020204" pitchFamily="34" charset="0"/>
              </a:rPr>
              <a:t>2×9/20 + 4×3/20 + 5×6/20 + 2×2/20 = 16/5.</a:t>
            </a:r>
            <a:endParaRPr lang="en-US" altLang="de-DE" sz="1600" b="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7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2087" y="593001"/>
            <a:ext cx="8695857" cy="344403"/>
          </a:xfrm>
        </p:spPr>
        <p:txBody>
          <a:bodyPr/>
          <a:lstStyle/>
          <a:p>
            <a:r>
              <a:rPr lang="de-DE" dirty="0" smtClean="0"/>
              <a:t>Das gefangenendilemma – endliche spielzüge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28700"/>
            <a:ext cx="8697417" cy="5172077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Bonnie und clyde werden getrennt verhört, ihre auszahlungsmatrix für ihr jeWeiliges verhalten von entweder g = gestehen oder              S = Schweigen lautet: 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ANGENOMMEN DAS SPIEL WIRD NUR DURCH DREI PERIODEN HINDURCH GESPIELT,     t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= 1, 2, 3. </a:t>
            </a:r>
            <a:endParaRPr lang="en-US" altLang="de-DE" sz="1600" b="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STELLEN WIR UNS NUN VOR, DASS WIR NACH 2 RUNDEN AM BEGINN DER PERIODE     t = 3 ANGEKOMMEN SIND. WIE SOLLTEN BONNIE UND CLYDE HANDELN?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BEIDE SOLLTEN GESTEHEN. 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062288" y="2628900"/>
            <a:ext cx="3643312" cy="1809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35325" y="2900363"/>
            <a:ext cx="12650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2800" dirty="0"/>
              <a:t>(-5</a:t>
            </a:r>
            <a:r>
              <a:rPr lang="en-US" altLang="de-DE" sz="2800" dirty="0" smtClean="0"/>
              <a:t>, -</a:t>
            </a:r>
            <a:r>
              <a:rPr lang="en-US" altLang="de-DE" sz="2800" dirty="0"/>
              <a:t>5)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946825" y="2879726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(-30, -1)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135137" y="3731174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(-1, -30)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846638" y="3731174"/>
            <a:ext cx="1665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, 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4330422" y="2042550"/>
            <a:ext cx="85959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CLYDE</a:t>
            </a: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707409" y="2212469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5507075" y="2241372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701979" y="3513841"/>
            <a:ext cx="98264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latin typeface="Arial"/>
                <a:ea typeface="+mn-ea"/>
              </a:rPr>
              <a:t>BONNIE</a:t>
            </a:r>
            <a:endParaRPr lang="en-US" altLang="de-DE" sz="1600" dirty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684620" y="2992696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2684620" y="3856259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428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4775" y="631238"/>
            <a:ext cx="8874324" cy="344403"/>
          </a:xfrm>
        </p:spPr>
        <p:txBody>
          <a:bodyPr/>
          <a:lstStyle/>
          <a:p>
            <a:r>
              <a:rPr lang="de-DE" dirty="0" smtClean="0"/>
              <a:t>Das gefangenendilemma – teilspielperfektes nash-gleichgewicht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92201"/>
            <a:ext cx="8697417" cy="5176078"/>
          </a:xfrm>
        </p:spPr>
        <p:txBody>
          <a:bodyPr/>
          <a:lstStyle/>
          <a:p>
            <a:pPr lvl="0"/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NUN SEIEN WIR AM BEGINN DER PERIODE </a:t>
            </a:r>
            <a:r>
              <a:rPr lang="en-US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 = </a:t>
            </a: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2;  B &amp; C WISSEN, DASS BEIDE IN DER NÄCHSTEN PERIODE GESTEHEN WERDEN. DAHER WERDEN SIE AUCH IN DER PERIODE 2 GESTEHEN.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ÄHNLICHES GILT FÜR DIE PERIODE 1. </a:t>
            </a:r>
          </a:p>
          <a:p>
            <a:endParaRPr lang="en-US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de-DE" sz="1600" cap="none" spc="0" dirty="0" smtClean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DAS EINZIG GLAUBWÜRDIGE (TEILSPIELPERFEKTE) NASH-GLEICHGEWICHT FÜR BONNIE UND CLYDE IST DAHER, IN JEDER PERIODE ZU GESTEHEN, UNABHÄNGIG VON DER (ENDLICHEN) ANZAHL VON RUNDEN, DIE GESPIELT WIRD.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b="0" cap="none" spc="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BEI EINER UNENDLICHEN ANZAHL VON SPIELPERIODEN GIBT ES VIELE PLAUSIBLE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N-G, Z. B. AUCH (S, S), WEIL EIN SPIELER WEGEN MANGELNDER KOOPERATION BESTRAFT WERDEN KANN.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004760" y="2581206"/>
            <a:ext cx="3643312" cy="1809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22801" y="2856855"/>
            <a:ext cx="12650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2800" dirty="0"/>
              <a:t>(-5</a:t>
            </a:r>
            <a:r>
              <a:rPr lang="en-US" altLang="de-DE" sz="2800" dirty="0" smtClean="0"/>
              <a:t>, -</a:t>
            </a:r>
            <a:r>
              <a:rPr lang="en-US" altLang="de-DE" sz="2800" dirty="0"/>
              <a:t>5)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959350" y="2899718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(-30, -1)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122613" y="3731174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(-1, -30)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859163" y="3731174"/>
            <a:ext cx="1665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, 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4221163" y="1942042"/>
            <a:ext cx="88203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CLYDE</a:t>
            </a:r>
            <a:endParaRPr lang="en-US" altLang="de-DE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717925" y="2119578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5464175" y="2119578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660430" y="3380075"/>
            <a:ext cx="98264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BONNIE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643071" y="2868103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2612551" y="3721974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351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463" y="1307149"/>
            <a:ext cx="8695857" cy="318451"/>
          </a:xfrm>
        </p:spPr>
        <p:txBody>
          <a:bodyPr/>
          <a:lstStyle/>
          <a:p>
            <a:r>
              <a:rPr lang="de-DE" dirty="0" smtClean="0"/>
              <a:t>Begriff und </a:t>
            </a:r>
            <a:r>
              <a:rPr lang="de-DE" dirty="0" err="1" smtClean="0"/>
              <a:t>andwendungen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070100"/>
            <a:ext cx="8697417" cy="403860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Spieltheorie trägt zur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modellierung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strategischem verhalten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akteuren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bei, die erkennen, dass ihre handlungen sich auf andere akteure auswirken.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Anwendungsbereiche in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ökonomie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oligopolen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studien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zu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kartellen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untersuchungen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zu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externalitäten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verhandlungen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allgemein: wie funktionieren märkte?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11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Elemente der spieltheorie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/>
              <a:t/>
            </a:r>
            <a:br>
              <a:rPr lang="de-DE" sz="1600" b="0" dirty="0" smtClean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 spiel besteht aus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spielern – beschränkung auf spiele mit zwei spielern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strategien für jeden spieler – beschränkung auf zwei 	aktionsmöglichkeiten je spieler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auszahlungsmatrix – enthält ergebnisse für aktionen eines 	spielers und den jeweiligen reaktionen des anderen spielers.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Außerhalb der ökonomie findet spieltheorie in viele disziplinen eingang (Beispiel: Biologie), entwickelt wurde sie ursprünglich im zusammenhang mit militärischen strategien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160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721293"/>
            <a:ext cx="9334500" cy="370908"/>
          </a:xfrm>
        </p:spPr>
        <p:txBody>
          <a:bodyPr/>
          <a:lstStyle/>
          <a:p>
            <a:r>
              <a:rPr lang="de-DE" dirty="0" smtClean="0"/>
              <a:t>Auszahlungsmatrix eines </a:t>
            </a:r>
            <a:r>
              <a:rPr lang="de-DE" dirty="0" err="1" smtClean="0"/>
              <a:t>spiels</a:t>
            </a:r>
            <a:r>
              <a:rPr lang="de-DE" dirty="0" smtClean="0"/>
              <a:t>: zwei spielern mit je zwei strategien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48077" y="1277965"/>
            <a:ext cx="8697417" cy="4906936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kann O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= oben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U =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unten spielen.                                                   Spieler B kann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L = links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= Rechts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spielen.                                                            Die erste zahl ist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auszahlung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 a, die zweite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auszahlung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 b.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also z. B. Spieler a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BEN spielt und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spieler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 RECHTS, dann erhält Spieler a eine Auszahlung von 1,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spieler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 eine Auszahlung von 8. </a:t>
            </a:r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095625" y="2774950"/>
            <a:ext cx="2524125" cy="2219325"/>
            <a:chOff x="1950" y="1140"/>
            <a:chExt cx="1590" cy="1398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950" y="1140"/>
              <a:ext cx="1590" cy="1395"/>
              <a:chOff x="1950" y="1140"/>
              <a:chExt cx="1590" cy="1395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417" y="1161"/>
                <a:ext cx="19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L</a:t>
                </a: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3047" y="1140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R</a:t>
                </a: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980" y="1552"/>
                <a:ext cx="218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O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950" y="2099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U</a:t>
                </a: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28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(3, 9)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(0, 0)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(1, 8)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(2, 1)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1991130" y="3858767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3899306" y="2446479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</p:spTree>
    <p:extLst>
      <p:ext uri="{BB962C8B-B14F-4D97-AF65-F5344CB8AC3E}">
        <p14:creationId xmlns:p14="http://schemas.microsoft.com/office/powerpoint/2010/main" val="359886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5037" y="755998"/>
            <a:ext cx="8695857" cy="344404"/>
          </a:xfrm>
        </p:spPr>
        <p:txBody>
          <a:bodyPr/>
          <a:lstStyle/>
          <a:p>
            <a:r>
              <a:rPr lang="de-DE" dirty="0" smtClean="0"/>
              <a:t>Wahrscheinliche und unwahrscheinliche strategien (1)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73477" y="1270000"/>
            <a:ext cx="8697417" cy="5082306"/>
          </a:xfrm>
        </p:spPr>
        <p:txBody>
          <a:bodyPr/>
          <a:lstStyle/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b rechts spielt, dann ist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A‘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beste antwort unten; daher ist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(o, R) </a:t>
            </a:r>
            <a:r>
              <a:rPr lang="de-DE" sz="1600" b="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kein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wahrscheinliches spiel.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a unten spielt, dann ist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b‘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beste antwort rechts; Daher ist      (u, r) ein wahrscheinliches spiel.</a:t>
            </a:r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329125" y="3583782"/>
            <a:ext cx="2501900" cy="2166938"/>
            <a:chOff x="1964" y="1173"/>
            <a:chExt cx="1576" cy="1365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964" y="1173"/>
              <a:ext cx="1576" cy="1362"/>
              <a:chOff x="1964" y="1173"/>
              <a:chExt cx="1576" cy="136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402" y="1173"/>
                <a:ext cx="19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L</a:t>
                </a: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3035" y="1173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R</a:t>
                </a: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968" y="1552"/>
                <a:ext cx="218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O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964" y="2099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U</a:t>
                </a: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28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(3, 9)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(0, 0)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(1, 8)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(2, 1)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2064293" y="4617245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4073698" y="3244586"/>
            <a:ext cx="126637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</p:spTree>
    <p:extLst>
      <p:ext uri="{BB962C8B-B14F-4D97-AF65-F5344CB8AC3E}">
        <p14:creationId xmlns:p14="http://schemas.microsoft.com/office/powerpoint/2010/main" val="236850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0022" y="695340"/>
            <a:ext cx="8695857" cy="331151"/>
          </a:xfrm>
        </p:spPr>
        <p:txBody>
          <a:bodyPr/>
          <a:lstStyle/>
          <a:p>
            <a:r>
              <a:rPr lang="de-DE" dirty="0" smtClean="0"/>
              <a:t>Wahrscheinliche und unwahrscheinliche strategien (2)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73477" y="1231900"/>
            <a:ext cx="8697417" cy="5120406"/>
          </a:xfrm>
        </p:spPr>
        <p:txBody>
          <a:bodyPr/>
          <a:lstStyle/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a unten spielt, dann ist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B‘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beste antwort rechts; daher ist (u, l) </a:t>
            </a:r>
            <a:r>
              <a:rPr lang="de-DE" sz="1600" b="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kein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wahrscheinliches spiel.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a oben spielt, dann ist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b‘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beste antwort links.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B links spielt, dann ist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A‘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beste Antwort oben; daher ist (o, l) </a:t>
            </a:r>
            <a:r>
              <a:rPr lang="de-DE" sz="1600" b="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wahrscheinliches spiel.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  <a:p>
            <a:endParaRPr lang="de-DE" b="0" dirty="0" smtClean="0"/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377545" y="3848144"/>
            <a:ext cx="2547938" cy="2290763"/>
            <a:chOff x="1935" y="1095"/>
            <a:chExt cx="1605" cy="1443"/>
          </a:xfrm>
        </p:grpSpPr>
        <p:sp>
          <p:nvSpPr>
            <p:cNvPr id="7" name="Line 13"/>
            <p:cNvSpPr>
              <a:spLocks noChangeShapeType="1"/>
            </p:cNvSpPr>
            <p:nvPr/>
          </p:nvSpPr>
          <p:spPr bwMode="auto">
            <a:xfrm>
              <a:off x="2874" y="1398"/>
              <a:ext cx="0" cy="11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208" y="1968"/>
              <a:ext cx="13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itchFamily="34" charset="-128"/>
              </a:endParaRPr>
            </a:p>
          </p:txBody>
        </p: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935" y="1095"/>
              <a:ext cx="1605" cy="1440"/>
              <a:chOff x="1935" y="1095"/>
              <a:chExt cx="1605" cy="1440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2435" y="1095"/>
                <a:ext cx="196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L</a:t>
                </a: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3047" y="1095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R</a:t>
                </a: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1943" y="1552"/>
                <a:ext cx="218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O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935" y="2099"/>
                <a:ext cx="210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U</a:t>
                </a: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205" y="1395"/>
                <a:ext cx="1335" cy="114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228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(3, 9)</a:t>
                </a:r>
              </a:p>
            </p:txBody>
          </p:sp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228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(0, 0)</a:t>
                </a:r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2891" y="1494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(1, 8)</a:t>
                </a:r>
              </a:p>
            </p:txBody>
          </p: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891" y="2041"/>
                <a:ext cx="64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u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1363" indent="-28575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1413" indent="-228600" defTabSz="912813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Monotype Sorts" charset="2"/>
                  <a:buChar char="v"/>
                  <a:defRPr sz="3200" b="1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598613" indent="-228600" defTabSz="912813">
                  <a:spcBef>
                    <a:spcPct val="20000"/>
                  </a:spcBef>
                  <a:buClr>
                    <a:schemeClr val="tx2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5813" indent="-228600" defTabSz="912813">
                  <a:spcBef>
                    <a:spcPct val="20000"/>
                  </a:spcBef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30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02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74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4613" indent="-228600" defTabSz="912813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defTabSz="912813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de-DE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</a:rPr>
                  <a:t>(2, 1)</a:t>
                </a:r>
              </a:p>
            </p:txBody>
          </p:sp>
        </p:grpSp>
      </p:grp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2273050" y="5010723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A</a:t>
            </a: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4141117" y="3508948"/>
            <a:ext cx="127118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SPIELER B</a:t>
            </a:r>
          </a:p>
        </p:txBody>
      </p:sp>
    </p:spTree>
    <p:extLst>
      <p:ext uri="{BB962C8B-B14F-4D97-AF65-F5344CB8AC3E}">
        <p14:creationId xmlns:p14="http://schemas.microsoft.com/office/powerpoint/2010/main" val="21165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Nash-gleichgewicht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spiel, bei dem jede strategie eine beste antwort auf die andere strategie ist, wird als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nash-gleichgewicht (N-G)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Bezeichnet.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In obigem spiel gibt es zwei nash gleichgewichte, (o, l) und (u, R).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Beide spieler bevorzugen (o, L) gegenüber (u, r); daher ist (o, l) ein pareto-effizientes nash-gleichgewicht.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5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23234"/>
            <a:ext cx="8695857" cy="344403"/>
          </a:xfrm>
        </p:spPr>
        <p:txBody>
          <a:bodyPr/>
          <a:lstStyle/>
          <a:p>
            <a:r>
              <a:rPr lang="de-DE" dirty="0" smtClean="0"/>
              <a:t>Das gefangenendilemma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28701"/>
            <a:ext cx="8697417" cy="521970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Bonnie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clyde werden getrennt verhört, die auszahlungsmatrix für ihr jeWeiliges verhalten von entweder g = gestehen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 = Schweigen lautet: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Unabhängig von der entscheidung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bonnies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für clyde stets gestehen die beste anTwort; dasselbe gilt analog für Bonnie.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einzige nash-Gleichgewicht ist somit (G, G), obwohl beide für die Strategie (S, S) bessere auszahlungEN erhielten.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024188" y="2933700"/>
            <a:ext cx="3643312" cy="1809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35325" y="3040063"/>
            <a:ext cx="12650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2800" dirty="0"/>
              <a:t>(-5</a:t>
            </a:r>
            <a:r>
              <a:rPr lang="en-US" altLang="de-DE" sz="2800" dirty="0" smtClean="0"/>
              <a:t>, -</a:t>
            </a:r>
            <a:r>
              <a:rPr lang="en-US" altLang="de-DE" sz="2800" dirty="0"/>
              <a:t>5)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959350" y="3040063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(-30, -1)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122613" y="3944938"/>
            <a:ext cx="1465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(-1, -30)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846638" y="3968750"/>
            <a:ext cx="1665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(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, -10</a:t>
            </a:r>
            <a:r>
              <a:rPr kumimoji="0" lang="en-US" alt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4256848" y="2253235"/>
            <a:ext cx="85959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latin typeface="Arial"/>
                <a:ea typeface="+mn-ea"/>
              </a:rPr>
              <a:t>CLYDE</a:t>
            </a:r>
            <a:endParaRPr lang="en-US" altLang="de-DE" sz="1600" dirty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717925" y="2592431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5464175" y="2590799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808586" y="3668977"/>
            <a:ext cx="98264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  <a:latin typeface="Arial"/>
                <a:ea typeface="+mn-ea"/>
              </a:rPr>
              <a:t>BONNIE</a:t>
            </a:r>
            <a:endParaRPr lang="en-US" altLang="de-DE" sz="1600" dirty="0" smtClean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621598" y="3132396"/>
            <a:ext cx="320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S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2618744" y="4061083"/>
            <a:ext cx="3449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5226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Zeitlicher verlauf der spielzüge – sequenzielle Spiele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Bei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den bisherigen spielen wählten die spieler ihre strategien simultan (simultane spiele).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Als nächstes betrachten wir spiele, bei denen ein spieler vor dem anderen seinen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spielzug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macht, sogenannte sequenzielle spiele.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Wir sprechen dann vom marktführer und marktfolger.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Durch berücksichtigung des zeitlichen verlaufs der spielzüge kann es möglich werden zu argumentieren, dass ein bestimmtes nash-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gleichgeWIcht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wahrscheinlicher ist als ein anderes.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973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1252</Words>
  <Application>Microsoft Office PowerPoint</Application>
  <PresentationFormat>A4-Papier (210x297 mm)</PresentationFormat>
  <Paragraphs>281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6" baseType="lpstr">
      <vt:lpstr>Times New Roman</vt:lpstr>
      <vt:lpstr>Monotype Sorts</vt:lpstr>
      <vt:lpstr>MS PGothic</vt:lpstr>
      <vt:lpstr>Tahoma</vt:lpstr>
      <vt:lpstr>Symbol</vt:lpstr>
      <vt:lpstr>Arial</vt:lpstr>
      <vt:lpstr>Wingdings 3</vt:lpstr>
      <vt:lpstr>MS PGothic</vt:lpstr>
      <vt:lpstr>2015_deGruyter_ppt_screen_template_Arial</vt:lpstr>
      <vt:lpstr>29. Kapitel </vt:lpstr>
      <vt:lpstr>Begriff und andwendungen </vt:lpstr>
      <vt:lpstr>Elemente der spieltheorie</vt:lpstr>
      <vt:lpstr>Auszahlungsmatrix eines spiels: zwei spielern mit je zwei strategien </vt:lpstr>
      <vt:lpstr>Wahrscheinliche und unwahrscheinliche strategien (1) </vt:lpstr>
      <vt:lpstr>Wahrscheinliche und unwahrscheinliche strategien (2) </vt:lpstr>
      <vt:lpstr>Nash-gleichgewicht</vt:lpstr>
      <vt:lpstr>Das gefangenendilemma </vt:lpstr>
      <vt:lpstr>Zeitlicher verlauf der spielzüge – sequenzielle Spiele  </vt:lpstr>
      <vt:lpstr>Beispiel für ein sequenzielles spiel </vt:lpstr>
      <vt:lpstr>EIN SEQUENZIELLES SPIEL IN EXTENSIVER FORM </vt:lpstr>
      <vt:lpstr>REINE STRATEGIEN </vt:lpstr>
      <vt:lpstr>GEMISCHTE STRATEGIEN (1)  </vt:lpstr>
      <vt:lpstr>GEMISCHTE STRATEGIEN (2) </vt:lpstr>
      <vt:lpstr>GEMISCHTE STRATEGIEN (3) </vt:lpstr>
      <vt:lpstr>Das gefangenendilemma – endliche spielzüge  </vt:lpstr>
      <vt:lpstr>Das gefangenendilemma – teilspielperfektes nash-gleichgewicht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2016-08-17T10:19:16Z</dcterms:modified>
</cp:coreProperties>
</file>