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  <p:sldMasterId id="2147483731" r:id="rId2"/>
  </p:sldMasterIdLst>
  <p:notesMasterIdLst>
    <p:notesMasterId r:id="rId26"/>
  </p:notesMasterIdLst>
  <p:sldIdLst>
    <p:sldId id="524" r:id="rId3"/>
    <p:sldId id="501" r:id="rId4"/>
    <p:sldId id="502" r:id="rId5"/>
    <p:sldId id="503" r:id="rId6"/>
    <p:sldId id="507" r:id="rId7"/>
    <p:sldId id="504" r:id="rId8"/>
    <p:sldId id="505" r:id="rId9"/>
    <p:sldId id="506" r:id="rId10"/>
    <p:sldId id="500" r:id="rId11"/>
    <p:sldId id="508" r:id="rId12"/>
    <p:sldId id="513" r:id="rId13"/>
    <p:sldId id="514" r:id="rId14"/>
    <p:sldId id="515" r:id="rId15"/>
    <p:sldId id="509" r:id="rId16"/>
    <p:sldId id="516" r:id="rId17"/>
    <p:sldId id="517" r:id="rId18"/>
    <p:sldId id="521" r:id="rId19"/>
    <p:sldId id="522" r:id="rId20"/>
    <p:sldId id="511" r:id="rId21"/>
    <p:sldId id="512" r:id="rId22"/>
    <p:sldId id="518" r:id="rId23"/>
    <p:sldId id="519" r:id="rId24"/>
    <p:sldId id="523" r:id="rId25"/>
  </p:sldIdLst>
  <p:sldSz cx="9906000" cy="6858000" type="A4"/>
  <p:notesSz cx="7099300" cy="10234613"/>
  <p:embeddedFontLst>
    <p:embeddedFont>
      <p:font typeface="Cambria Math" panose="02040503050406030204" pitchFamily="18" charset="0"/>
      <p:regular r:id="rId27"/>
    </p:embeddedFont>
    <p:embeddedFont>
      <p:font typeface="Wingdings 3" panose="05040102010807070707" pitchFamily="18" charset="2"/>
      <p:regular r:id="rId28"/>
    </p:embeddedFont>
    <p:embeddedFont>
      <p:font typeface="ＭＳ Ｐゴシック" panose="020B0600070205080204" pitchFamily="34" charset="-128"/>
      <p:regular r:id="rId29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18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86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icro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microeditio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094" y="180975"/>
            <a:ext cx="175590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variannam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119" y="2568575"/>
            <a:ext cx="287893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4" name="Rectangle 20"/>
          <p:cNvSpPr>
            <a:spLocks noGrp="1" noChangeArrowheads="1"/>
          </p:cNvSpPr>
          <p:nvPr>
            <p:ph type="ctrTitle" sz="quarter"/>
          </p:nvPr>
        </p:nvSpPr>
        <p:spPr>
          <a:xfrm>
            <a:off x="247650" y="3352800"/>
            <a:ext cx="3535892" cy="40103928"/>
          </a:xfrm>
        </p:spPr>
        <p:txBody>
          <a:bodyPr anchor="t">
            <a:spAutoFit/>
          </a:bodyPr>
          <a:lstStyle>
            <a:lvl1pPr algn="l">
              <a:defRPr sz="20000" b="1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65" name="Rectangle 2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04683" y="3995782"/>
            <a:ext cx="6228122" cy="2112918"/>
          </a:xfrm>
        </p:spPr>
        <p:txBody>
          <a:bodyPr/>
          <a:lstStyle>
            <a:lvl1pPr marL="0" indent="0" algn="l">
              <a:buFont typeface="Monotype Sorts" charset="2"/>
              <a:buNone/>
              <a:defRPr sz="4800" b="1" baseline="0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82534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9163050" y="6432550"/>
            <a:ext cx="64639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DEA5913-F719-4C64-BA87-2B803527668F}" type="slidenum">
              <a:rPr lang="en-US" altLang="de-DE" sz="18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1800" smtClean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386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9649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714500"/>
            <a:ext cx="4127500" cy="415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14500"/>
            <a:ext cx="4127500" cy="415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75362CD-BC42-4933-9EB5-32549A91B4AD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15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FA1AE30-2892-43C5-9AD2-0134D8BCE78F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407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9163050" y="6432550"/>
            <a:ext cx="64639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96D3F84-E6B5-4506-ADE3-1DA055319771}" type="slidenum">
              <a:rPr lang="en-US" altLang="de-DE" sz="18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1800" smtClean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453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9163050" y="6432550"/>
            <a:ext cx="64639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AD0762F-240B-437B-80D4-F2D693CBDB9A}" type="slidenum">
              <a:rPr lang="en-US" altLang="de-DE" sz="18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1800" smtClean="0">
              <a:solidFill>
                <a:srgbClr val="000000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08665CA-EA28-4D75-B265-36937F8161AC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81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0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3E166F8-1BD5-461F-98E5-67A3DB9FA0A1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406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8724823-350F-4133-AAE5-9E8D3F3672A0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7304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78AB964-3B96-4B8C-B848-60B48BA9F539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289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8025" y="228600"/>
            <a:ext cx="210502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228600"/>
            <a:ext cx="61499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527AA7C-D050-426D-84BD-215DE65E0837}" type="slidenum">
              <a:rPr lang="en-US" altLang="de-DE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en-US" altLang="de-DE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2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228600"/>
            <a:ext cx="84201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7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714500"/>
            <a:ext cx="842010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28" name="Picture 25" descr="microlow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1400"/>
            <a:ext cx="9906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882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23"/>
          <p:cNvSpPr txBox="1">
            <a:spLocks noChangeArrowheads="1"/>
          </p:cNvSpPr>
          <p:nvPr/>
        </p:nvSpPr>
        <p:spPr>
          <a:xfrm>
            <a:off x="202936" y="6477000"/>
            <a:ext cx="6081183" cy="381000"/>
          </a:xfrm>
          <a:custGeom>
            <a:avLst/>
            <a:gdLst>
              <a:gd name="connsiteX0" fmla="*/ 0 w 5613400"/>
              <a:gd name="connsiteY0" fmla="*/ 0 h 457200"/>
              <a:gd name="connsiteX1" fmla="*/ 5613400 w 5613400"/>
              <a:gd name="connsiteY1" fmla="*/ 0 h 457200"/>
              <a:gd name="connsiteX2" fmla="*/ 5613400 w 5613400"/>
              <a:gd name="connsiteY2" fmla="*/ 457200 h 457200"/>
              <a:gd name="connsiteX3" fmla="*/ 0 w 5613400"/>
              <a:gd name="connsiteY3" fmla="*/ 457200 h 457200"/>
              <a:gd name="connsiteX4" fmla="*/ 0 w 5613400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3400" h="457200">
                <a:moveTo>
                  <a:pt x="0" y="0"/>
                </a:moveTo>
                <a:lnTo>
                  <a:pt x="5613400" y="0"/>
                </a:lnTo>
                <a:lnTo>
                  <a:pt x="56134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de-DE" sz="1200" b="0" smtClean="0">
                <a:solidFill>
                  <a:srgbClr val="000000"/>
                </a:solidFill>
              </a:rPr>
              <a:t>© 2010 W. W. Norton &amp; Company, Inc.</a:t>
            </a:r>
          </a:p>
        </p:txBody>
      </p:sp>
    </p:spTree>
    <p:extLst>
      <p:ext uri="{BB962C8B-B14F-4D97-AF65-F5344CB8AC3E}">
        <p14:creationId xmlns:p14="http://schemas.microsoft.com/office/powerpoint/2010/main" val="264287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1313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charset="2"/>
        <a:buChar char="u"/>
        <a:defRPr sz="32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200" b="1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4141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charset="2"/>
        <a:buChar char="v"/>
        <a:defRPr sz="3200" b="1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59861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5813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1.emf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e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0.emf"/><Relationship Id="rId4" Type="http://schemas.openxmlformats.org/officeDocument/2006/relationships/image" Target="../media/image17.emf"/><Relationship Id="rId9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12. Kapitel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Unsicherheit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4604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PRÄFERENZEN BEI UNSICHERHEIT </a:t>
            </a:r>
            <a:r>
              <a:rPr lang="de-DE" dirty="0" smtClean="0"/>
              <a:t>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/>
            <a:r>
              <a:rPr lang="en-US" altLang="de-DE" dirty="0">
                <a:ea typeface="ＭＳ Ｐゴシック"/>
                <a:cs typeface="ＭＳ Ｐゴシック"/>
              </a:rPr>
              <a:t/>
            </a:r>
            <a:br>
              <a:rPr lang="en-US" altLang="de-DE" dirty="0">
                <a:ea typeface="ＭＳ Ｐゴシック"/>
                <a:cs typeface="ＭＳ Ｐゴシック"/>
              </a:rPr>
            </a:b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EU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= 7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und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EM =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€45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Wenn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U(€45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&gt; 7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€45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sicheres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Geld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ist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gegenüber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der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lotterie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bevorzugt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	      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i="1" dirty="0" err="1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risikoaversion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Wenn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U(€45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&lt; 7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die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lotterie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ist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bevorzugt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i="1" dirty="0" err="1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risikofreudig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Wenn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U(€45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= 7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die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lotterie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ist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gleich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bevorzugt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das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sichere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geld             	       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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i="1" dirty="0" err="1" smtClean="0">
                <a:solidFill>
                  <a:schemeClr val="tx2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risikoneutral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76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8804" y="767819"/>
            <a:ext cx="8695857" cy="377450"/>
          </a:xfrm>
        </p:spPr>
        <p:txBody>
          <a:bodyPr/>
          <a:lstStyle/>
          <a:p>
            <a:r>
              <a:rPr lang="de-DE" dirty="0" smtClean="0"/>
              <a:t>Präferenzen unter </a:t>
            </a:r>
            <a:r>
              <a:rPr lang="de-DE" dirty="0" err="1" smtClean="0"/>
              <a:t>unsicherheit</a:t>
            </a:r>
            <a:r>
              <a:rPr lang="de-DE" dirty="0" smtClean="0"/>
              <a:t> – </a:t>
            </a:r>
            <a:r>
              <a:rPr lang="de-DE" dirty="0" err="1" smtClean="0"/>
              <a:t>risikoaversion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752600"/>
            <a:ext cx="0" cy="3048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4800600"/>
            <a:ext cx="4114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V="1">
            <a:off x="1371600" y="2466975"/>
            <a:ext cx="3124200" cy="1952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1371600" y="2438400"/>
            <a:ext cx="3429000" cy="1981200"/>
          </a:xfrm>
          <a:custGeom>
            <a:avLst/>
            <a:gdLst>
              <a:gd name="T0" fmla="*/ 0 w 2160"/>
              <a:gd name="T1" fmla="*/ 2147483647 h 1104"/>
              <a:gd name="T2" fmla="*/ 2147483647 w 2160"/>
              <a:gd name="T3" fmla="*/ 2147483647 h 1104"/>
              <a:gd name="T4" fmla="*/ 2147483647 w 2160"/>
              <a:gd name="T5" fmla="*/ 2147483647 h 1104"/>
              <a:gd name="T6" fmla="*/ 2147483647 w 2160"/>
              <a:gd name="T7" fmla="*/ 2147483647 h 1104"/>
              <a:gd name="T8" fmla="*/ 2147483647 w 2160"/>
              <a:gd name="T9" fmla="*/ 2147483647 h 1104"/>
              <a:gd name="T10" fmla="*/ 2147483647 w 2160"/>
              <a:gd name="T11" fmla="*/ 0 h 11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"/>
              <a:gd name="T19" fmla="*/ 0 h 1104"/>
              <a:gd name="T20" fmla="*/ 2160 w 2160"/>
              <a:gd name="T21" fmla="*/ 1104 h 11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" h="1104">
                <a:moveTo>
                  <a:pt x="0" y="1104"/>
                </a:moveTo>
                <a:cubicBezTo>
                  <a:pt x="120" y="912"/>
                  <a:pt x="240" y="720"/>
                  <a:pt x="384" y="576"/>
                </a:cubicBezTo>
                <a:cubicBezTo>
                  <a:pt x="528" y="432"/>
                  <a:pt x="704" y="320"/>
                  <a:pt x="864" y="240"/>
                </a:cubicBezTo>
                <a:cubicBezTo>
                  <a:pt x="1024" y="160"/>
                  <a:pt x="1208" y="128"/>
                  <a:pt x="1344" y="96"/>
                </a:cubicBezTo>
                <a:cubicBezTo>
                  <a:pt x="1480" y="64"/>
                  <a:pt x="1544" y="64"/>
                  <a:pt x="1680" y="48"/>
                </a:cubicBezTo>
                <a:cubicBezTo>
                  <a:pt x="1816" y="32"/>
                  <a:pt x="1988" y="16"/>
                  <a:pt x="2160" y="0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flipV="1">
            <a:off x="2897188" y="2819400"/>
            <a:ext cx="0" cy="19812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 flipH="1">
            <a:off x="1371600" y="3476625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H="1">
            <a:off x="1371600" y="2790825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371600" y="2466975"/>
            <a:ext cx="3124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4495800" y="2457450"/>
            <a:ext cx="0" cy="23431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419600" y="2390775"/>
            <a:ext cx="152400" cy="1524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Oval 22"/>
          <p:cNvSpPr>
            <a:spLocks noChangeArrowheads="1"/>
          </p:cNvSpPr>
          <p:nvPr/>
        </p:nvSpPr>
        <p:spPr bwMode="auto">
          <a:xfrm>
            <a:off x="2828925" y="2714625"/>
            <a:ext cx="152400" cy="152400"/>
          </a:xfrm>
          <a:prstGeom prst="ellipse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830513" y="3400425"/>
            <a:ext cx="152400" cy="152400"/>
          </a:xfrm>
          <a:prstGeom prst="ellipse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253956" y="4868779"/>
            <a:ext cx="1380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VERMÖGEN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82593" y="1604211"/>
            <a:ext cx="10141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NUTZEN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924921" y="228299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12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483959" y="2621548"/>
            <a:ext cx="8114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635320" y="3307348"/>
            <a:ext cx="702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EU=7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941388" y="4191000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2565872" y="48768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45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268773" y="4860088"/>
            <a:ext cx="6385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90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4724400" y="1635125"/>
            <a:ext cx="34820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 &gt; EU 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sym typeface="Symbol" pitchFamily="18" charset="2"/>
              </a:rPr>
              <a:t> RISIKOAVERSION.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5470525" y="2201403"/>
            <a:ext cx="30332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MU FÄLLT MIT STEIGENDEM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b="0" kern="0" dirty="0" smtClean="0">
                <a:solidFill>
                  <a:srgbClr val="000000"/>
                </a:solidFill>
              </a:rPr>
              <a:t>VERMÖGEN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5582652"/>
            <a:ext cx="8697417" cy="618123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184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1117" y="798797"/>
            <a:ext cx="8695857" cy="377450"/>
          </a:xfrm>
        </p:spPr>
        <p:txBody>
          <a:bodyPr/>
          <a:lstStyle/>
          <a:p>
            <a:r>
              <a:rPr lang="de-DE" dirty="0" smtClean="0"/>
              <a:t>Präferenzen unter </a:t>
            </a:r>
            <a:r>
              <a:rPr lang="de-DE" dirty="0" err="1" smtClean="0"/>
              <a:t>unsicherheit</a:t>
            </a:r>
            <a:r>
              <a:rPr lang="de-DE" dirty="0" smtClean="0"/>
              <a:t> – </a:t>
            </a:r>
            <a:r>
              <a:rPr lang="de-DE" dirty="0" err="1" smtClean="0"/>
              <a:t>risikoFREUDE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752600"/>
            <a:ext cx="0" cy="3048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4800600"/>
            <a:ext cx="4114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V="1">
            <a:off x="1371600" y="2466975"/>
            <a:ext cx="3124200" cy="1952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 flipH="1">
            <a:off x="1371600" y="3476625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371600" y="2466975"/>
            <a:ext cx="3124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4495800" y="2457450"/>
            <a:ext cx="0" cy="23431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419600" y="2390775"/>
            <a:ext cx="152400" cy="1524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830513" y="3400425"/>
            <a:ext cx="152400" cy="152400"/>
          </a:xfrm>
          <a:prstGeom prst="ellipse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225827" y="4876801"/>
            <a:ext cx="1380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VERMÖGEN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104" y="7069830"/>
            <a:ext cx="1603387" cy="47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26726" y="1567934"/>
            <a:ext cx="112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NUTZEN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925093" y="222149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12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481613" y="3817292"/>
            <a:ext cx="8114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69899" y="3237695"/>
            <a:ext cx="702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EU=7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941388" y="4191000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2544231" y="48768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45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176531" y="4876801"/>
            <a:ext cx="6385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90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4724400" y="1635125"/>
            <a:ext cx="32528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 &lt; EU 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sym typeface="Symbol" pitchFamily="18" charset="2"/>
              </a:rPr>
              <a:t> RISIKOFREUDE.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5470525" y="2201403"/>
            <a:ext cx="31261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MU STEIGT MIT STEIGENDEM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b="0" kern="0" dirty="0" smtClean="0">
                <a:solidFill>
                  <a:srgbClr val="000000"/>
                </a:solidFill>
              </a:rPr>
              <a:t>VERMÖGEN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30" name="Freeform 20"/>
          <p:cNvSpPr>
            <a:spLocks/>
          </p:cNvSpPr>
          <p:nvPr/>
        </p:nvSpPr>
        <p:spPr bwMode="auto">
          <a:xfrm>
            <a:off x="1337385" y="2032960"/>
            <a:ext cx="3267075" cy="2286000"/>
          </a:xfrm>
          <a:custGeom>
            <a:avLst/>
            <a:gdLst>
              <a:gd name="T0" fmla="*/ 0 w 2058"/>
              <a:gd name="T1" fmla="*/ 2147483647 h 1296"/>
              <a:gd name="T2" fmla="*/ 2147483647 w 2058"/>
              <a:gd name="T3" fmla="*/ 2147483647 h 1296"/>
              <a:gd name="T4" fmla="*/ 2147483647 w 2058"/>
              <a:gd name="T5" fmla="*/ 2147483647 h 1296"/>
              <a:gd name="T6" fmla="*/ 2147483647 w 2058"/>
              <a:gd name="T7" fmla="*/ 2147483647 h 1296"/>
              <a:gd name="T8" fmla="*/ 2147483647 w 2058"/>
              <a:gd name="T9" fmla="*/ 2147483647 h 1296"/>
              <a:gd name="T10" fmla="*/ 2147483647 w 2058"/>
              <a:gd name="T11" fmla="*/ 0 h 12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58"/>
              <a:gd name="T19" fmla="*/ 0 h 1296"/>
              <a:gd name="T20" fmla="*/ 2058 w 2058"/>
              <a:gd name="T21" fmla="*/ 1296 h 12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58" h="1296">
                <a:moveTo>
                  <a:pt x="0" y="1296"/>
                </a:moveTo>
                <a:cubicBezTo>
                  <a:pt x="102" y="1276"/>
                  <a:pt x="427" y="1220"/>
                  <a:pt x="612" y="1176"/>
                </a:cubicBezTo>
                <a:cubicBezTo>
                  <a:pt x="797" y="1132"/>
                  <a:pt x="952" y="1100"/>
                  <a:pt x="1110" y="1032"/>
                </a:cubicBezTo>
                <a:cubicBezTo>
                  <a:pt x="1268" y="964"/>
                  <a:pt x="1442" y="856"/>
                  <a:pt x="1560" y="768"/>
                </a:cubicBezTo>
                <a:cubicBezTo>
                  <a:pt x="1678" y="680"/>
                  <a:pt x="1735" y="632"/>
                  <a:pt x="1818" y="504"/>
                </a:cubicBezTo>
                <a:cubicBezTo>
                  <a:pt x="1901" y="376"/>
                  <a:pt x="2008" y="105"/>
                  <a:pt x="2058" y="0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 flipV="1">
            <a:off x="2897188" y="3505200"/>
            <a:ext cx="0" cy="12954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1371600" y="4048125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33" name="Oval 23"/>
          <p:cNvSpPr>
            <a:spLocks noChangeArrowheads="1"/>
          </p:cNvSpPr>
          <p:nvPr/>
        </p:nvSpPr>
        <p:spPr bwMode="auto">
          <a:xfrm>
            <a:off x="2828925" y="3971925"/>
            <a:ext cx="152400" cy="152400"/>
          </a:xfrm>
          <a:prstGeom prst="ellipse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1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7725" y="697855"/>
            <a:ext cx="8695857" cy="377450"/>
          </a:xfrm>
        </p:spPr>
        <p:txBody>
          <a:bodyPr/>
          <a:lstStyle/>
          <a:p>
            <a:r>
              <a:rPr lang="de-DE" dirty="0" smtClean="0"/>
              <a:t>Präferenzen unter </a:t>
            </a:r>
            <a:r>
              <a:rPr lang="de-DE" dirty="0" err="1" smtClean="0"/>
              <a:t>unsicherheit</a:t>
            </a:r>
            <a:r>
              <a:rPr lang="de-DE" dirty="0" smtClean="0"/>
              <a:t> – </a:t>
            </a:r>
            <a:r>
              <a:rPr lang="de-DE" dirty="0" err="1" smtClean="0"/>
              <a:t>risikoNEUTRALITÄT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752600"/>
            <a:ext cx="0" cy="3048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4800600"/>
            <a:ext cx="4114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V="1">
            <a:off x="1371600" y="2466975"/>
            <a:ext cx="3124200" cy="1952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 flipH="1">
            <a:off x="1371600" y="3476625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371600" y="2466975"/>
            <a:ext cx="3124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4495800" y="2457450"/>
            <a:ext cx="0" cy="23431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419600" y="2390775"/>
            <a:ext cx="152400" cy="1524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830513" y="3400425"/>
            <a:ext cx="152400" cy="152400"/>
          </a:xfrm>
          <a:prstGeom prst="ellipse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106357" y="4875616"/>
            <a:ext cx="1380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VERMÖGEN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104" y="7069830"/>
            <a:ext cx="1603387" cy="47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2505" y="1628592"/>
            <a:ext cx="11241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NUTZEN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847725" y="2133600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12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560159" y="3567575"/>
            <a:ext cx="8114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362505" y="3320534"/>
            <a:ext cx="8226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EU=7=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941388" y="4191000"/>
            <a:ext cx="29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2632547" y="487680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45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252731" y="4876801"/>
            <a:ext cx="6385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>
                <a:solidFill>
                  <a:srgbClr val="000000"/>
                </a:solidFill>
              </a:rPr>
              <a:t>€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90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4724400" y="1635125"/>
            <a:ext cx="38443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U(€45) &gt; EU 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sym typeface="Symbol" pitchFamily="18" charset="2"/>
              </a:rPr>
              <a:t> RISIKONEUTRALITÄT.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5781681" y="2284095"/>
            <a:ext cx="3395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MU IST KONSTANT MIT STEIGENDEM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lang="en-US" altLang="de-DE" sz="1600" b="0" kern="0" dirty="0" smtClean="0">
                <a:solidFill>
                  <a:srgbClr val="000000"/>
                </a:solidFill>
              </a:rPr>
              <a:t>VERMÖGEN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 flipV="1">
            <a:off x="2897188" y="3505200"/>
            <a:ext cx="0" cy="12954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34" name="Line 15"/>
          <p:cNvSpPr>
            <a:spLocks noChangeShapeType="1"/>
          </p:cNvSpPr>
          <p:nvPr/>
        </p:nvSpPr>
        <p:spPr bwMode="auto">
          <a:xfrm flipV="1">
            <a:off x="1371600" y="2324100"/>
            <a:ext cx="3352800" cy="20955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3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8407" y="1226895"/>
            <a:ext cx="8695857" cy="331151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Präferenzen unter </a:t>
            </a:r>
            <a:r>
              <a:rPr lang="de-DE" dirty="0" err="1">
                <a:solidFill>
                  <a:srgbClr val="000000"/>
                </a:solidFill>
              </a:rPr>
              <a:t>unsicherheit</a:t>
            </a:r>
            <a:r>
              <a:rPr lang="de-DE" dirty="0">
                <a:solidFill>
                  <a:srgbClr val="000000"/>
                </a:solidFill>
              </a:rPr>
              <a:t> – </a:t>
            </a:r>
            <a:r>
              <a:rPr lang="de-DE" dirty="0" smtClean="0">
                <a:solidFill>
                  <a:srgbClr val="000000"/>
                </a:solidFill>
              </a:rPr>
              <a:t>GRENZRATE DER SUBSTITUTION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921397"/>
            <a:ext cx="8697417" cy="4279379"/>
          </a:xfrm>
        </p:spPr>
        <p:txBody>
          <a:bodyPr/>
          <a:lstStyle/>
          <a:p>
            <a:pPr defTabSz="912813"/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WIR ERHALTEN DEN Konsum c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wahrscheinlichkeit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von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und</a:t>
            </a:r>
          </a:p>
          <a:p>
            <a:pPr defTabSz="912813"/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den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konsum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c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mit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einer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wahrscheinlichkeit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von 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,</a:t>
            </a:r>
          </a:p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wobei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gilt,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dass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		(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+ 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= 1).</a:t>
            </a:r>
          </a:p>
          <a:p>
            <a:pPr defTabSz="912813"/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Der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erwartete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nutzen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	EU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= 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U(c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) + 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U(c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).</a:t>
            </a:r>
          </a:p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Entlang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einer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indifferenzkurve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ist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der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erwartete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nutzen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,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EU,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konstant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          </a:t>
            </a:r>
            <a:b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/>
            </a:r>
            <a:b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</a:b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das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heißt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d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EU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= 0.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847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7074" y="506393"/>
            <a:ext cx="8420100" cy="651076"/>
          </a:xfrm>
        </p:spPr>
        <p:txBody>
          <a:bodyPr/>
          <a:lstStyle/>
          <a:p>
            <a:pPr defTabSz="912813" eaLnBrk="1" hangingPunct="1"/>
            <a:r>
              <a:rPr lang="en-US" altLang="de-DE" sz="1800" b="1" dirty="0" smtClean="0">
                <a:latin typeface="+mn-lt"/>
                <a:ea typeface="ＭＳ Ｐゴシック"/>
                <a:cs typeface="ＭＳ Ｐゴシック"/>
              </a:rPr>
              <a:t>PRÄFERENZEN UNTER UNSICHERHEIT – MRS ALGEBRAISCH</a:t>
            </a:r>
          </a:p>
        </p:txBody>
      </p:sp>
      <p:graphicFrame>
        <p:nvGraphicFramePr>
          <p:cNvPr id="4710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881635"/>
              </p:ext>
            </p:extLst>
          </p:nvPr>
        </p:nvGraphicFramePr>
        <p:xfrm>
          <a:off x="1712890" y="1447800"/>
          <a:ext cx="4065610" cy="409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4" name="Equation" r:id="rId3" imgW="4171816" imgH="438004" progId="Equation">
                  <p:embed/>
                </p:oleObj>
              </mc:Choice>
              <mc:Fallback>
                <p:oleObj name="Equation" r:id="rId3" imgW="4171816" imgH="438004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890" y="1447800"/>
                        <a:ext cx="4065610" cy="4094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55496"/>
              </p:ext>
            </p:extLst>
          </p:nvPr>
        </p:nvGraphicFramePr>
        <p:xfrm>
          <a:off x="1931830" y="4762500"/>
          <a:ext cx="3585261" cy="896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5" name="Equation" r:id="rId5" imgW="3781313" imgH="1009703" progId="Equation">
                  <p:embed/>
                </p:oleObj>
              </mc:Choice>
              <mc:Fallback>
                <p:oleObj name="Equation" r:id="rId5" imgW="3781313" imgH="1009703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830" y="4762500"/>
                        <a:ext cx="3585261" cy="896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670853"/>
              </p:ext>
            </p:extLst>
          </p:nvPr>
        </p:nvGraphicFramePr>
        <p:xfrm>
          <a:off x="1558344" y="2362200"/>
          <a:ext cx="6037976" cy="400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6" name="Equation" r:id="rId7" imgW="6343784" imgH="438004" progId="Equation">
                  <p:embed/>
                </p:oleObj>
              </mc:Choice>
              <mc:Fallback>
                <p:oleObj name="Equation" r:id="rId7" imgW="6343784" imgH="438004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344" y="2362200"/>
                        <a:ext cx="6037976" cy="4003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550008"/>
              </p:ext>
            </p:extLst>
          </p:nvPr>
        </p:nvGraphicFramePr>
        <p:xfrm>
          <a:off x="1584101" y="3276600"/>
          <a:ext cx="7539394" cy="409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7" name="Equation" r:id="rId9" imgW="7753395" imgH="438004" progId="Equation">
                  <p:embed/>
                </p:oleObj>
              </mc:Choice>
              <mc:Fallback>
                <p:oleObj name="Equation" r:id="rId9" imgW="7753395" imgH="438004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4101" y="3276600"/>
                        <a:ext cx="7539394" cy="4092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708748"/>
              </p:ext>
            </p:extLst>
          </p:nvPr>
        </p:nvGraphicFramePr>
        <p:xfrm>
          <a:off x="1803042" y="4114800"/>
          <a:ext cx="5875828" cy="419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8" name="Equation" r:id="rId11" imgW="5886584" imgH="438004" progId="Equation">
                  <p:embed/>
                </p:oleObj>
              </mc:Choice>
              <mc:Fallback>
                <p:oleObj name="Equation" r:id="rId11" imgW="5886584" imgH="438004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042" y="4114800"/>
                        <a:ext cx="5875828" cy="4197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1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3450" y="691498"/>
            <a:ext cx="8695857" cy="354300"/>
          </a:xfrm>
        </p:spPr>
        <p:txBody>
          <a:bodyPr/>
          <a:lstStyle/>
          <a:p>
            <a:r>
              <a:rPr lang="de-DE" dirty="0"/>
              <a:t>Bedingte </a:t>
            </a:r>
            <a:r>
              <a:rPr lang="de-DE" dirty="0" smtClean="0"/>
              <a:t>budgetbeschränkung (1)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8288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510540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1371600" y="2895600"/>
            <a:ext cx="5334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884363" y="289560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10" name="Inhaltsplatzhalter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2898823"/>
              </p:ext>
            </p:extLst>
          </p:nvPr>
        </p:nvGraphicFramePr>
        <p:xfrm>
          <a:off x="5692464" y="1535920"/>
          <a:ext cx="2344631" cy="584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7" name="Equation" r:id="rId3" imgW="3972082" imgH="990706" progId="Equation">
                  <p:embed/>
                </p:oleObj>
              </mc:Choice>
              <mc:Fallback>
                <p:oleObj name="Equation" r:id="rId3" imgW="3972082" imgH="990706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464" y="1535920"/>
                        <a:ext cx="2344631" cy="5847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1387475" y="2362200"/>
            <a:ext cx="2743200" cy="2743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884362" y="2819400"/>
            <a:ext cx="85725" cy="762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884362" y="2480846"/>
            <a:ext cx="32341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AUSSTATTUNGSBÜNDEL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46125" y="1644134"/>
            <a:ext cx="49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712480" y="5124450"/>
            <a:ext cx="4074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33450" y="2633663"/>
            <a:ext cx="3674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98" y="5105400"/>
            <a:ext cx="648068" cy="54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9" y="5154044"/>
            <a:ext cx="624309" cy="19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559" y="3400335"/>
            <a:ext cx="1977011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6369210" y="3400335"/>
            <a:ext cx="20047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WO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LIEGT DER BEVORZUGTE BEDINGTE KONSUMPLAN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? 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1389063" y="2345803"/>
            <a:ext cx="2683295" cy="2743200"/>
          </a:xfrm>
          <a:prstGeom prst="rtTriangl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475173" y="4166870"/>
            <a:ext cx="17876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LEISTBARE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KONSUMPLÄNE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 flipV="1">
            <a:off x="1371600" y="2866121"/>
            <a:ext cx="495300" cy="661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1930081" y="291465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9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3450" y="691497"/>
            <a:ext cx="8695857" cy="354300"/>
          </a:xfrm>
        </p:spPr>
        <p:txBody>
          <a:bodyPr/>
          <a:lstStyle/>
          <a:p>
            <a:r>
              <a:rPr lang="de-DE" dirty="0"/>
              <a:t>Bedingte </a:t>
            </a:r>
            <a:r>
              <a:rPr lang="de-DE" dirty="0" smtClean="0"/>
              <a:t>budgetbeschränkung (2)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8288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510540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1371600" y="2895600"/>
            <a:ext cx="5334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884363" y="289560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1387475" y="2362200"/>
            <a:ext cx="2743200" cy="2743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884362" y="2849880"/>
            <a:ext cx="45719" cy="45719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263769" y="2264331"/>
            <a:ext cx="17338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BEVORZUGT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46125" y="1699379"/>
            <a:ext cx="49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800600" y="5105400"/>
            <a:ext cx="4074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33450" y="2633663"/>
            <a:ext cx="3674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98" y="5105401"/>
            <a:ext cx="666809" cy="5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9" y="5154044"/>
            <a:ext cx="624309" cy="19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828298" y="3260591"/>
            <a:ext cx="262431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WO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LIEGT DER BEVORZUGTE BEDINGTE KONSUMPLAN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? 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1389063" y="2345803"/>
            <a:ext cx="2683295" cy="2743200"/>
          </a:xfrm>
          <a:prstGeom prst="rtTriangl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1395880" y="2362200"/>
            <a:ext cx="2743200" cy="2743200"/>
          </a:xfrm>
          <a:prstGeom prst="rtTriangl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Freeform 20"/>
          <p:cNvSpPr>
            <a:spLocks/>
          </p:cNvSpPr>
          <p:nvPr/>
        </p:nvSpPr>
        <p:spPr bwMode="auto">
          <a:xfrm>
            <a:off x="1866900" y="2038350"/>
            <a:ext cx="2438400" cy="2743200"/>
          </a:xfrm>
          <a:custGeom>
            <a:avLst/>
            <a:gdLst>
              <a:gd name="T0" fmla="*/ 0 w 1536"/>
              <a:gd name="T1" fmla="*/ 0 h 1728"/>
              <a:gd name="T2" fmla="*/ 2147483647 w 1536"/>
              <a:gd name="T3" fmla="*/ 2147483647 h 1728"/>
              <a:gd name="T4" fmla="*/ 2147483647 w 1536"/>
              <a:gd name="T5" fmla="*/ 2147483647 h 1728"/>
              <a:gd name="T6" fmla="*/ 2147483647 w 1536"/>
              <a:gd name="T7" fmla="*/ 2147483647 h 1728"/>
              <a:gd name="T8" fmla="*/ 0 60000 65536"/>
              <a:gd name="T9" fmla="*/ 0 60000 65536"/>
              <a:gd name="T10" fmla="*/ 0 60000 65536"/>
              <a:gd name="T11" fmla="*/ 0 60000 65536"/>
              <a:gd name="T12" fmla="*/ 0 w 1536"/>
              <a:gd name="T13" fmla="*/ 0 h 1728"/>
              <a:gd name="T14" fmla="*/ 1536 w 1536"/>
              <a:gd name="T15" fmla="*/ 1728 h 1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6" h="1728">
                <a:moveTo>
                  <a:pt x="0" y="0"/>
                </a:moveTo>
                <a:cubicBezTo>
                  <a:pt x="0" y="356"/>
                  <a:pt x="0" y="712"/>
                  <a:pt x="96" y="960"/>
                </a:cubicBezTo>
                <a:cubicBezTo>
                  <a:pt x="192" y="1208"/>
                  <a:pt x="336" y="1360"/>
                  <a:pt x="576" y="1488"/>
                </a:cubicBezTo>
                <a:cubicBezTo>
                  <a:pt x="816" y="1616"/>
                  <a:pt x="1176" y="1672"/>
                  <a:pt x="1536" y="1728"/>
                </a:cubicBezTo>
              </a:path>
            </a:pathLst>
          </a:cu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2171700" y="1885950"/>
            <a:ext cx="2209800" cy="2590800"/>
          </a:xfrm>
          <a:custGeom>
            <a:avLst/>
            <a:gdLst>
              <a:gd name="T0" fmla="*/ 0 w 1392"/>
              <a:gd name="T1" fmla="*/ 0 h 1632"/>
              <a:gd name="T2" fmla="*/ 2147483647 w 1392"/>
              <a:gd name="T3" fmla="*/ 2147483647 h 1632"/>
              <a:gd name="T4" fmla="*/ 2147483647 w 1392"/>
              <a:gd name="T5" fmla="*/ 2147483647 h 1632"/>
              <a:gd name="T6" fmla="*/ 2147483647 w 1392"/>
              <a:gd name="T7" fmla="*/ 2147483647 h 1632"/>
              <a:gd name="T8" fmla="*/ 0 60000 65536"/>
              <a:gd name="T9" fmla="*/ 0 60000 65536"/>
              <a:gd name="T10" fmla="*/ 0 60000 65536"/>
              <a:gd name="T11" fmla="*/ 0 60000 65536"/>
              <a:gd name="T12" fmla="*/ 0 w 1392"/>
              <a:gd name="T13" fmla="*/ 0 h 1632"/>
              <a:gd name="T14" fmla="*/ 1392 w 1392"/>
              <a:gd name="T15" fmla="*/ 1632 h 16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2" h="1632">
                <a:moveTo>
                  <a:pt x="0" y="0"/>
                </a:moveTo>
                <a:cubicBezTo>
                  <a:pt x="12" y="312"/>
                  <a:pt x="24" y="624"/>
                  <a:pt x="144" y="864"/>
                </a:cubicBezTo>
                <a:cubicBezTo>
                  <a:pt x="264" y="1104"/>
                  <a:pt x="512" y="1312"/>
                  <a:pt x="720" y="1440"/>
                </a:cubicBezTo>
                <a:cubicBezTo>
                  <a:pt x="928" y="1568"/>
                  <a:pt x="1160" y="1600"/>
                  <a:pt x="1392" y="1632"/>
                </a:cubicBezTo>
              </a:path>
            </a:pathLst>
          </a:cu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2552700" y="1809750"/>
            <a:ext cx="1981200" cy="2209800"/>
          </a:xfrm>
          <a:custGeom>
            <a:avLst/>
            <a:gdLst>
              <a:gd name="T0" fmla="*/ 0 w 1248"/>
              <a:gd name="T1" fmla="*/ 0 h 1392"/>
              <a:gd name="T2" fmla="*/ 2147483647 w 1248"/>
              <a:gd name="T3" fmla="*/ 2147483647 h 1392"/>
              <a:gd name="T4" fmla="*/ 2147483647 w 1248"/>
              <a:gd name="T5" fmla="*/ 2147483647 h 1392"/>
              <a:gd name="T6" fmla="*/ 2147483647 w 1248"/>
              <a:gd name="T7" fmla="*/ 2147483647 h 1392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392"/>
              <a:gd name="T14" fmla="*/ 1248 w 1248"/>
              <a:gd name="T15" fmla="*/ 1392 h 13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392">
                <a:moveTo>
                  <a:pt x="0" y="0"/>
                </a:moveTo>
                <a:cubicBezTo>
                  <a:pt x="56" y="260"/>
                  <a:pt x="112" y="520"/>
                  <a:pt x="240" y="720"/>
                </a:cubicBezTo>
                <a:cubicBezTo>
                  <a:pt x="368" y="920"/>
                  <a:pt x="600" y="1088"/>
                  <a:pt x="768" y="1200"/>
                </a:cubicBezTo>
                <a:cubicBezTo>
                  <a:pt x="936" y="1312"/>
                  <a:pt x="1092" y="1352"/>
                  <a:pt x="1248" y="1392"/>
                </a:cubicBezTo>
              </a:path>
            </a:pathLst>
          </a:cu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8" name="AutoShape 23"/>
          <p:cNvSpPr>
            <a:spLocks noChangeArrowheads="1"/>
          </p:cNvSpPr>
          <p:nvPr/>
        </p:nvSpPr>
        <p:spPr bwMode="auto">
          <a:xfrm rot="18529731">
            <a:off x="1905000" y="3314701"/>
            <a:ext cx="2133600" cy="381000"/>
          </a:xfrm>
          <a:prstGeom prst="rightArrow">
            <a:avLst>
              <a:gd name="adj1" fmla="val 50000"/>
              <a:gd name="adj2" fmla="val 140000"/>
            </a:avLst>
          </a:prstGeom>
          <a:noFill/>
          <a:ln w="1905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 flipH="1" flipV="1">
            <a:off x="1371600" y="2866121"/>
            <a:ext cx="495300" cy="661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1866900" y="2819400"/>
            <a:ext cx="103188" cy="9525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1930081" y="291465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22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3450" y="743013"/>
            <a:ext cx="8695857" cy="354300"/>
          </a:xfrm>
        </p:spPr>
        <p:txBody>
          <a:bodyPr/>
          <a:lstStyle/>
          <a:p>
            <a:r>
              <a:rPr lang="de-DE" dirty="0"/>
              <a:t>Bedingte </a:t>
            </a:r>
            <a:r>
              <a:rPr lang="de-DE" dirty="0" smtClean="0"/>
              <a:t>budgetbeschränkung (3)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8288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510540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1371600" y="2895600"/>
            <a:ext cx="5334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884363" y="289560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1387475" y="2362200"/>
            <a:ext cx="2743200" cy="2743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884362" y="2849880"/>
            <a:ext cx="45719" cy="45719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904954" y="1941165"/>
            <a:ext cx="36115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BEVORZUGTER LEISTBARER KONSUMPLAN</a:t>
            </a:r>
            <a:endParaRPr kumimoji="0" lang="en-US" altLang="de-DE" sz="1600" b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46125" y="1563688"/>
            <a:ext cx="49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710751" y="5105400"/>
            <a:ext cx="4074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33450" y="2633663"/>
            <a:ext cx="3674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934" y="5105400"/>
            <a:ext cx="628173" cy="52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9" y="5154044"/>
            <a:ext cx="624309" cy="19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628429" y="2441617"/>
            <a:ext cx="31474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STEIGUNG DER </a:t>
            </a:r>
            <a:r>
              <a:rPr lang="en-US" altLang="de-DE" sz="1600" b="0" kern="0" dirty="0" smtClean="0">
                <a:solidFill>
                  <a:srgbClr val="000000"/>
                </a:solidFill>
              </a:rPr>
              <a:t>BUDGETGERADEN = MRS: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1389063" y="2345803"/>
            <a:ext cx="2683295" cy="2743200"/>
          </a:xfrm>
          <a:prstGeom prst="rtTriangl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1398959" y="2362200"/>
            <a:ext cx="2743200" cy="2743200"/>
          </a:xfrm>
          <a:prstGeom prst="rtTriangl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2171700" y="1885950"/>
            <a:ext cx="2209800" cy="2590800"/>
          </a:xfrm>
          <a:custGeom>
            <a:avLst/>
            <a:gdLst>
              <a:gd name="T0" fmla="*/ 0 w 1392"/>
              <a:gd name="T1" fmla="*/ 0 h 1632"/>
              <a:gd name="T2" fmla="*/ 2147483647 w 1392"/>
              <a:gd name="T3" fmla="*/ 2147483647 h 1632"/>
              <a:gd name="T4" fmla="*/ 2147483647 w 1392"/>
              <a:gd name="T5" fmla="*/ 2147483647 h 1632"/>
              <a:gd name="T6" fmla="*/ 2147483647 w 1392"/>
              <a:gd name="T7" fmla="*/ 2147483647 h 1632"/>
              <a:gd name="T8" fmla="*/ 0 60000 65536"/>
              <a:gd name="T9" fmla="*/ 0 60000 65536"/>
              <a:gd name="T10" fmla="*/ 0 60000 65536"/>
              <a:gd name="T11" fmla="*/ 0 60000 65536"/>
              <a:gd name="T12" fmla="*/ 0 w 1392"/>
              <a:gd name="T13" fmla="*/ 0 h 1632"/>
              <a:gd name="T14" fmla="*/ 1392 w 1392"/>
              <a:gd name="T15" fmla="*/ 1632 h 16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2" h="1632">
                <a:moveTo>
                  <a:pt x="0" y="0"/>
                </a:moveTo>
                <a:cubicBezTo>
                  <a:pt x="12" y="312"/>
                  <a:pt x="24" y="624"/>
                  <a:pt x="144" y="864"/>
                </a:cubicBezTo>
                <a:cubicBezTo>
                  <a:pt x="264" y="1104"/>
                  <a:pt x="512" y="1312"/>
                  <a:pt x="720" y="1440"/>
                </a:cubicBezTo>
                <a:cubicBezTo>
                  <a:pt x="928" y="1568"/>
                  <a:pt x="1160" y="1600"/>
                  <a:pt x="1392" y="1632"/>
                </a:cubicBezTo>
              </a:path>
            </a:pathLst>
          </a:cu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 flipH="1" flipV="1">
            <a:off x="1371600" y="2866121"/>
            <a:ext cx="495300" cy="661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1866900" y="2819400"/>
            <a:ext cx="103188" cy="9525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1930081" y="291465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0" name="Oval 15"/>
          <p:cNvSpPr>
            <a:spLocks noChangeArrowheads="1"/>
          </p:cNvSpPr>
          <p:nvPr/>
        </p:nvSpPr>
        <p:spPr bwMode="auto">
          <a:xfrm>
            <a:off x="2590800" y="3581400"/>
            <a:ext cx="228600" cy="228600"/>
          </a:xfrm>
          <a:prstGeom prst="ellipse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flipH="1">
            <a:off x="2819400" y="2590800"/>
            <a:ext cx="1447800" cy="990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175655"/>
              </p:ext>
            </p:extLst>
          </p:nvPr>
        </p:nvGraphicFramePr>
        <p:xfrm>
          <a:off x="6227435" y="3289116"/>
          <a:ext cx="1949423" cy="670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4" name="Formel" r:id="rId5" imgW="1269720" imgH="431640" progId="Equation.3">
                  <p:embed/>
                </p:oleObj>
              </mc:Choice>
              <mc:Fallback>
                <p:oleObj name="Formel" r:id="rId5" imgW="126972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435" y="3289116"/>
                        <a:ext cx="1949423" cy="670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69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Versicherung bei vollständiger </a:t>
            </a:r>
            <a:r>
              <a:rPr lang="de-DE" dirty="0" err="1" smtClean="0"/>
              <a:t>konkurrenz</a:t>
            </a:r>
            <a:r>
              <a:rPr lang="de-DE" dirty="0" smtClean="0"/>
              <a:t> (1)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2813"/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Angenommen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: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freier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eintritt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auf den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versicherungsmarkt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defTabSz="912813"/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 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Erwarteter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(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ökonomischer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gewinn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0.</a:t>
            </a:r>
          </a:p>
          <a:p>
            <a:pPr defTabSz="912813"/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d. h.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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K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K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(1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)0 = ( –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)K =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0        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 = 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a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.</a:t>
            </a:r>
          </a:p>
          <a:p>
            <a:pPr defTabSz="912813"/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Faire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versicherung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: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preis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der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versicherung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=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wahrscheinlichkeit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 des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  <a:sym typeface="Symbol" pitchFamily="18" charset="2"/>
              </a:rPr>
              <a:t>unfalls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  <a:sym typeface="Symbol" pitchFamily="18" charset="2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Es gilt, dass der grenznutzen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einkommens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in beiden zuständen gleich sein muss: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Oder: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437208"/>
              </p:ext>
            </p:extLst>
          </p:nvPr>
        </p:nvGraphicFramePr>
        <p:xfrm>
          <a:off x="2993705" y="4835122"/>
          <a:ext cx="1947553" cy="368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7" name="Formel" r:id="rId3" imgW="1282680" imgH="228600" progId="Equation.3">
                  <p:embed/>
                </p:oleObj>
              </mc:Choice>
              <mc:Fallback>
                <p:oleObj name="Formel" r:id="rId3" imgW="128268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3705" y="4835122"/>
                        <a:ext cx="1947553" cy="3680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052791"/>
              </p:ext>
            </p:extLst>
          </p:nvPr>
        </p:nvGraphicFramePr>
        <p:xfrm>
          <a:off x="2434442" y="5343897"/>
          <a:ext cx="2823358" cy="694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8" name="Formel" r:id="rId5" imgW="1777680" imgH="431640" progId="Equation.3">
                  <p:embed/>
                </p:oleObj>
              </mc:Choice>
              <mc:Fallback>
                <p:oleObj name="Formel" r:id="rId5" imgW="177768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4442" y="5343897"/>
                        <a:ext cx="2823358" cy="6946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0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Unsicherheit in der </a:t>
            </a:r>
            <a:r>
              <a:rPr lang="de-DE" dirty="0" err="1" smtClean="0"/>
              <a:t>wirtschaft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Was in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wirtschaft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alles unsicher ist: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Die preise in der nächsten Woche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Das zukünftige Vermögen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Die zukünftige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verfügbarkeit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gütern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Die gegenwärtigen und zukünftigen Handlungen anderer 	akteure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Usw.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Mögliche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reaktion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unsicherheit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absicherung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durch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erwerb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versicherungsschutz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(Gesundheit, leben,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feuer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…)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451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Versicherung bei vollständiger </a:t>
            </a:r>
            <a:r>
              <a:rPr lang="de-DE" dirty="0" err="1"/>
              <a:t>konkurrenz</a:t>
            </a:r>
            <a:r>
              <a:rPr lang="de-DE" dirty="0"/>
              <a:t> </a:t>
            </a:r>
            <a:r>
              <a:rPr lang="de-DE" dirty="0" smtClean="0"/>
              <a:t>(2)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Wie viel faire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kauft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risikoaverser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konsument?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Bis: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Bei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risikoaversion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gilt , dass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MU(c) bei steigendem C fällt.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Daher	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d.h. volle Versicherung.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44689"/>
              </p:ext>
            </p:extLst>
          </p:nvPr>
        </p:nvGraphicFramePr>
        <p:xfrm>
          <a:off x="2472744" y="3348276"/>
          <a:ext cx="2009104" cy="377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7" name="Formel" r:id="rId3" imgW="1282680" imgH="228600" progId="Equation.3">
                  <p:embed/>
                </p:oleObj>
              </mc:Choice>
              <mc:Fallback>
                <p:oleObj name="Formel" r:id="rId3" imgW="12826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2744" y="3348276"/>
                        <a:ext cx="2009104" cy="377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95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9561" y="1367021"/>
            <a:ext cx="8695857" cy="366777"/>
          </a:xfrm>
        </p:spPr>
        <p:txBody>
          <a:bodyPr/>
          <a:lstStyle/>
          <a:p>
            <a:r>
              <a:rPr lang="de-DE" dirty="0" smtClean="0"/>
              <a:t>„unfaire“ </a:t>
            </a:r>
            <a:r>
              <a:rPr lang="de-DE" dirty="0" err="1" smtClean="0"/>
              <a:t>versicherung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3312" y="2120022"/>
            <a:ext cx="8697417" cy="3698887"/>
          </a:xfrm>
        </p:spPr>
        <p:txBody>
          <a:bodyPr/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positiver erwarteter (ökonomischer) Gewinn, d. h.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 somit 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bedeutet, dass für 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risikoaversen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konsumenten gilt, dass  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&lt;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Bei „unfairer“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wird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risikoaverser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Konsument weniger als die volle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kaufen.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46464" y="2731003"/>
            <a:ext cx="69287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813"/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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K – </a:t>
            </a:r>
            <a:r>
              <a:rPr lang="en-US" altLang="de-DE" baseline="-25000" dirty="0" err="1">
                <a:ea typeface="ＭＳ Ｐゴシック"/>
                <a:cs typeface="ＭＳ Ｐゴシック"/>
                <a:sym typeface="Symbol" pitchFamily="18" charset="2"/>
              </a:rPr>
              <a:t>a</a:t>
            </a:r>
            <a:r>
              <a:rPr lang="en-US" altLang="de-DE" dirty="0" err="1">
                <a:ea typeface="ＭＳ Ｐゴシック"/>
                <a:cs typeface="ＭＳ Ｐゴシック"/>
                <a:sym typeface="Symbol" pitchFamily="18" charset="2"/>
              </a:rPr>
              <a:t>K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 – (1 – </a:t>
            </a:r>
            <a:r>
              <a:rPr lang="en-US" altLang="de-DE" baseline="-25000" dirty="0">
                <a:ea typeface="ＭＳ Ｐゴシック"/>
                <a:cs typeface="ＭＳ Ｐゴシック"/>
                <a:sym typeface="Symbol" pitchFamily="18" charset="2"/>
              </a:rPr>
              <a:t>a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)0 = ( – </a:t>
            </a:r>
            <a:r>
              <a:rPr lang="en-US" altLang="de-DE" baseline="-25000" dirty="0">
                <a:ea typeface="ＭＳ Ｐゴシック"/>
                <a:cs typeface="ＭＳ Ｐゴシック"/>
                <a:sym typeface="Symbol" pitchFamily="18" charset="2"/>
              </a:rPr>
              <a:t>a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)K 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&gt; 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0 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  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  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&gt; 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</a:t>
            </a:r>
            <a:r>
              <a:rPr lang="en-US" altLang="de-DE" baseline="-25000" dirty="0" smtClean="0">
                <a:ea typeface="ＭＳ Ｐゴシック"/>
                <a:cs typeface="ＭＳ Ｐゴシック"/>
                <a:sym typeface="Symbol" pitchFamily="18" charset="2"/>
              </a:rPr>
              <a:t>a  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</a:t>
            </a:r>
            <a:r>
              <a:rPr lang="en-US" altLang="de-DE" baseline="-25000" dirty="0" smtClean="0">
                <a:ea typeface="ＭＳ Ｐゴシック"/>
                <a:cs typeface="ＭＳ Ｐゴシック"/>
                <a:sym typeface="Symbol" pitchFamily="18" charset="2"/>
              </a:rPr>
              <a:t> </a:t>
            </a:r>
            <a:r>
              <a:rPr lang="el-GR" altLang="de-DE" dirty="0" smtClean="0">
                <a:ea typeface="ＭＳ Ｐゴシック"/>
                <a:cs typeface="ＭＳ Ｐゴシック"/>
                <a:sym typeface="Symbol" pitchFamily="18" charset="2"/>
              </a:rPr>
              <a:t>γ</a:t>
            </a:r>
            <a:r>
              <a:rPr lang="de-AT" altLang="de-DE" dirty="0" smtClean="0">
                <a:ea typeface="ＭＳ Ｐゴシック"/>
                <a:cs typeface="ＭＳ Ｐゴシック"/>
                <a:sym typeface="Symbol" pitchFamily="18" charset="2"/>
              </a:rPr>
              <a:t>/(1 – </a:t>
            </a:r>
            <a:r>
              <a:rPr lang="el-GR" altLang="de-DE" dirty="0" smtClean="0">
                <a:ea typeface="ＭＳ Ｐゴシック"/>
                <a:cs typeface="ＭＳ Ｐゴシック"/>
                <a:sym typeface="Symbol" pitchFamily="18" charset="2"/>
              </a:rPr>
              <a:t>γ</a:t>
            </a:r>
            <a:r>
              <a:rPr lang="de-AT" altLang="de-DE" dirty="0" smtClean="0">
                <a:ea typeface="ＭＳ Ｐゴシック"/>
                <a:cs typeface="ＭＳ Ｐゴシック"/>
                <a:sym typeface="Symbol" pitchFamily="18" charset="2"/>
              </a:rPr>
              <a:t>) &gt; 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</a:t>
            </a:r>
            <a:r>
              <a:rPr lang="en-US" altLang="de-DE" baseline="-25000" dirty="0" smtClean="0">
                <a:ea typeface="ＭＳ Ｐゴシック"/>
                <a:cs typeface="ＭＳ Ｐゴシック"/>
                <a:sym typeface="Symbol" pitchFamily="18" charset="2"/>
              </a:rPr>
              <a:t>a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/(1 </a:t>
            </a:r>
            <a:r>
              <a:rPr lang="de-AT" altLang="de-DE" dirty="0">
                <a:ea typeface="ＭＳ Ｐゴシック"/>
                <a:cs typeface="ＭＳ Ｐゴシック"/>
                <a:sym typeface="Symbol" pitchFamily="18" charset="2"/>
              </a:rPr>
              <a:t>–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 </a:t>
            </a:r>
            <a:r>
              <a:rPr lang="en-US" altLang="de-DE" dirty="0">
                <a:ea typeface="ＭＳ Ｐゴシック"/>
                <a:cs typeface="ＭＳ Ｐゴシック"/>
                <a:sym typeface="Symbol" pitchFamily="18" charset="2"/>
              </a:rPr>
              <a:t></a:t>
            </a:r>
            <a:r>
              <a:rPr lang="en-US" altLang="de-DE" baseline="-25000" dirty="0">
                <a:ea typeface="ＭＳ Ｐゴシック"/>
                <a:cs typeface="ＭＳ Ｐゴシック"/>
                <a:sym typeface="Symbol" pitchFamily="18" charset="2"/>
              </a:rPr>
              <a:t>a</a:t>
            </a:r>
            <a:r>
              <a:rPr lang="en-US" altLang="de-DE" dirty="0" smtClean="0">
                <a:ea typeface="ＭＳ Ｐゴシック"/>
                <a:cs typeface="ＭＳ Ｐゴシック"/>
                <a:sym typeface="Symbol" pitchFamily="18" charset="2"/>
              </a:rPr>
              <a:t>).</a:t>
            </a:r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727570"/>
              </p:ext>
            </p:extLst>
          </p:nvPr>
        </p:nvGraphicFramePr>
        <p:xfrm>
          <a:off x="2053950" y="3341896"/>
          <a:ext cx="1900051" cy="356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Formel" r:id="rId3" imgW="1282680" imgH="228600" progId="Equation.3">
                  <p:embed/>
                </p:oleObj>
              </mc:Choice>
              <mc:Fallback>
                <p:oleObj name="Formel" r:id="rId3" imgW="128268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950" y="3341896"/>
                        <a:ext cx="1900051" cy="3566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044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5435" y="905005"/>
            <a:ext cx="8695857" cy="318313"/>
          </a:xfrm>
        </p:spPr>
        <p:txBody>
          <a:bodyPr/>
          <a:lstStyle/>
          <a:p>
            <a:r>
              <a:rPr lang="de-DE" dirty="0" err="1" smtClean="0"/>
              <a:t>diversifikation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55505" y="1467853"/>
            <a:ext cx="8641332" cy="4772309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man kann in zwei unternehmen, a und b, investieren, deren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aktien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jeweilS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€10 kosten.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Mit einer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wahrscheinlichkeit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jeweils 1/2 ist der gewinn von a €100 und jener von B €20. Ebenso gilt, dass mit einer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wahrscheinlichkeit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jeweils 1/2 der gewinn von a €20 ist, jener von b €100.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man €100 (10 Aktien) in unternehmen a investiert,  erzielt man einen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erwarteten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gewinn von €500 + €100 = €600. Dasselbe gilt für 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investition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€100 in unternehmen b.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man jedoch je 5 Aktien von unternehmen a und unternehmen b erwirbt, dann erzielt man einen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sicheren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gewinn von €600.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Durch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diversifikation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bleibt – in diesem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beispiel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– der gewinn erhalten, das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verringert (in diesem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beispiel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gleich null).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Im Allgemeinen gilt, dass durch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diversifikation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gewinn und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sinken.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928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242" y="547472"/>
            <a:ext cx="8695857" cy="390528"/>
          </a:xfrm>
        </p:spPr>
        <p:txBody>
          <a:bodyPr/>
          <a:lstStyle/>
          <a:p>
            <a:r>
              <a:rPr lang="de-DE" dirty="0" smtClean="0"/>
              <a:t>Risikostreuung durch </a:t>
            </a:r>
            <a:r>
              <a:rPr lang="de-DE" dirty="0" err="1" smtClean="0"/>
              <a:t>versicherung</a:t>
            </a:r>
            <a:r>
              <a:rPr lang="de-DE" dirty="0" smtClean="0"/>
              <a:t> auf </a:t>
            </a:r>
            <a:r>
              <a:rPr lang="de-DE" dirty="0" err="1" smtClean="0"/>
              <a:t>gegenseitigkeit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39733"/>
            <a:ext cx="8697417" cy="5212786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100 risikoneutrale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personen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haben jeweils ein voneinander unabhängiges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risiko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eines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verlustes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€10.000 mit einer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wahrscheinlichkeit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0,01.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ursprüngliche vermögen sei €40.000.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Ohne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das erwartete vermögen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0,99*€40.000 + 0,01(€40.000 – €10.000) = €39.900.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erwartete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verlust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 0,01*€10.000 = €100.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Dieser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verlust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abgedeckt, wenn jede der 100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personen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€1 in 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versicherungsfonds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einzahlt.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Dadurch wird das erwartete vermögen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€40.000 – €1 =€39.999 &gt; €39.900.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Risikostreuung nützt allen.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03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Mögliche zustände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de-DE" dirty="0" smtClean="0"/>
                  <a:t/>
                </a:r>
                <a:br>
                  <a:rPr lang="de-DE" dirty="0" smtClean="0"/>
                </a:b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Beispiel:</a:t>
                </a: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„Autounfall“  (</a:t>
                </a:r>
                <a:r>
                  <a:rPr lang="de-DE" sz="1600" b="0" cap="none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„kein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autounfall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“ (</a:t>
                </a:r>
                <a:r>
                  <a:rPr lang="de-DE" sz="1600" b="0" cap="none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na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Dass Ein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unfall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geschieht, hat eine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wahrscheinlichkeit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von </a:t>
                </a:r>
                <a14:m>
                  <m:oMath xmlns:m="http://schemas.openxmlformats.org/officeDocument/2006/math">
                    <m:r>
                      <a:rPr lang="de-DE" sz="1600" b="0" i="1" cap="none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de-DE" sz="1600" b="0" cap="none" baseline="-25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Dass kein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unfall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geschieht, hat die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wahrscheinlichkeit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von </a:t>
                </a:r>
                <a14:m>
                  <m:oMath xmlns:m="http://schemas.openxmlformats.org/officeDocument/2006/math">
                    <m:r>
                      <a:rPr lang="de-DE" sz="1600" b="0" i="1" cap="none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de-DE" sz="1600" b="0" cap="none" baseline="-25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na</a:t>
                </a:r>
                <a:r>
                  <a:rPr lang="de-DE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endParaRPr lang="de-DE" sz="1600" b="0" cap="none" baseline="-25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Wobei gelten muss, dass      </a:t>
                </a:r>
                <a14:m>
                  <m:oMath xmlns:m="http://schemas.openxmlformats.org/officeDocument/2006/math">
                    <m:r>
                      <a:rPr lang="de-DE" sz="1600" b="0" i="1" cap="none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de-DE" sz="1600" b="0" cap="none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r>
                      <a:rPr lang="de-DE" sz="1600" b="0" i="1" cap="none" dirty="0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de-DE" sz="1600" b="0" cap="none" baseline="-25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na</a:t>
                </a:r>
                <a:r>
                  <a:rPr lang="de-DE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 1</a:t>
                </a:r>
              </a:p>
              <a:p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Es wird angenommen, dass ein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unfall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einen </a:t>
                </a:r>
                <a:r>
                  <a:rPr lang="de-DE" sz="1600" b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verlust</a:t>
                </a:r>
                <a:r>
                  <a:rPr lang="de-DE" sz="1600" b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von €L verursacht.</a:t>
                </a:r>
                <a:endParaRPr lang="de-DE" sz="1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402" r="-7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27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Bedingte budgetbeschränkung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jeden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unfallversicherung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muss man </a:t>
            </a:r>
            <a:r>
              <a:rPr lang="de-AT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ZAHLEN.</a:t>
            </a:r>
          </a:p>
          <a:p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EIN KONSUMENT HAT EIN VERMÖGEN VON €m.</a:t>
            </a:r>
          </a:p>
          <a:p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DER WERT DES KONSUMS IM STATUS „KEIN UNFALL“.</a:t>
            </a:r>
          </a:p>
          <a:p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DER WERT DES KONSUMS IM STATUS „UNFALL“.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40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bedingtheit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 vertrag, der nur durchgeführt wird, wenn ein bestimmtes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ereignis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eintritt, ist ein bedingter vertrag.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Beispiel: ein versicherungsunternehmen zahlt nur bei einem 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unfall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	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entschädigung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 konsumplan, der nur bei einem bestimmten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ereignis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realisiert wird, ist ein bedingter konsumplan.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Beispiel: man tritt 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urlaub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nur dann an, wenn man keinen 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autounfall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hat.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0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991" y="762748"/>
            <a:ext cx="8695857" cy="391308"/>
          </a:xfrm>
        </p:spPr>
        <p:txBody>
          <a:bodyPr/>
          <a:lstStyle/>
          <a:p>
            <a:r>
              <a:rPr lang="de-DE" dirty="0"/>
              <a:t>Bedingte </a:t>
            </a:r>
            <a:r>
              <a:rPr lang="de-DE" dirty="0" smtClean="0"/>
              <a:t>budgetbeschränkung OHNE VERSICHERUNG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8288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510540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854" y="5105400"/>
            <a:ext cx="421647" cy="42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68224" y="1659523"/>
            <a:ext cx="49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24026" y="3464867"/>
            <a:ext cx="7350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m=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20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841500" y="5137150"/>
            <a:ext cx="1346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 </a:t>
            </a:r>
            <a:r>
              <a:rPr kumimoji="0" lang="en-US" altLang="de-DE" sz="16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– L = 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17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1371600" y="3657600"/>
            <a:ext cx="1143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841624" y="2630488"/>
            <a:ext cx="56045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b="0" kern="0" dirty="0" smtClean="0">
                <a:solidFill>
                  <a:srgbClr val="000000"/>
                </a:solidFill>
              </a:rPr>
              <a:t>EIN BEDINGTER KONSUM VON €</a:t>
            </a:r>
            <a:r>
              <a:rPr kumimoji="0" lang="de-DE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17 IM </a:t>
            </a:r>
            <a:r>
              <a:rPr lang="de-DE" altLang="de-DE" sz="1600" b="0" kern="0" dirty="0" smtClean="0">
                <a:solidFill>
                  <a:srgbClr val="000000"/>
                </a:solidFill>
              </a:rPr>
              <a:t>ZUSTAND „UNFALL” UND EIN BEDINGTER KONSUM VON €20 IM ZUSTAND „KEIN UNFALL”;</a:t>
            </a:r>
            <a:r>
              <a:rPr kumimoji="0" lang="de-DE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DAS IST DIE AUSSTATTUNG (m = 20,</a:t>
            </a:r>
            <a:r>
              <a:rPr kumimoji="0" lang="de-DE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L = 3)</a:t>
            </a:r>
            <a:r>
              <a:rPr kumimoji="0" lang="de-DE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2514600" y="3657600"/>
            <a:ext cx="0" cy="1447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2438400" y="3581400"/>
            <a:ext cx="152400" cy="1524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3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Bedingte budgetbeschränkung mit </a:t>
            </a:r>
            <a:r>
              <a:rPr lang="de-DE" dirty="0" err="1" smtClean="0"/>
              <a:t>versicherung</a:t>
            </a:r>
            <a:r>
              <a:rPr lang="de-DE" dirty="0" smtClean="0"/>
              <a:t> – algebraisch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Kauf von €K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Unfallversichrung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K.</a:t>
            </a:r>
          </a:p>
          <a:p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		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= m – L – </a:t>
            </a:r>
            <a:r>
              <a:rPr lang="el-GR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 + K = m – L + (1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)K. </a:t>
            </a:r>
          </a:p>
          <a:p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DAHER IST           	K = (C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– m + L)/(1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UND SOMIT IST    	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= m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(C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– m + L)/(1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ODER 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 			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= (m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L)/(1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) – (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/(1 – </a:t>
            </a:r>
            <a:r>
              <a:rPr lang="el-GR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de-AT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))C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de-AT" sz="1600" b="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401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1350" y="778055"/>
            <a:ext cx="8695857" cy="354300"/>
          </a:xfrm>
        </p:spPr>
        <p:txBody>
          <a:bodyPr/>
          <a:lstStyle/>
          <a:p>
            <a:r>
              <a:rPr lang="de-DE" dirty="0"/>
              <a:t>Bedingte budgetbeschränkung mit </a:t>
            </a:r>
            <a:r>
              <a:rPr lang="de-DE" dirty="0" err="1"/>
              <a:t>versicherung</a:t>
            </a:r>
            <a:r>
              <a:rPr lang="de-DE" dirty="0"/>
              <a:t> </a:t>
            </a:r>
            <a:r>
              <a:rPr lang="de-DE" dirty="0" smtClean="0"/>
              <a:t>– grafisch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1371600" y="18288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71600" y="5105400"/>
            <a:ext cx="3505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1371600" y="2895600"/>
            <a:ext cx="5334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884363" y="2895600"/>
            <a:ext cx="0" cy="22098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10" name="Inhaltsplatzhalter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939723"/>
              </p:ext>
            </p:extLst>
          </p:nvPr>
        </p:nvGraphicFramePr>
        <p:xfrm>
          <a:off x="5104454" y="1586811"/>
          <a:ext cx="2529512" cy="630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3" name="Equation" r:id="rId3" imgW="3972082" imgH="990706" progId="Equation">
                  <p:embed/>
                </p:oleObj>
              </mc:Choice>
              <mc:Fallback>
                <p:oleObj name="Equation" r:id="rId3" imgW="3972082" imgH="990706" progId="Equation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454" y="1586811"/>
                        <a:ext cx="2529512" cy="6308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1387475" y="2362200"/>
            <a:ext cx="2743200" cy="2743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884363" y="2819400"/>
            <a:ext cx="45719" cy="76200"/>
          </a:xfrm>
          <a:prstGeom prst="ellipse">
            <a:avLst/>
          </a:pr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905000" y="2438400"/>
            <a:ext cx="32341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AUSSTATTUNGSBÜNDEL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46125" y="1563688"/>
            <a:ext cx="49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na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800600" y="5105400"/>
            <a:ext cx="4074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33450" y="2633663"/>
            <a:ext cx="3674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98" y="5105401"/>
            <a:ext cx="666809" cy="5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9" y="5154044"/>
            <a:ext cx="624309" cy="19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425362"/>
            <a:ext cx="1894570" cy="57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774850" y="3568366"/>
            <a:ext cx="262431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WO</a:t>
            </a:r>
            <a:r>
              <a:rPr kumimoji="0" lang="en-US" altLang="de-DE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LIEGT DER BEVORZUGTE BEDINGTE KONSUMPLAN</a:t>
            </a:r>
            <a:r>
              <a:rPr kumimoji="0" lang="en-US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? 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b="0" kern="0" dirty="0" smtClean="0">
                <a:solidFill>
                  <a:srgbClr val="000000"/>
                </a:solidFill>
              </a:rPr>
              <a:t>INDIFFERENZKURVE!</a:t>
            </a:r>
            <a:endParaRPr kumimoji="0" lang="en-US" alt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456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936" y="1023086"/>
            <a:ext cx="8695857" cy="365875"/>
          </a:xfrm>
        </p:spPr>
        <p:txBody>
          <a:bodyPr/>
          <a:lstStyle/>
          <a:p>
            <a:r>
              <a:rPr lang="de-DE" dirty="0" smtClean="0"/>
              <a:t>PRÄFERENZEN BEI UNSICHERHEIT (1)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02809" y="1805651"/>
            <a:ext cx="8697417" cy="3981691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SEI EINE LOTTERIE, BEI DER MAN MIT DER WAHRSCHEINLICHKEIT VON 1/2 €90 UND MIT EINER WAHRSCHEINLICHKEIT VON </a:t>
            </a:r>
            <a:r>
              <a:rPr lang="de-DE" sz="16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€0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GeWINNT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WEITERS SEI ANGENOMMEN, dass    u(€90) = 12,    u(€0) = 2.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erwartete nutzen,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ist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erwartete geldwert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lotterie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EM, ist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262639"/>
              </p:ext>
            </p:extLst>
          </p:nvPr>
        </p:nvGraphicFramePr>
        <p:xfrm>
          <a:off x="2862748" y="3448660"/>
          <a:ext cx="2456127" cy="973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9" name="Formel" r:id="rId3" imgW="1790640" imgH="812520" progId="Equation.3">
                  <p:embed/>
                </p:oleObj>
              </mc:Choice>
              <mc:Fallback>
                <p:oleObj name="Formel" r:id="rId3" imgW="1790640" imgH="8125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2748" y="3448660"/>
                        <a:ext cx="2456127" cy="9737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965353"/>
              </p:ext>
            </p:extLst>
          </p:nvPr>
        </p:nvGraphicFramePr>
        <p:xfrm>
          <a:off x="3083403" y="5067261"/>
          <a:ext cx="2349822" cy="521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0" name="Formel" r:id="rId5" imgW="1815840" imgH="393480" progId="Equation.3">
                  <p:embed/>
                </p:oleObj>
              </mc:Choice>
              <mc:Fallback>
                <p:oleObj name="Formel" r:id="rId5" imgW="181584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3403" y="5067261"/>
                        <a:ext cx="2349822" cy="5218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702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Varian 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555555"/>
      </a:accent1>
      <a:accent2>
        <a:srgbClr val="969696"/>
      </a:accent2>
      <a:accent3>
        <a:srgbClr val="FFFFFF"/>
      </a:accent3>
      <a:accent4>
        <a:srgbClr val="000000"/>
      </a:accent4>
      <a:accent5>
        <a:srgbClr val="F3F3F3"/>
      </a:accent5>
      <a:accent6>
        <a:srgbClr val="878787"/>
      </a:accent6>
      <a:hlink>
        <a:srgbClr val="5F5F5F"/>
      </a:hlink>
      <a:folHlink>
        <a:srgbClr val="CBCBCB"/>
      </a:folHlink>
    </a:clrScheme>
    <a:fontScheme name="Blue Ba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ue Bars 1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FF9933"/>
        </a:accent1>
        <a:accent2>
          <a:srgbClr val="0000FF"/>
        </a:accent2>
        <a:accent3>
          <a:srgbClr val="AAAAAA"/>
        </a:accent3>
        <a:accent4>
          <a:srgbClr val="DADADA"/>
        </a:accent4>
        <a:accent5>
          <a:srgbClr val="FFCAAD"/>
        </a:accent5>
        <a:accent6>
          <a:srgbClr val="0000E7"/>
        </a:accent6>
        <a:hlink>
          <a:srgbClr val="FF33CC"/>
        </a:hlink>
        <a:folHlink>
          <a:srgbClr val="0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Bars 2">
        <a:dk1>
          <a:srgbClr val="000000"/>
        </a:dk1>
        <a:lt1>
          <a:srgbClr val="CCCCFF"/>
        </a:lt1>
        <a:dk2>
          <a:srgbClr val="660066"/>
        </a:dk2>
        <a:lt2>
          <a:srgbClr val="99CCFF"/>
        </a:lt2>
        <a:accent1>
          <a:srgbClr val="33CCFF"/>
        </a:accent1>
        <a:accent2>
          <a:srgbClr val="6699FF"/>
        </a:accent2>
        <a:accent3>
          <a:srgbClr val="E2E2FF"/>
        </a:accent3>
        <a:accent4>
          <a:srgbClr val="000000"/>
        </a:accent4>
        <a:accent5>
          <a:srgbClr val="ADE2FF"/>
        </a:accent5>
        <a:accent6>
          <a:srgbClr val="5C8AE7"/>
        </a:accent6>
        <a:hlink>
          <a:srgbClr val="6666FF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Bars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Bars 4">
        <a:dk1>
          <a:srgbClr val="000066"/>
        </a:dk1>
        <a:lt1>
          <a:srgbClr val="EAEAEA"/>
        </a:lt1>
        <a:dk2>
          <a:srgbClr val="660066"/>
        </a:dk2>
        <a:lt2>
          <a:srgbClr val="CBCBCB"/>
        </a:lt2>
        <a:accent1>
          <a:srgbClr val="330099"/>
        </a:accent1>
        <a:accent2>
          <a:srgbClr val="FF7C80"/>
        </a:accent2>
        <a:accent3>
          <a:srgbClr val="B8AAB8"/>
        </a:accent3>
        <a:accent4>
          <a:srgbClr val="C8C8C8"/>
        </a:accent4>
        <a:accent5>
          <a:srgbClr val="ADAACA"/>
        </a:accent5>
        <a:accent6>
          <a:srgbClr val="E77073"/>
        </a:accent6>
        <a:hlink>
          <a:srgbClr val="6666FF"/>
        </a:hlink>
        <a:folHlink>
          <a:srgbClr val="D6009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Bars 5">
        <a:dk1>
          <a:srgbClr val="000080"/>
        </a:dk1>
        <a:lt1>
          <a:srgbClr val="EAEAEA"/>
        </a:lt1>
        <a:dk2>
          <a:srgbClr val="9933FF"/>
        </a:dk2>
        <a:lt2>
          <a:srgbClr val="CBCBCB"/>
        </a:lt2>
        <a:accent1>
          <a:srgbClr val="00CC99"/>
        </a:accent1>
        <a:accent2>
          <a:srgbClr val="00CCFF"/>
        </a:accent2>
        <a:accent3>
          <a:srgbClr val="CAADFF"/>
        </a:accent3>
        <a:accent4>
          <a:srgbClr val="C8C8C8"/>
        </a:accent4>
        <a:accent5>
          <a:srgbClr val="AAE2CA"/>
        </a:accent5>
        <a:accent6>
          <a:srgbClr val="00B9E7"/>
        </a:accent6>
        <a:hlink>
          <a:srgbClr val="6666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Bars 6">
        <a:dk1>
          <a:srgbClr val="000000"/>
        </a:dk1>
        <a:lt1>
          <a:srgbClr val="FFFFCC"/>
        </a:lt1>
        <a:dk2>
          <a:srgbClr val="660066"/>
        </a:dk2>
        <a:lt2>
          <a:srgbClr val="FFFFFF"/>
        </a:lt2>
        <a:accent1>
          <a:srgbClr val="99CCFF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E7B98A"/>
        </a:accent6>
        <a:hlink>
          <a:srgbClr val="CC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1046</Words>
  <Application>Microsoft Office PowerPoint</Application>
  <PresentationFormat>A4-Papier (210x297 mm)</PresentationFormat>
  <Paragraphs>204</Paragraphs>
  <Slides>23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34" baseType="lpstr">
      <vt:lpstr>Times New Roman</vt:lpstr>
      <vt:lpstr>Monotype Sorts</vt:lpstr>
      <vt:lpstr>Symbol</vt:lpstr>
      <vt:lpstr>Cambria Math</vt:lpstr>
      <vt:lpstr>Arial</vt:lpstr>
      <vt:lpstr>Wingdings 3</vt:lpstr>
      <vt:lpstr>ＭＳ Ｐゴシック</vt:lpstr>
      <vt:lpstr>2015_deGruyter_ppt_screen_template_Arial</vt:lpstr>
      <vt:lpstr>Varian Template</vt:lpstr>
      <vt:lpstr>Equation</vt:lpstr>
      <vt:lpstr>Formel</vt:lpstr>
      <vt:lpstr>12. Kapitel</vt:lpstr>
      <vt:lpstr>Unsicherheit in der wirtschaft</vt:lpstr>
      <vt:lpstr>Mögliche zustände</vt:lpstr>
      <vt:lpstr>Bedingte budgetbeschränkung</vt:lpstr>
      <vt:lpstr>bedingtheit</vt:lpstr>
      <vt:lpstr>Bedingte budgetbeschränkung OHNE VERSICHERUNG</vt:lpstr>
      <vt:lpstr>Bedingte budgetbeschränkung mit versicherung – algebraisch </vt:lpstr>
      <vt:lpstr>Bedingte budgetbeschränkung mit versicherung – grafisch</vt:lpstr>
      <vt:lpstr>PRÄFERENZEN BEI UNSICHERHEIT (1)</vt:lpstr>
      <vt:lpstr>PRÄFERENZEN BEI UNSICHERHEIT (2)</vt:lpstr>
      <vt:lpstr>Präferenzen unter unsicherheit – risikoaversion </vt:lpstr>
      <vt:lpstr>Präferenzen unter unsicherheit – risikoFREUDE </vt:lpstr>
      <vt:lpstr>Präferenzen unter unsicherheit – risikoNEUTRALITÄT </vt:lpstr>
      <vt:lpstr>Präferenzen unter unsicherheit – GRENZRATE DER SUBSTITUTION</vt:lpstr>
      <vt:lpstr>PRÄFERENZEN UNTER UNSICHERHEIT – MRS ALGEBRAISCH</vt:lpstr>
      <vt:lpstr>Bedingte budgetbeschränkung (1)</vt:lpstr>
      <vt:lpstr>Bedingte budgetbeschränkung (2)</vt:lpstr>
      <vt:lpstr>Bedingte budgetbeschränkung (3)</vt:lpstr>
      <vt:lpstr>Versicherung bei vollständiger konkurrenz (1)</vt:lpstr>
      <vt:lpstr>Versicherung bei vollständiger konkurrenz (2)</vt:lpstr>
      <vt:lpstr>„unfaire“ versicherung</vt:lpstr>
      <vt:lpstr>diversifikation</vt:lpstr>
      <vt:lpstr>Risikostreuung durch versicherung auf gegenseitigkeit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2016-08-17T08:04:03Z</dcterms:modified>
</cp:coreProperties>
</file>